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39" r:id="rId2"/>
    <p:sldId id="603" r:id="rId3"/>
    <p:sldId id="604" r:id="rId4"/>
    <p:sldId id="606" r:id="rId5"/>
    <p:sldId id="584" r:id="rId6"/>
    <p:sldId id="607" r:id="rId7"/>
    <p:sldId id="5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 autoAdjust="0"/>
    <p:restoredTop sz="94088" autoAdjust="0"/>
  </p:normalViewPr>
  <p:slideViewPr>
    <p:cSldViewPr snapToGrid="0" snapToObjects="1">
      <p:cViewPr varScale="1">
        <p:scale>
          <a:sx n="115" d="100"/>
          <a:sy n="115" d="100"/>
        </p:scale>
        <p:origin x="203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332564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6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tory.research.icann.org/graph-m5.html#currentId4" TargetMode="External"/><Relationship Id="rId2" Type="http://schemas.openxmlformats.org/officeDocument/2006/relationships/hyperlink" Target="https://observatory.research.icann.org/graph-m3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bservatory.research.icann.org/graph-m4.html" TargetMode="External"/><Relationship Id="rId5" Type="http://schemas.openxmlformats.org/officeDocument/2006/relationships/hyperlink" Target="https://observatory.research.icann.org/graph-m3.html#MetricM33" TargetMode="External"/><Relationship Id="rId4" Type="http://schemas.openxmlformats.org/officeDocument/2006/relationships/hyperlink" Target="https://observatory.research.icann.org/graph-m5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hyperlink" Target="flickr.com/photos/icann" TargetMode="External"/><Relationship Id="rId21" Type="http://schemas.openxmlformats.org/officeDocument/2006/relationships/image" Target="../media/image27.tiff"/><Relationship Id="rId7" Type="http://schemas.openxmlformats.org/officeDocument/2006/relationships/image" Target="../media/image22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1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I</a:t>
            </a:r>
            <a:r>
              <a:rPr lang="en-US" dirty="0"/>
              <a:t>dentifier</a:t>
            </a:r>
            <a:br>
              <a:rPr lang="en-US" dirty="0"/>
            </a:br>
            <a:r>
              <a:rPr lang="en-US" sz="5300" dirty="0"/>
              <a:t>T</a:t>
            </a:r>
            <a:r>
              <a:rPr lang="en-US" dirty="0"/>
              <a:t>echnology</a:t>
            </a:r>
            <a:br>
              <a:rPr lang="en-US" dirty="0"/>
            </a:br>
            <a:r>
              <a:rPr lang="en-US" sz="5300" dirty="0"/>
              <a:t>H</a:t>
            </a:r>
            <a:r>
              <a:rPr lang="en-US" dirty="0"/>
              <a:t>ealth</a:t>
            </a:r>
            <a:br>
              <a:rPr lang="en-US" dirty="0"/>
            </a:br>
            <a:r>
              <a:rPr lang="en-US" sz="4900" dirty="0"/>
              <a:t>I</a:t>
            </a:r>
            <a:r>
              <a:rPr lang="en-US" dirty="0"/>
              <a:t>ndicators                             (ITHI)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Mikhail Anisimov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70848" y="5220844"/>
            <a:ext cx="6382512" cy="403785"/>
          </a:xfrm>
        </p:spPr>
        <p:txBody>
          <a:bodyPr>
            <a:norm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ithi.research.icann.org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4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8A1CE2-F547-6549-A849-2D559173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ITHI: an ICANN Initiative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E7D6B8-95B2-6843-84E4-E55E4928DE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79796"/>
            <a:ext cx="7907338" cy="457181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charset="0"/>
                <a:cs typeface="Arial" charset="0"/>
              </a:rPr>
              <a:t>ITHI</a:t>
            </a:r>
            <a:r>
              <a:rPr lang="en-US" sz="2400" dirty="0">
                <a:latin typeface="Arial" charset="0"/>
                <a:cs typeface="Arial" charset="0"/>
              </a:rPr>
              <a:t>, or </a:t>
            </a:r>
            <a:r>
              <a:rPr lang="en-US" sz="2400" b="1" dirty="0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dentifier </a:t>
            </a:r>
            <a:r>
              <a:rPr lang="en-US" sz="2400" b="1" dirty="0">
                <a:latin typeface="Arial" charset="0"/>
                <a:cs typeface="Arial" charset="0"/>
              </a:rPr>
              <a:t>T</a:t>
            </a:r>
            <a:r>
              <a:rPr lang="en-US" sz="2400" dirty="0">
                <a:latin typeface="Arial" charset="0"/>
                <a:cs typeface="Arial" charset="0"/>
              </a:rPr>
              <a:t>echnologies </a:t>
            </a:r>
            <a:r>
              <a:rPr lang="en-US" sz="2400" b="1" dirty="0">
                <a:latin typeface="Arial" charset="0"/>
                <a:cs typeface="Arial" charset="0"/>
              </a:rPr>
              <a:t>H</a:t>
            </a:r>
            <a:r>
              <a:rPr lang="en-US" sz="2400" dirty="0">
                <a:latin typeface="Arial" charset="0"/>
                <a:cs typeface="Arial" charset="0"/>
              </a:rPr>
              <a:t>ealth </a:t>
            </a:r>
            <a:r>
              <a:rPr lang="en-US" sz="2400" b="1" dirty="0">
                <a:latin typeface="Arial" charset="0"/>
                <a:cs typeface="Arial" charset="0"/>
              </a:rPr>
              <a:t>I</a:t>
            </a:r>
            <a:r>
              <a:rPr lang="en-US" sz="2400" dirty="0">
                <a:latin typeface="Arial" charset="0"/>
                <a:cs typeface="Arial" charset="0"/>
              </a:rPr>
              <a:t>ndicators is an ICANN initiative to “</a:t>
            </a:r>
            <a:r>
              <a:rPr lang="en-US" sz="2400" b="1" dirty="0">
                <a:latin typeface="Arial" charset="0"/>
                <a:cs typeface="Arial" charset="0"/>
              </a:rPr>
              <a:t>measure</a:t>
            </a:r>
            <a:r>
              <a:rPr lang="en-US" sz="2400" dirty="0">
                <a:latin typeface="Arial" charset="0"/>
                <a:cs typeface="Arial" charset="0"/>
              </a:rPr>
              <a:t>” the “</a:t>
            </a:r>
            <a:r>
              <a:rPr lang="en-US" sz="2400" b="1" dirty="0">
                <a:latin typeface="Arial" charset="0"/>
                <a:cs typeface="Arial" charset="0"/>
              </a:rPr>
              <a:t>health</a:t>
            </a:r>
            <a:r>
              <a:rPr lang="en-US" sz="2400" dirty="0">
                <a:latin typeface="Arial" charset="0"/>
                <a:cs typeface="Arial" charset="0"/>
              </a:rPr>
              <a:t>” of the “</a:t>
            </a:r>
            <a:r>
              <a:rPr lang="en-US" sz="2400" b="1" dirty="0">
                <a:latin typeface="Arial" charset="0"/>
                <a:cs typeface="Arial" charset="0"/>
              </a:rPr>
              <a:t>identifier system</a:t>
            </a:r>
            <a:r>
              <a:rPr lang="en-US" sz="2400" dirty="0">
                <a:latin typeface="Arial" charset="0"/>
                <a:cs typeface="Arial" charset="0"/>
              </a:rPr>
              <a:t>” that “</a:t>
            </a:r>
            <a:r>
              <a:rPr lang="en-US" sz="2400" b="1" dirty="0">
                <a:latin typeface="Arial" charset="0"/>
                <a:cs typeface="Arial" charset="0"/>
              </a:rPr>
              <a:t>ICANN helps coordinate</a:t>
            </a:r>
            <a:r>
              <a:rPr lang="en-US" sz="2400" dirty="0">
                <a:latin typeface="Arial" charset="0"/>
                <a:cs typeface="Arial" charset="0"/>
              </a:rPr>
              <a:t>”.</a:t>
            </a:r>
            <a:br>
              <a:rPr lang="en-US" sz="2400" dirty="0">
                <a:latin typeface="Arial" charset="0"/>
                <a:cs typeface="Arial" charset="0"/>
              </a:rPr>
            </a:b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The goal is to produce a set of </a:t>
            </a:r>
            <a:r>
              <a:rPr lang="en-US" sz="2400" b="1" dirty="0">
                <a:latin typeface="Arial" charset="0"/>
                <a:cs typeface="Arial" charset="0"/>
              </a:rPr>
              <a:t>indicators</a:t>
            </a:r>
            <a:r>
              <a:rPr lang="en-US" sz="2400" dirty="0">
                <a:latin typeface="Arial" charset="0"/>
                <a:cs typeface="Arial" charset="0"/>
              </a:rPr>
              <a:t> that will be </a:t>
            </a:r>
            <a:r>
              <a:rPr lang="en-US" sz="2400" b="1" dirty="0">
                <a:latin typeface="Arial" charset="0"/>
                <a:cs typeface="Arial" charset="0"/>
              </a:rPr>
              <a:t>measured and tracked over time </a:t>
            </a:r>
            <a:r>
              <a:rPr lang="en-US" sz="2400" dirty="0">
                <a:latin typeface="Arial" charset="0"/>
                <a:cs typeface="Arial" charset="0"/>
              </a:rPr>
              <a:t>that will help determine if the system of identifiers is overall doing better or worse.</a:t>
            </a:r>
            <a:br>
              <a:rPr lang="en-US" sz="2400" dirty="0">
                <a:latin typeface="Arial" charset="0"/>
                <a:cs typeface="Arial" charset="0"/>
              </a:rPr>
            </a:br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This is a long term project, expected to run for a number of 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01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C2E72-8897-7041-9953-51AE292328C3}"/>
              </a:ext>
            </a:extLst>
          </p:cNvPr>
          <p:cNvSpPr/>
          <p:nvPr/>
        </p:nvSpPr>
        <p:spPr>
          <a:xfrm>
            <a:off x="459467" y="3097350"/>
            <a:ext cx="7907338" cy="12794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079DCAD-C2C1-3941-9773-FEADD96D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ITHI Data: ICANN + Partners + Contracts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B0CF71-9EB3-E741-8EBD-D43697070E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200583"/>
            <a:ext cx="7907338" cy="457181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ICANN (Internal Data)</a:t>
            </a:r>
          </a:p>
          <a:p>
            <a:pPr lvl="1"/>
            <a:r>
              <a:rPr lang="en-US" sz="2400" dirty="0"/>
              <a:t>Compliance department (M1)</a:t>
            </a:r>
          </a:p>
          <a:p>
            <a:pPr lvl="1"/>
            <a:r>
              <a:rPr lang="en-US" sz="2400" dirty="0"/>
              <a:t>DAAR (M2)</a:t>
            </a:r>
          </a:p>
          <a:p>
            <a:pPr lvl="1"/>
            <a:r>
              <a:rPr lang="en-US" sz="2400" dirty="0"/>
              <a:t>IMRS data (M3)</a:t>
            </a:r>
          </a:p>
          <a:p>
            <a:pPr lvl="1"/>
            <a:r>
              <a:rPr lang="en-US" sz="2400" dirty="0"/>
              <a:t>Root zone (M7)</a:t>
            </a:r>
          </a:p>
          <a:p>
            <a:r>
              <a:rPr lang="en-US" sz="2400" b="1" dirty="0"/>
              <a:t>White box measurements with partners</a:t>
            </a:r>
          </a:p>
          <a:p>
            <a:pPr lvl="1"/>
            <a:r>
              <a:rPr lang="en-US" sz="2400" dirty="0"/>
              <a:t>Measurements at recursive &amp; authoritative servers</a:t>
            </a:r>
          </a:p>
          <a:p>
            <a:pPr lvl="1"/>
            <a:r>
              <a:rPr lang="en-US" sz="2400" dirty="0"/>
              <a:t>M4, M6, M8</a:t>
            </a:r>
          </a:p>
          <a:p>
            <a:r>
              <a:rPr lang="en-US" sz="2400" b="1" dirty="0"/>
              <a:t>Black box measurements</a:t>
            </a:r>
          </a:p>
          <a:p>
            <a:pPr lvl="1"/>
            <a:r>
              <a:rPr lang="en-US" sz="2400" dirty="0"/>
              <a:t>APNIC/Google Ads platform</a:t>
            </a:r>
          </a:p>
          <a:p>
            <a:pPr lvl="1"/>
            <a:r>
              <a:rPr lang="en-US" sz="2400" dirty="0"/>
              <a:t>Eyeball view of resolvers M5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CFCDACF-A1C1-9849-B7CE-FB9ACF3CFE2B}"/>
              </a:ext>
            </a:extLst>
          </p:cNvPr>
          <p:cNvSpPr/>
          <p:nvPr/>
        </p:nvSpPr>
        <p:spPr>
          <a:xfrm>
            <a:off x="6119973" y="842480"/>
            <a:ext cx="2414427" cy="2075380"/>
          </a:xfrm>
          <a:prstGeom prst="wedgeRoundRectCallout">
            <a:avLst>
              <a:gd name="adj1" fmla="val -94450"/>
              <a:gd name="adj2" fmla="val 63490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This is where we need your help!</a:t>
            </a:r>
          </a:p>
        </p:txBody>
      </p:sp>
    </p:spTree>
    <p:extLst>
      <p:ext uri="{BB962C8B-B14F-4D97-AF65-F5344CB8AC3E}">
        <p14:creationId xmlns:p14="http://schemas.microsoft.com/office/powerpoint/2010/main" val="11139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6F41-ECF3-7B4C-9931-037E8070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ITHI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104510-C16F-7B42-A024-0611EE55A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6847"/>
              </p:ext>
            </p:extLst>
          </p:nvPr>
        </p:nvGraphicFramePr>
        <p:xfrm>
          <a:off x="0" y="606175"/>
          <a:ext cx="9144002" cy="6205647"/>
        </p:xfrm>
        <a:graphic>
          <a:graphicData uri="http://schemas.openxmlformats.org/drawingml/2006/table">
            <a:tbl>
              <a:tblPr/>
              <a:tblGrid>
                <a:gridCol w="1520575">
                  <a:extLst>
                    <a:ext uri="{9D8B030D-6E8A-4147-A177-3AD203B41FA5}">
                      <a16:colId xmlns:a16="http://schemas.microsoft.com/office/drawing/2014/main" val="4014681440"/>
                    </a:ext>
                  </a:extLst>
                </a:gridCol>
                <a:gridCol w="2352782">
                  <a:extLst>
                    <a:ext uri="{9D8B030D-6E8A-4147-A177-3AD203B41FA5}">
                      <a16:colId xmlns:a16="http://schemas.microsoft.com/office/drawing/2014/main" val="3161702883"/>
                    </a:ext>
                  </a:extLst>
                </a:gridCol>
                <a:gridCol w="1746607">
                  <a:extLst>
                    <a:ext uri="{9D8B030D-6E8A-4147-A177-3AD203B41FA5}">
                      <a16:colId xmlns:a16="http://schemas.microsoft.com/office/drawing/2014/main" val="940028235"/>
                    </a:ext>
                  </a:extLst>
                </a:gridCol>
                <a:gridCol w="852755">
                  <a:extLst>
                    <a:ext uri="{9D8B030D-6E8A-4147-A177-3AD203B41FA5}">
                      <a16:colId xmlns:a16="http://schemas.microsoft.com/office/drawing/2014/main" val="1793726717"/>
                    </a:ext>
                  </a:extLst>
                </a:gridCol>
                <a:gridCol w="832207">
                  <a:extLst>
                    <a:ext uri="{9D8B030D-6E8A-4147-A177-3AD203B41FA5}">
                      <a16:colId xmlns:a16="http://schemas.microsoft.com/office/drawing/2014/main" val="1941518341"/>
                    </a:ext>
                  </a:extLst>
                </a:gridCol>
                <a:gridCol w="883577">
                  <a:extLst>
                    <a:ext uri="{9D8B030D-6E8A-4147-A177-3AD203B41FA5}">
                      <a16:colId xmlns:a16="http://schemas.microsoft.com/office/drawing/2014/main" val="670711830"/>
                    </a:ext>
                  </a:extLst>
                </a:gridCol>
                <a:gridCol w="955499">
                  <a:extLst>
                    <a:ext uri="{9D8B030D-6E8A-4147-A177-3AD203B41FA5}">
                      <a16:colId xmlns:a16="http://schemas.microsoft.com/office/drawing/2014/main" val="4131221533"/>
                    </a:ext>
                  </a:extLst>
                </a:gridCol>
              </a:tblGrid>
              <a:tr h="87183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Indicator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July 2020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Past 3 months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Historic Low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Historic High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497071"/>
                  </a:ext>
                </a:extLst>
              </a:tr>
              <a:tr h="87183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Root Server DGA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hlinkClick r:id="rId2"/>
                        </a:rPr>
                        <a:t>% of DGA queries seen by root servers</a:t>
                      </a:r>
                      <a:endParaRPr lang="en-US" sz="1600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44%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40%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35%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49%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91822"/>
                  </a:ext>
                </a:extLst>
              </a:tr>
              <a:tr h="7043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DNSSEC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hlinkClick r:id="rId3"/>
                        </a:rPr>
                        <a:t>% of resolvers that perform</a:t>
                      </a:r>
                      <a:br>
                        <a:rPr lang="en-US" sz="1600" dirty="0">
                          <a:effectLst/>
                          <a:hlinkClick r:id="rId3"/>
                        </a:rPr>
                      </a:br>
                      <a:r>
                        <a:rPr lang="en-US" sz="1600" dirty="0">
                          <a:effectLst/>
                          <a:hlinkClick r:id="rId3"/>
                        </a:rPr>
                        <a:t>DNSSEC validation</a:t>
                      </a:r>
                      <a:endParaRPr lang="en-US" sz="1600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32%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32%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23%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34%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33292"/>
                  </a:ext>
                </a:extLst>
              </a:tr>
              <a:tr h="59268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Resolver Concentration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hlinkClick r:id="rId4"/>
                        </a:rPr>
                        <a:t>Number of resolvers seeing 50%</a:t>
                      </a:r>
                      <a:br>
                        <a:rPr lang="en-US" sz="1600" dirty="0">
                          <a:effectLst/>
                          <a:hlinkClick r:id="rId4"/>
                        </a:rPr>
                      </a:br>
                      <a:r>
                        <a:rPr lang="en-US" sz="1600" dirty="0">
                          <a:effectLst/>
                          <a:hlinkClick r:id="rId4"/>
                        </a:rPr>
                        <a:t>of first queries</a:t>
                      </a:r>
                      <a:endParaRPr lang="en-US" sz="1600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212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217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206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240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497363"/>
                  </a:ext>
                </a:extLst>
              </a:tr>
              <a:tr h="592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hlinkClick r:id="rId4"/>
                        </a:rPr>
                        <a:t>Number of resolvers seeing 90%</a:t>
                      </a:r>
                      <a:br>
                        <a:rPr lang="en-US" sz="1600" dirty="0">
                          <a:effectLst/>
                          <a:hlinkClick r:id="rId4"/>
                        </a:rPr>
                      </a:br>
                      <a:r>
                        <a:rPr lang="en-US" sz="1600" dirty="0">
                          <a:effectLst/>
                          <a:hlinkClick r:id="rId4"/>
                        </a:rPr>
                        <a:t>of first queries</a:t>
                      </a:r>
                      <a:endParaRPr lang="en-US" sz="1600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2149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2133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2036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2231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90832"/>
                  </a:ext>
                </a:extLst>
              </a:tr>
              <a:tr h="428717">
                <a:tc rowSpan="6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Name collision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hlinkClick r:id="rId5"/>
                        </a:rPr>
                        <a:t>%requests to top 3 names at the root</a:t>
                      </a:r>
                      <a:endParaRPr lang="en-US" sz="1600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.LOCAL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4.4%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4.6%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2.4%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5.1%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74954"/>
                  </a:ext>
                </a:extLst>
              </a:tr>
              <a:tr h="42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.HOME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3.0%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3.1%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2.5%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3.7%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69755"/>
                  </a:ext>
                </a:extLst>
              </a:tr>
              <a:tr h="42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effectLst/>
                        </a:rPr>
                        <a:t>.LAN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1.0%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1.2%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0.5%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1.3%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267311"/>
                  </a:ext>
                </a:extLst>
              </a:tr>
              <a:tr h="42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hlinkClick r:id="rId6"/>
                        </a:rPr>
                        <a:t>%requests to top 3 names at resolvers</a:t>
                      </a:r>
                      <a:endParaRPr lang="en-US" sz="1600" dirty="0">
                        <a:effectLst/>
                      </a:endParaRP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.LOCALDOMAIN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0.2%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0.00%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0.1%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55036"/>
                  </a:ext>
                </a:extLst>
              </a:tr>
              <a:tr h="42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.LOCAL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0.1%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67893"/>
                  </a:ext>
                </a:extLst>
              </a:tr>
              <a:tr h="428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.WORKGROUP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0.0%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/>
                        </a:rPr>
                        <a:t>0.1%</a:t>
                      </a:r>
                    </a:p>
                  </a:txBody>
                  <a:tcPr marL="44338" marR="44338" marT="44338" marB="44338" anchor="ctr">
                    <a:lnL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62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3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3F090C-2415-B740-85A0-01AE4453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Privacy</a:t>
            </a:r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91FF5B1-9EB4-0D4F-BD86-C160C04A045E}"/>
              </a:ext>
            </a:extLst>
          </p:cNvPr>
          <p:cNvSpPr/>
          <p:nvPr/>
        </p:nvSpPr>
        <p:spPr>
          <a:xfrm>
            <a:off x="3098219" y="1370795"/>
            <a:ext cx="5774848" cy="3345793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B4F31D7-7032-B049-AD40-88D5C4277343}"/>
              </a:ext>
            </a:extLst>
          </p:cNvPr>
          <p:cNvSpPr/>
          <p:nvPr/>
        </p:nvSpPr>
        <p:spPr>
          <a:xfrm>
            <a:off x="259644" y="1370796"/>
            <a:ext cx="2473045" cy="33457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A82A80-61AD-8749-8469-749695415A6F}"/>
              </a:ext>
            </a:extLst>
          </p:cNvPr>
          <p:cNvGrpSpPr/>
          <p:nvPr/>
        </p:nvGrpSpPr>
        <p:grpSpPr>
          <a:xfrm>
            <a:off x="379142" y="1969992"/>
            <a:ext cx="2186386" cy="2390996"/>
            <a:chOff x="408227" y="975554"/>
            <a:chExt cx="1955927" cy="163269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0514B01-EAFB-CD44-9B15-A6B9149B04DC}"/>
                </a:ext>
              </a:extLst>
            </p:cNvPr>
            <p:cNvSpPr/>
            <p:nvPr/>
          </p:nvSpPr>
          <p:spPr>
            <a:xfrm>
              <a:off x="408227" y="975554"/>
              <a:ext cx="1955927" cy="1632697"/>
            </a:xfrm>
            <a:prstGeom prst="rect">
              <a:avLst/>
            </a:prstGeom>
            <a:solidFill>
              <a:srgbClr val="4472C4">
                <a:alpha val="77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3A593-88F2-8B40-B9C3-05D4E38018D2}"/>
                </a:ext>
              </a:extLst>
            </p:cNvPr>
            <p:cNvSpPr txBox="1"/>
            <p:nvPr/>
          </p:nvSpPr>
          <p:spPr>
            <a:xfrm>
              <a:off x="682899" y="1005055"/>
              <a:ext cx="1446022" cy="4016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Raw Data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8286A35-5ACA-0043-898B-75CE8CA92163}"/>
              </a:ext>
            </a:extLst>
          </p:cNvPr>
          <p:cNvGrpSpPr/>
          <p:nvPr/>
        </p:nvGrpSpPr>
        <p:grpSpPr>
          <a:xfrm>
            <a:off x="3569677" y="2936067"/>
            <a:ext cx="1955927" cy="1394847"/>
            <a:chOff x="3348765" y="1213404"/>
            <a:chExt cx="1955927" cy="139484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C404235-9FDF-6A4C-8006-A955B951E86C}"/>
                </a:ext>
              </a:extLst>
            </p:cNvPr>
            <p:cNvSpPr/>
            <p:nvPr/>
          </p:nvSpPr>
          <p:spPr>
            <a:xfrm>
              <a:off x="3348765" y="1213404"/>
              <a:ext cx="1955927" cy="1394847"/>
            </a:xfrm>
            <a:prstGeom prst="rect">
              <a:avLst/>
            </a:prstGeom>
            <a:solidFill>
              <a:srgbClr val="A5A5A5">
                <a:alpha val="8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D417361-3B26-0A43-88DD-AE3FA80478D8}"/>
                </a:ext>
              </a:extLst>
            </p:cNvPr>
            <p:cNvSpPr txBox="1"/>
            <p:nvPr/>
          </p:nvSpPr>
          <p:spPr>
            <a:xfrm>
              <a:off x="3594900" y="1340460"/>
              <a:ext cx="144602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ITHI</a:t>
              </a:r>
            </a:p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Analysis</a:t>
              </a:r>
            </a:p>
          </p:txBody>
        </p:sp>
      </p:grpSp>
      <p:pic>
        <p:nvPicPr>
          <p:cNvPr id="67" name="Picture 66" descr="0309-arrow-right.eps">
            <a:extLst>
              <a:ext uri="{FF2B5EF4-FFF2-40B4-BE49-F238E27FC236}">
                <a16:creationId xmlns:a16="http://schemas.microsoft.com/office/drawing/2014/main" id="{3A303C7C-F730-C744-B75D-348C07C0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438" y="3447344"/>
            <a:ext cx="539472" cy="339272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D67457B-5D98-3D40-842D-81124027B7F9}"/>
              </a:ext>
            </a:extLst>
          </p:cNvPr>
          <p:cNvGrpSpPr/>
          <p:nvPr/>
        </p:nvGrpSpPr>
        <p:grpSpPr>
          <a:xfrm>
            <a:off x="6529754" y="2849801"/>
            <a:ext cx="1955927" cy="1481113"/>
            <a:chOff x="6328381" y="1127138"/>
            <a:chExt cx="1955927" cy="1481113"/>
          </a:xfrm>
          <a:solidFill>
            <a:srgbClr val="ED7D31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249AB7A-0BE0-354B-B205-FBC74C325A88}"/>
                </a:ext>
              </a:extLst>
            </p:cNvPr>
            <p:cNvSpPr/>
            <p:nvPr/>
          </p:nvSpPr>
          <p:spPr>
            <a:xfrm>
              <a:off x="6328381" y="1213404"/>
              <a:ext cx="1955927" cy="1394847"/>
            </a:xfrm>
            <a:prstGeom prst="rect">
              <a:avLst/>
            </a:prstGeom>
            <a:grpFill/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7FE6B64-4728-DE4C-86E9-8FED5B59CD82}"/>
                </a:ext>
              </a:extLst>
            </p:cNvPr>
            <p:cNvSpPr txBox="1"/>
            <p:nvPr/>
          </p:nvSpPr>
          <p:spPr>
            <a:xfrm>
              <a:off x="6574516" y="1127138"/>
              <a:ext cx="1446022" cy="14773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Publication</a:t>
              </a:r>
            </a:p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Via</a:t>
              </a:r>
            </a:p>
            <a:p>
              <a:pPr marL="0" marR="0" lvl="0" indent="0" algn="ctr" defTabSz="91440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Open Data</a:t>
              </a:r>
              <a:b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</a:b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/>
                </a:rPr>
                <a:t>Program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68AA05FD-B464-CF4A-9D88-CDB200FF37DC}"/>
              </a:ext>
            </a:extLst>
          </p:cNvPr>
          <p:cNvSpPr/>
          <p:nvPr/>
        </p:nvSpPr>
        <p:spPr>
          <a:xfrm>
            <a:off x="379142" y="1818679"/>
            <a:ext cx="2186386" cy="151313"/>
          </a:xfrm>
          <a:prstGeom prst="rect">
            <a:avLst/>
          </a:prstGeom>
          <a:solidFill>
            <a:srgbClr val="156493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0166A2-0E36-F248-83E4-2FE70065CB38}"/>
              </a:ext>
            </a:extLst>
          </p:cNvPr>
          <p:cNvSpPr/>
          <p:nvPr/>
        </p:nvSpPr>
        <p:spPr>
          <a:xfrm>
            <a:off x="3579287" y="2789233"/>
            <a:ext cx="1955927" cy="146834"/>
          </a:xfrm>
          <a:prstGeom prst="rect">
            <a:avLst/>
          </a:prstGeom>
          <a:solidFill>
            <a:srgbClr val="145052"/>
          </a:solidFill>
          <a:ln w="19050" cap="flat" cmpd="sng" algn="ctr">
            <a:solidFill>
              <a:srgbClr val="17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31ABA52-D391-FB46-B1A0-70331D34B49A}"/>
              </a:ext>
            </a:extLst>
          </p:cNvPr>
          <p:cNvSpPr/>
          <p:nvPr/>
        </p:nvSpPr>
        <p:spPr>
          <a:xfrm>
            <a:off x="6529754" y="2794680"/>
            <a:ext cx="1955927" cy="146834"/>
          </a:xfrm>
          <a:prstGeom prst="rect">
            <a:avLst/>
          </a:prstGeom>
          <a:solidFill>
            <a:srgbClr val="BA7132"/>
          </a:solidFill>
          <a:ln w="12700" cap="flat" cmpd="sng" algn="ctr">
            <a:solidFill>
              <a:srgbClr val="B8713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3AF48E-9D9E-0045-A5A0-1D5417661DFC}"/>
              </a:ext>
            </a:extLst>
          </p:cNvPr>
          <p:cNvSpPr txBox="1"/>
          <p:nvPr/>
        </p:nvSpPr>
        <p:spPr>
          <a:xfrm>
            <a:off x="1082952" y="4018249"/>
            <a:ext cx="8228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/>
                <a:cs typeface="Source Sans Pro"/>
              </a:rPr>
              <a:t>Statistics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3E9F610-0D9E-F449-8E82-57C9FB757232}"/>
              </a:ext>
            </a:extLst>
          </p:cNvPr>
          <p:cNvCxnSpPr/>
          <p:nvPr/>
        </p:nvCxnSpPr>
        <p:spPr>
          <a:xfrm>
            <a:off x="2969482" y="1236983"/>
            <a:ext cx="0" cy="381525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5F4D70B-C2BE-D040-868F-BD0929373DB2}"/>
              </a:ext>
            </a:extLst>
          </p:cNvPr>
          <p:cNvSpPr txBox="1"/>
          <p:nvPr/>
        </p:nvSpPr>
        <p:spPr>
          <a:xfrm>
            <a:off x="753063" y="1453099"/>
            <a:ext cx="15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ICANN Partner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1FD595B-FB9B-CC41-894C-1D7304E333EA}"/>
              </a:ext>
            </a:extLst>
          </p:cNvPr>
          <p:cNvSpPr txBox="1"/>
          <p:nvPr/>
        </p:nvSpPr>
        <p:spPr>
          <a:xfrm>
            <a:off x="5453069" y="1968765"/>
            <a:ext cx="118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ICANN Org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B200E2-F3F2-7240-B2D8-2B59B4DE1FA0}"/>
              </a:ext>
            </a:extLst>
          </p:cNvPr>
          <p:cNvSpPr txBox="1"/>
          <p:nvPr/>
        </p:nvSpPr>
        <p:spPr>
          <a:xfrm>
            <a:off x="1362635" y="5199072"/>
            <a:ext cx="2887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No PII, only statistics,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are sent to ICANN org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41B7FE1-F3E3-154E-80E2-8E2022AC7C75}"/>
              </a:ext>
            </a:extLst>
          </p:cNvPr>
          <p:cNvCxnSpPr>
            <a:cxnSpLocks/>
          </p:cNvCxnSpPr>
          <p:nvPr/>
        </p:nvCxnSpPr>
        <p:spPr>
          <a:xfrm>
            <a:off x="2026264" y="4125927"/>
            <a:ext cx="1543413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0E4F19C-C28F-C141-91F7-CDAF7FFBC8BF}"/>
              </a:ext>
            </a:extLst>
          </p:cNvPr>
          <p:cNvCxnSpPr/>
          <p:nvPr/>
        </p:nvCxnSpPr>
        <p:spPr>
          <a:xfrm>
            <a:off x="2828723" y="1236983"/>
            <a:ext cx="0" cy="381525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EC83D42-49FC-7F46-A11F-56503E0FC2DC}"/>
              </a:ext>
            </a:extLst>
          </p:cNvPr>
          <p:cNvSpPr txBox="1"/>
          <p:nvPr/>
        </p:nvSpPr>
        <p:spPr>
          <a:xfrm>
            <a:off x="5745364" y="5199072"/>
            <a:ext cx="236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No “naming and shaming”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86EBEC-1165-1142-B957-DA6FB13BBEEE}"/>
              </a:ext>
            </a:extLst>
          </p:cNvPr>
          <p:cNvCxnSpPr>
            <a:cxnSpLocks/>
          </p:cNvCxnSpPr>
          <p:nvPr/>
        </p:nvCxnSpPr>
        <p:spPr>
          <a:xfrm>
            <a:off x="1494379" y="2455524"/>
            <a:ext cx="0" cy="1577936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0" name="Summing Junction 79">
            <a:extLst>
              <a:ext uri="{FF2B5EF4-FFF2-40B4-BE49-F238E27FC236}">
                <a16:creationId xmlns:a16="http://schemas.microsoft.com/office/drawing/2014/main" id="{79BE9C7C-B120-0145-9CBD-97A20F6E3212}"/>
              </a:ext>
            </a:extLst>
          </p:cNvPr>
          <p:cNvSpPr/>
          <p:nvPr/>
        </p:nvSpPr>
        <p:spPr>
          <a:xfrm>
            <a:off x="954044" y="2624220"/>
            <a:ext cx="1080671" cy="1060923"/>
          </a:xfrm>
          <a:prstGeom prst="flowChartSummingJunction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0627B3E-3E61-3E49-B813-5811D9F63324}"/>
              </a:ext>
            </a:extLst>
          </p:cNvPr>
          <p:cNvSpPr txBox="1"/>
          <p:nvPr/>
        </p:nvSpPr>
        <p:spPr>
          <a:xfrm>
            <a:off x="1185878" y="2820556"/>
            <a:ext cx="581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ITHI</a:t>
            </a:r>
          </a:p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Tool</a:t>
            </a:r>
          </a:p>
        </p:txBody>
      </p:sp>
    </p:spTree>
    <p:extLst>
      <p:ext uri="{BB962C8B-B14F-4D97-AF65-F5344CB8AC3E}">
        <p14:creationId xmlns:p14="http://schemas.microsoft.com/office/powerpoint/2010/main" val="30577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98C0FA-72BD-C545-9A28-EB3E6D31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Partners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D5E864-6B64-2A4A-B8E1-C7A7DA632E47}"/>
              </a:ext>
            </a:extLst>
          </p:cNvPr>
          <p:cNvSpPr txBox="1">
            <a:spLocks/>
          </p:cNvSpPr>
          <p:nvPr/>
        </p:nvSpPr>
        <p:spPr>
          <a:xfrm>
            <a:off x="618330" y="1335987"/>
            <a:ext cx="8248267" cy="52002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Comparing current results to baseline can serve as an </a:t>
            </a:r>
            <a:r>
              <a:rPr lang="en-US" sz="2400" b="1" dirty="0"/>
              <a:t>anomaly detection system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Partners can decide to share their data with others in exchange for reciprocity.</a:t>
            </a:r>
            <a:br>
              <a:rPr lang="en-US" sz="2400" dirty="0"/>
            </a:br>
            <a:endParaRPr lang="en-US" sz="2400" dirty="0"/>
          </a:p>
          <a:p>
            <a:pPr lvl="2"/>
            <a:r>
              <a:rPr lang="en-US" sz="2000" dirty="0"/>
              <a:t>if a collection point observes a divergence from its baseline but others point don't, it might be an indicator that an attack is under way.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13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Engage with ICANN</a:t>
            </a:r>
            <a:endParaRPr lang="en-US" dirty="0"/>
          </a:p>
        </p:txBody>
      </p:sp>
      <p:sp>
        <p:nvSpPr>
          <p:cNvPr id="5" name="Text Placeholder 32"/>
          <p:cNvSpPr txBox="1">
            <a:spLocks/>
          </p:cNvSpPr>
          <p:nvPr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https://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ithi.research.icann.org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28" name="Text Placeholder 29"/>
          <p:cNvSpPr txBox="1">
            <a:spLocks/>
          </p:cNvSpPr>
          <p:nvPr/>
        </p:nvSpPr>
        <p:spPr>
          <a:xfrm>
            <a:off x="2543489" y="1865312"/>
            <a:ext cx="5973449" cy="65825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Email: Alain.Durand@icann.org</a:t>
            </a:r>
          </a:p>
          <a:p>
            <a:r>
              <a:rPr lang="en-US" dirty="0"/>
              <a:t>Email: </a:t>
            </a:r>
            <a:r>
              <a:rPr lang="en-US" dirty="0" err="1"/>
              <a:t>Mikhail.Anisimov@icann.org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29" name="Group 28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30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1" name="Picture 30" descr="1420947842_social_style_3_flikr-128.png">
                <a:hlinkClick r:id="rId3" action="ppaction://hlinkfile"/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33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5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4" name="Picture 33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36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8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37" name="Picture 36" descr="1420948433_social_style_3_twiter-128.png">
                <a:hlinkClick r:id="rId9" action="ppaction://hlinkfile"/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39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1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0" name="Picture 39" descr="1420948141_social_style_3_facebook-128.png">
                <a:hlinkClick r:id="rId12" action="ppaction://hlinkfile"/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42" name="Picture 41" descr="1420948149_social_style_3_youtube-128.png">
                <a:hlinkClick r:id="rId14" action="ppaction://hlinkfile"/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3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6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45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48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9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64_social_style_3_in-128.png">
                <a:hlinkClick r:id="rId6" action="ppaction://hlinkfile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51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976201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8298</TotalTime>
  <Words>501</Words>
  <Application>Microsoft Macintosh PowerPoint</Application>
  <PresentationFormat>On-screen Show (4:3)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ICANNPPT_Arial_4x3_June 2017_potx</vt:lpstr>
      <vt:lpstr>Identifier Technology Health Indicators                             (ITHI)</vt:lpstr>
      <vt:lpstr>ITHI: an ICANN Initiative</vt:lpstr>
      <vt:lpstr>ITHI Data: ICANN + Partners + Contracts</vt:lpstr>
      <vt:lpstr>Some ITHI Results</vt:lpstr>
      <vt:lpstr>Privacy</vt:lpstr>
      <vt:lpstr>Benefits for Partners</vt:lpstr>
      <vt:lpstr>Engage with ICANN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Identifier Technology Health Indicators (ITHI)</dc:title>
  <dc:creator>Alain Durand</dc:creator>
  <cp:lastModifiedBy>Mikhail Anisimov</cp:lastModifiedBy>
  <cp:revision>50</cp:revision>
  <cp:lastPrinted>2018-03-02T16:33:35Z</cp:lastPrinted>
  <dcterms:created xsi:type="dcterms:W3CDTF">2019-01-24T12:18:09Z</dcterms:created>
  <dcterms:modified xsi:type="dcterms:W3CDTF">2020-11-09T21:12:16Z</dcterms:modified>
</cp:coreProperties>
</file>