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68" r:id="rId2"/>
    <p:sldId id="269" r:id="rId3"/>
    <p:sldId id="270" r:id="rId4"/>
    <p:sldId id="284" r:id="rId5"/>
    <p:sldId id="286" r:id="rId6"/>
    <p:sldId id="285" r:id="rId7"/>
    <p:sldId id="272" r:id="rId8"/>
    <p:sldId id="287" r:id="rId9"/>
    <p:sldId id="310" r:id="rId10"/>
    <p:sldId id="280" r:id="rId11"/>
    <p:sldId id="289" r:id="rId12"/>
    <p:sldId id="311" r:id="rId13"/>
    <p:sldId id="312" r:id="rId14"/>
    <p:sldId id="288" r:id="rId15"/>
    <p:sldId id="303" r:id="rId16"/>
    <p:sldId id="293" r:id="rId17"/>
    <p:sldId id="294" r:id="rId18"/>
    <p:sldId id="290" r:id="rId19"/>
    <p:sldId id="297" r:id="rId20"/>
    <p:sldId id="300" r:id="rId21"/>
    <p:sldId id="305" r:id="rId22"/>
    <p:sldId id="302" r:id="rId23"/>
    <p:sldId id="314" r:id="rId24"/>
    <p:sldId id="313" r:id="rId25"/>
    <p:sldId id="315" r:id="rId26"/>
    <p:sldId id="317" r:id="rId27"/>
    <p:sldId id="283" r:id="rId28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E9"/>
    <a:srgbClr val="E6E6E6"/>
    <a:srgbClr val="00A2E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7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216" y="824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GoogleDrive/My%20Drive/TRAFFIC/Master-traffic-stats-new-copy-31-05-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10 Year traffic growth at IXPs in ENOG region in Gbps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Sheet3!$BS$6:$GL$6</c:f>
              <c:numCache>
                <c:formatCode>mmm\-yy</c:formatCode>
                <c:ptCount val="124"/>
                <c:pt idx="0">
                  <c:v>39814</c:v>
                </c:pt>
                <c:pt idx="1">
                  <c:v>39845</c:v>
                </c:pt>
                <c:pt idx="2">
                  <c:v>39873</c:v>
                </c:pt>
                <c:pt idx="3">
                  <c:v>39904</c:v>
                </c:pt>
                <c:pt idx="4">
                  <c:v>39934</c:v>
                </c:pt>
                <c:pt idx="5">
                  <c:v>39965</c:v>
                </c:pt>
                <c:pt idx="6">
                  <c:v>39995</c:v>
                </c:pt>
                <c:pt idx="7">
                  <c:v>40026</c:v>
                </c:pt>
                <c:pt idx="8">
                  <c:v>40057</c:v>
                </c:pt>
                <c:pt idx="9">
                  <c:v>40087</c:v>
                </c:pt>
                <c:pt idx="10">
                  <c:v>40118</c:v>
                </c:pt>
                <c:pt idx="11">
                  <c:v>40148</c:v>
                </c:pt>
                <c:pt idx="12">
                  <c:v>40179</c:v>
                </c:pt>
                <c:pt idx="13">
                  <c:v>40210</c:v>
                </c:pt>
                <c:pt idx="14">
                  <c:v>40238</c:v>
                </c:pt>
                <c:pt idx="15">
                  <c:v>40269</c:v>
                </c:pt>
                <c:pt idx="16">
                  <c:v>40299</c:v>
                </c:pt>
                <c:pt idx="17">
                  <c:v>40330</c:v>
                </c:pt>
                <c:pt idx="18">
                  <c:v>40360</c:v>
                </c:pt>
                <c:pt idx="19">
                  <c:v>40391</c:v>
                </c:pt>
                <c:pt idx="20">
                  <c:v>40422</c:v>
                </c:pt>
                <c:pt idx="21">
                  <c:v>40452</c:v>
                </c:pt>
                <c:pt idx="22">
                  <c:v>40483</c:v>
                </c:pt>
                <c:pt idx="23">
                  <c:v>40513</c:v>
                </c:pt>
                <c:pt idx="24">
                  <c:v>40544</c:v>
                </c:pt>
                <c:pt idx="25">
                  <c:v>40575</c:v>
                </c:pt>
                <c:pt idx="26">
                  <c:v>40603</c:v>
                </c:pt>
                <c:pt idx="27">
                  <c:v>40634</c:v>
                </c:pt>
                <c:pt idx="28">
                  <c:v>40664</c:v>
                </c:pt>
                <c:pt idx="29">
                  <c:v>40695</c:v>
                </c:pt>
                <c:pt idx="30">
                  <c:v>40725</c:v>
                </c:pt>
                <c:pt idx="31">
                  <c:v>40756</c:v>
                </c:pt>
                <c:pt idx="32">
                  <c:v>40787</c:v>
                </c:pt>
                <c:pt idx="33">
                  <c:v>40817</c:v>
                </c:pt>
                <c:pt idx="34">
                  <c:v>40848</c:v>
                </c:pt>
                <c:pt idx="35">
                  <c:v>40878</c:v>
                </c:pt>
                <c:pt idx="36">
                  <c:v>40909</c:v>
                </c:pt>
                <c:pt idx="37">
                  <c:v>40940</c:v>
                </c:pt>
                <c:pt idx="38">
                  <c:v>40969</c:v>
                </c:pt>
                <c:pt idx="39">
                  <c:v>41000</c:v>
                </c:pt>
                <c:pt idx="40">
                  <c:v>41030</c:v>
                </c:pt>
                <c:pt idx="41">
                  <c:v>41061</c:v>
                </c:pt>
                <c:pt idx="42">
                  <c:v>41091</c:v>
                </c:pt>
                <c:pt idx="43">
                  <c:v>41122</c:v>
                </c:pt>
                <c:pt idx="44">
                  <c:v>41153</c:v>
                </c:pt>
                <c:pt idx="45">
                  <c:v>41183</c:v>
                </c:pt>
                <c:pt idx="46">
                  <c:v>41214</c:v>
                </c:pt>
                <c:pt idx="47">
                  <c:v>41244</c:v>
                </c:pt>
                <c:pt idx="48">
                  <c:v>41275</c:v>
                </c:pt>
                <c:pt idx="49">
                  <c:v>41306</c:v>
                </c:pt>
                <c:pt idx="50">
                  <c:v>41334</c:v>
                </c:pt>
                <c:pt idx="51">
                  <c:v>41365</c:v>
                </c:pt>
                <c:pt idx="52">
                  <c:v>41395</c:v>
                </c:pt>
                <c:pt idx="53">
                  <c:v>41426</c:v>
                </c:pt>
                <c:pt idx="54">
                  <c:v>41456</c:v>
                </c:pt>
                <c:pt idx="55">
                  <c:v>41487</c:v>
                </c:pt>
                <c:pt idx="56">
                  <c:v>41518</c:v>
                </c:pt>
                <c:pt idx="57">
                  <c:v>41548</c:v>
                </c:pt>
                <c:pt idx="58">
                  <c:v>41579</c:v>
                </c:pt>
                <c:pt idx="59">
                  <c:v>41609</c:v>
                </c:pt>
                <c:pt idx="60">
                  <c:v>41640</c:v>
                </c:pt>
                <c:pt idx="61">
                  <c:v>41671</c:v>
                </c:pt>
                <c:pt idx="62">
                  <c:v>41699</c:v>
                </c:pt>
                <c:pt idx="63">
                  <c:v>41730</c:v>
                </c:pt>
                <c:pt idx="64">
                  <c:v>41760</c:v>
                </c:pt>
                <c:pt idx="65">
                  <c:v>41791</c:v>
                </c:pt>
                <c:pt idx="66">
                  <c:v>41821</c:v>
                </c:pt>
                <c:pt idx="67">
                  <c:v>41852</c:v>
                </c:pt>
                <c:pt idx="68">
                  <c:v>41883</c:v>
                </c:pt>
                <c:pt idx="69">
                  <c:v>41913</c:v>
                </c:pt>
                <c:pt idx="70">
                  <c:v>41944</c:v>
                </c:pt>
                <c:pt idx="71">
                  <c:v>41974</c:v>
                </c:pt>
                <c:pt idx="72">
                  <c:v>42005</c:v>
                </c:pt>
                <c:pt idx="73">
                  <c:v>42036</c:v>
                </c:pt>
                <c:pt idx="74">
                  <c:v>42064</c:v>
                </c:pt>
                <c:pt idx="75">
                  <c:v>42095</c:v>
                </c:pt>
                <c:pt idx="76">
                  <c:v>42125</c:v>
                </c:pt>
                <c:pt idx="77">
                  <c:v>42156</c:v>
                </c:pt>
                <c:pt idx="78">
                  <c:v>42186</c:v>
                </c:pt>
                <c:pt idx="79">
                  <c:v>42217</c:v>
                </c:pt>
                <c:pt idx="80">
                  <c:v>42248</c:v>
                </c:pt>
                <c:pt idx="81">
                  <c:v>42278</c:v>
                </c:pt>
                <c:pt idx="82">
                  <c:v>42309</c:v>
                </c:pt>
                <c:pt idx="83">
                  <c:v>42339</c:v>
                </c:pt>
                <c:pt idx="84">
                  <c:v>42370</c:v>
                </c:pt>
                <c:pt idx="85">
                  <c:v>42401</c:v>
                </c:pt>
                <c:pt idx="86">
                  <c:v>42430</c:v>
                </c:pt>
                <c:pt idx="87">
                  <c:v>42461</c:v>
                </c:pt>
                <c:pt idx="88">
                  <c:v>42491</c:v>
                </c:pt>
                <c:pt idx="89">
                  <c:v>42522</c:v>
                </c:pt>
                <c:pt idx="90">
                  <c:v>42552</c:v>
                </c:pt>
                <c:pt idx="91">
                  <c:v>42583</c:v>
                </c:pt>
                <c:pt idx="92">
                  <c:v>42614</c:v>
                </c:pt>
                <c:pt idx="93">
                  <c:v>42644</c:v>
                </c:pt>
                <c:pt idx="94">
                  <c:v>42675</c:v>
                </c:pt>
                <c:pt idx="95">
                  <c:v>42705</c:v>
                </c:pt>
                <c:pt idx="96">
                  <c:v>42736</c:v>
                </c:pt>
                <c:pt idx="97">
                  <c:v>42767</c:v>
                </c:pt>
                <c:pt idx="98">
                  <c:v>42795</c:v>
                </c:pt>
                <c:pt idx="99">
                  <c:v>42826</c:v>
                </c:pt>
                <c:pt idx="100">
                  <c:v>42856</c:v>
                </c:pt>
                <c:pt idx="101">
                  <c:v>42887</c:v>
                </c:pt>
                <c:pt idx="102">
                  <c:v>42917</c:v>
                </c:pt>
                <c:pt idx="103">
                  <c:v>42948</c:v>
                </c:pt>
                <c:pt idx="104">
                  <c:v>42979</c:v>
                </c:pt>
                <c:pt idx="105">
                  <c:v>43009</c:v>
                </c:pt>
                <c:pt idx="106">
                  <c:v>43040</c:v>
                </c:pt>
                <c:pt idx="107">
                  <c:v>43070</c:v>
                </c:pt>
                <c:pt idx="108">
                  <c:v>43101</c:v>
                </c:pt>
                <c:pt idx="109">
                  <c:v>43132</c:v>
                </c:pt>
                <c:pt idx="110">
                  <c:v>43160</c:v>
                </c:pt>
                <c:pt idx="111">
                  <c:v>43191</c:v>
                </c:pt>
                <c:pt idx="112">
                  <c:v>43221</c:v>
                </c:pt>
                <c:pt idx="113">
                  <c:v>43252</c:v>
                </c:pt>
                <c:pt idx="114">
                  <c:v>43282</c:v>
                </c:pt>
                <c:pt idx="115">
                  <c:v>43313</c:v>
                </c:pt>
                <c:pt idx="116">
                  <c:v>43344</c:v>
                </c:pt>
                <c:pt idx="117">
                  <c:v>43374</c:v>
                </c:pt>
                <c:pt idx="118">
                  <c:v>43405</c:v>
                </c:pt>
                <c:pt idx="119">
                  <c:v>43435</c:v>
                </c:pt>
                <c:pt idx="120">
                  <c:v>43466</c:v>
                </c:pt>
                <c:pt idx="121">
                  <c:v>43497</c:v>
                </c:pt>
                <c:pt idx="122">
                  <c:v>43525</c:v>
                </c:pt>
                <c:pt idx="123">
                  <c:v>43556</c:v>
                </c:pt>
              </c:numCache>
            </c:numRef>
          </c:cat>
          <c:val>
            <c:numRef>
              <c:f>Sheet3!$BS$7:$GL$7</c:f>
              <c:numCache>
                <c:formatCode>General</c:formatCode>
                <c:ptCount val="124"/>
                <c:pt idx="0">
                  <c:v>140.35</c:v>
                </c:pt>
                <c:pt idx="1">
                  <c:v>154.22899999999998</c:v>
                </c:pt>
                <c:pt idx="2">
                  <c:v>167</c:v>
                </c:pt>
                <c:pt idx="3">
                  <c:v>176</c:v>
                </c:pt>
                <c:pt idx="4">
                  <c:v>181.15499999999997</c:v>
                </c:pt>
                <c:pt idx="5">
                  <c:v>190</c:v>
                </c:pt>
                <c:pt idx="6">
                  <c:v>189</c:v>
                </c:pt>
                <c:pt idx="7">
                  <c:v>199</c:v>
                </c:pt>
                <c:pt idx="8">
                  <c:v>259.33200000000005</c:v>
                </c:pt>
                <c:pt idx="9">
                  <c:v>277.29000000000002</c:v>
                </c:pt>
                <c:pt idx="10">
                  <c:v>316.90999999999997</c:v>
                </c:pt>
                <c:pt idx="11">
                  <c:v>333.32</c:v>
                </c:pt>
                <c:pt idx="12">
                  <c:v>393.08299999999997</c:v>
                </c:pt>
                <c:pt idx="13">
                  <c:v>411.77800000000002</c:v>
                </c:pt>
                <c:pt idx="14">
                  <c:v>462.048</c:v>
                </c:pt>
                <c:pt idx="15">
                  <c:v>471.91</c:v>
                </c:pt>
                <c:pt idx="16">
                  <c:v>477.23699999999997</c:v>
                </c:pt>
                <c:pt idx="17">
                  <c:v>453.59800000000001</c:v>
                </c:pt>
                <c:pt idx="18">
                  <c:v>434.27499999999998</c:v>
                </c:pt>
                <c:pt idx="19">
                  <c:v>507.88200000000001</c:v>
                </c:pt>
                <c:pt idx="20">
                  <c:v>578.202</c:v>
                </c:pt>
                <c:pt idx="21">
                  <c:v>665.84900000000005</c:v>
                </c:pt>
                <c:pt idx="22">
                  <c:v>715.26</c:v>
                </c:pt>
                <c:pt idx="23">
                  <c:v>751.27800000000002</c:v>
                </c:pt>
                <c:pt idx="24">
                  <c:v>856.20799999999997</c:v>
                </c:pt>
                <c:pt idx="25">
                  <c:v>954.20100000000002</c:v>
                </c:pt>
                <c:pt idx="26">
                  <c:v>986.26099999999997</c:v>
                </c:pt>
                <c:pt idx="27">
                  <c:v>887.24</c:v>
                </c:pt>
                <c:pt idx="28">
                  <c:v>877.2</c:v>
                </c:pt>
                <c:pt idx="29">
                  <c:v>938.73</c:v>
                </c:pt>
                <c:pt idx="30">
                  <c:v>903.71299999999997</c:v>
                </c:pt>
                <c:pt idx="31">
                  <c:v>1008.5</c:v>
                </c:pt>
                <c:pt idx="32">
                  <c:v>1174.566</c:v>
                </c:pt>
                <c:pt idx="33">
                  <c:v>1209.153</c:v>
                </c:pt>
                <c:pt idx="34">
                  <c:v>1265.377</c:v>
                </c:pt>
                <c:pt idx="35">
                  <c:v>1156.22</c:v>
                </c:pt>
                <c:pt idx="36">
                  <c:v>1262.645</c:v>
                </c:pt>
                <c:pt idx="37">
                  <c:v>1149.2399999999998</c:v>
                </c:pt>
                <c:pt idx="38">
                  <c:v>1076.9000000000001</c:v>
                </c:pt>
                <c:pt idx="39">
                  <c:v>973.57999999999993</c:v>
                </c:pt>
                <c:pt idx="40">
                  <c:v>995.5</c:v>
                </c:pt>
                <c:pt idx="41">
                  <c:v>1059.71</c:v>
                </c:pt>
                <c:pt idx="42">
                  <c:v>1057.9099999999999</c:v>
                </c:pt>
                <c:pt idx="43">
                  <c:v>1091.0999999999999</c:v>
                </c:pt>
                <c:pt idx="44">
                  <c:v>1133.75</c:v>
                </c:pt>
                <c:pt idx="45">
                  <c:v>1113.5049999999999</c:v>
                </c:pt>
                <c:pt idx="46">
                  <c:v>1302.04</c:v>
                </c:pt>
                <c:pt idx="47">
                  <c:v>1282.78</c:v>
                </c:pt>
                <c:pt idx="48">
                  <c:v>1494.79</c:v>
                </c:pt>
                <c:pt idx="49">
                  <c:v>1665.1899999999998</c:v>
                </c:pt>
                <c:pt idx="50">
                  <c:v>1856.2260000000001</c:v>
                </c:pt>
                <c:pt idx="51">
                  <c:v>1632.944</c:v>
                </c:pt>
                <c:pt idx="52">
                  <c:v>1616.1119999999999</c:v>
                </c:pt>
                <c:pt idx="53">
                  <c:v>1580.9519999999998</c:v>
                </c:pt>
                <c:pt idx="54">
                  <c:v>1622.865</c:v>
                </c:pt>
                <c:pt idx="55">
                  <c:v>1668.396</c:v>
                </c:pt>
                <c:pt idx="56">
                  <c:v>1802.644</c:v>
                </c:pt>
                <c:pt idx="57">
                  <c:v>1896.9039999999998</c:v>
                </c:pt>
                <c:pt idx="58">
                  <c:v>2058.6239999999998</c:v>
                </c:pt>
                <c:pt idx="59">
                  <c:v>1974.434</c:v>
                </c:pt>
                <c:pt idx="60">
                  <c:v>3310.5120000000002</c:v>
                </c:pt>
                <c:pt idx="61">
                  <c:v>3330.78</c:v>
                </c:pt>
                <c:pt idx="62">
                  <c:v>3122.4440000000004</c:v>
                </c:pt>
                <c:pt idx="63">
                  <c:v>3357.3339999999998</c:v>
                </c:pt>
                <c:pt idx="64">
                  <c:v>3275.5079999999998</c:v>
                </c:pt>
                <c:pt idx="65">
                  <c:v>2912.634</c:v>
                </c:pt>
                <c:pt idx="66">
                  <c:v>2811.7599999999998</c:v>
                </c:pt>
                <c:pt idx="67">
                  <c:v>3046.4719999999998</c:v>
                </c:pt>
                <c:pt idx="68">
                  <c:v>3454.2139999999995</c:v>
                </c:pt>
                <c:pt idx="69">
                  <c:v>3876.0820000000003</c:v>
                </c:pt>
                <c:pt idx="70">
                  <c:v>3697.7999999999997</c:v>
                </c:pt>
                <c:pt idx="71">
                  <c:v>3753.0880000000002</c:v>
                </c:pt>
                <c:pt idx="72">
                  <c:v>3827.6279999999997</c:v>
                </c:pt>
                <c:pt idx="73">
                  <c:v>4037.92</c:v>
                </c:pt>
                <c:pt idx="74">
                  <c:v>4064.88</c:v>
                </c:pt>
                <c:pt idx="75">
                  <c:v>4000</c:v>
                </c:pt>
                <c:pt idx="76">
                  <c:v>3934.4799999999996</c:v>
                </c:pt>
                <c:pt idx="77">
                  <c:v>3631.1000000000004</c:v>
                </c:pt>
                <c:pt idx="78">
                  <c:v>3835.66</c:v>
                </c:pt>
                <c:pt idx="79">
                  <c:v>3840.0200000000004</c:v>
                </c:pt>
                <c:pt idx="80">
                  <c:v>4103.1260000000002</c:v>
                </c:pt>
                <c:pt idx="81">
                  <c:v>5132.8549999999996</c:v>
                </c:pt>
                <c:pt idx="82">
                  <c:v>4942.4699999999993</c:v>
                </c:pt>
                <c:pt idx="83">
                  <c:v>4916.0840000000007</c:v>
                </c:pt>
                <c:pt idx="84">
                  <c:v>4995.7830000000004</c:v>
                </c:pt>
                <c:pt idx="85">
                  <c:v>4789.8249999999998</c:v>
                </c:pt>
                <c:pt idx="86">
                  <c:v>3312.4070000000002</c:v>
                </c:pt>
                <c:pt idx="87">
                  <c:v>4248.7429999999995</c:v>
                </c:pt>
                <c:pt idx="88">
                  <c:v>4344.5540000000001</c:v>
                </c:pt>
                <c:pt idx="89">
                  <c:v>4484.3549999999996</c:v>
                </c:pt>
                <c:pt idx="90">
                  <c:v>4506.7939999999999</c:v>
                </c:pt>
                <c:pt idx="91">
                  <c:v>3993.29</c:v>
                </c:pt>
                <c:pt idx="92">
                  <c:v>5293.0209999999988</c:v>
                </c:pt>
                <c:pt idx="93">
                  <c:v>4884.8959999999997</c:v>
                </c:pt>
                <c:pt idx="94">
                  <c:v>5136.9119999999994</c:v>
                </c:pt>
                <c:pt idx="95">
                  <c:v>5726.9140000000007</c:v>
                </c:pt>
                <c:pt idx="96">
                  <c:v>5704.8620000000001</c:v>
                </c:pt>
                <c:pt idx="97">
                  <c:v>5632.009</c:v>
                </c:pt>
                <c:pt idx="98">
                  <c:v>5734.9299999999994</c:v>
                </c:pt>
                <c:pt idx="99">
                  <c:v>5472.9989999999998</c:v>
                </c:pt>
                <c:pt idx="100">
                  <c:v>5541.6239999999998</c:v>
                </c:pt>
                <c:pt idx="101">
                  <c:v>5618.8739999999989</c:v>
                </c:pt>
                <c:pt idx="102">
                  <c:v>5439.6759999999995</c:v>
                </c:pt>
                <c:pt idx="103">
                  <c:v>5974.3360000000002</c:v>
                </c:pt>
                <c:pt idx="104">
                  <c:v>5498.2920000000004</c:v>
                </c:pt>
                <c:pt idx="105">
                  <c:v>6747.7809999999999</c:v>
                </c:pt>
                <c:pt idx="106">
                  <c:v>5223.9150000000009</c:v>
                </c:pt>
                <c:pt idx="107">
                  <c:v>7141.83</c:v>
                </c:pt>
                <c:pt idx="108">
                  <c:v>7274.4069999999992</c:v>
                </c:pt>
                <c:pt idx="109">
                  <c:v>6903.1880000000001</c:v>
                </c:pt>
                <c:pt idx="110">
                  <c:v>6722.1080000000002</c:v>
                </c:pt>
                <c:pt idx="111">
                  <c:v>5872</c:v>
                </c:pt>
                <c:pt idx="112">
                  <c:v>5552.23</c:v>
                </c:pt>
                <c:pt idx="113">
                  <c:v>6216.9079999999994</c:v>
                </c:pt>
                <c:pt idx="114">
                  <c:v>5686.38</c:v>
                </c:pt>
                <c:pt idx="115">
                  <c:v>5377.5999999999995</c:v>
                </c:pt>
                <c:pt idx="116">
                  <c:v>6043.0650000000005</c:v>
                </c:pt>
                <c:pt idx="117">
                  <c:v>6890.3499999999995</c:v>
                </c:pt>
                <c:pt idx="118">
                  <c:v>6164.64</c:v>
                </c:pt>
                <c:pt idx="119">
                  <c:v>6318.2</c:v>
                </c:pt>
                <c:pt idx="120">
                  <c:v>6724</c:v>
                </c:pt>
                <c:pt idx="121">
                  <c:v>6954.2460000000001</c:v>
                </c:pt>
                <c:pt idx="122">
                  <c:v>6985.2449999999999</c:v>
                </c:pt>
                <c:pt idx="123">
                  <c:v>7326.5689999999995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816-6D4F-9BE0-290466208E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639632"/>
        <c:axId val="67744640"/>
      </c:lineChart>
      <c:dateAx>
        <c:axId val="6763963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744640"/>
        <c:crosses val="autoZero"/>
        <c:auto val="1"/>
        <c:lblOffset val="100"/>
        <c:baseTimeUnit val="months"/>
      </c:dateAx>
      <c:valAx>
        <c:axId val="67744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639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756F9B-1B17-4EE2-BD49-988E7FABDC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41247B-3FBD-4A36-A577-29D86DA099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6F806-DB54-45D6-8AD4-F912799DA560}" type="datetimeFigureOut">
              <a:rPr lang="en-ID" smtClean="0"/>
              <a:t>31/05/19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931CC3-B0B4-4AF4-90C4-3E5537C8DB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94096-72E1-4DF0-A25D-F9A30D6030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D3351-1165-4599-8600-4D73A70046A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44980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264497-5C63-4146-A752-7271852AC8CE}" type="datetimeFigureOut">
              <a:rPr lang="en-ID" smtClean="0"/>
              <a:t>31/05/19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492AB-84AC-46AC-8DC3-5834F105C21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79741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.e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6F0F20A-BC36-4949-828E-A0EAF419C3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2" r="23003"/>
          <a:stretch/>
        </p:blipFill>
        <p:spPr>
          <a:xfrm>
            <a:off x="-7558675" y="0"/>
            <a:ext cx="13233304" cy="11390128"/>
          </a:xfrm>
          <a:custGeom>
            <a:avLst/>
            <a:gdLst>
              <a:gd name="connsiteX0" fmla="*/ 0 w 13233304"/>
              <a:gd name="connsiteY0" fmla="*/ 10707329 h 11390128"/>
              <a:gd name="connsiteX1" fmla="*/ 4530798 w 13233304"/>
              <a:gd name="connsiteY1" fmla="*/ 10707329 h 11390128"/>
              <a:gd name="connsiteX2" fmla="*/ 4530798 w 13233304"/>
              <a:gd name="connsiteY2" fmla="*/ 10891985 h 11390128"/>
              <a:gd name="connsiteX3" fmla="*/ 13233304 w 13233304"/>
              <a:gd name="connsiteY3" fmla="*/ 10891985 h 11390128"/>
              <a:gd name="connsiteX4" fmla="*/ 13233304 w 13233304"/>
              <a:gd name="connsiteY4" fmla="*/ 11390128 h 11390128"/>
              <a:gd name="connsiteX5" fmla="*/ 0 w 13233304"/>
              <a:gd name="connsiteY5" fmla="*/ 11390128 h 11390128"/>
              <a:gd name="connsiteX6" fmla="*/ 7533369 w 13233304"/>
              <a:gd name="connsiteY6" fmla="*/ 0 h 11390128"/>
              <a:gd name="connsiteX7" fmla="*/ 13233304 w 13233304"/>
              <a:gd name="connsiteY7" fmla="*/ 0 h 11390128"/>
              <a:gd name="connsiteX8" fmla="*/ 13233304 w 13233304"/>
              <a:gd name="connsiteY8" fmla="*/ 6869007 h 11390128"/>
              <a:gd name="connsiteX9" fmla="*/ 7533369 w 13233304"/>
              <a:gd name="connsiteY9" fmla="*/ 6869007 h 1139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33304" h="11390128">
                <a:moveTo>
                  <a:pt x="0" y="10707329"/>
                </a:moveTo>
                <a:lnTo>
                  <a:pt x="4530798" y="10707329"/>
                </a:lnTo>
                <a:lnTo>
                  <a:pt x="4530798" y="10891985"/>
                </a:lnTo>
                <a:lnTo>
                  <a:pt x="13233304" y="10891985"/>
                </a:lnTo>
                <a:lnTo>
                  <a:pt x="13233304" y="11390128"/>
                </a:lnTo>
                <a:lnTo>
                  <a:pt x="0" y="11390128"/>
                </a:lnTo>
                <a:close/>
                <a:moveTo>
                  <a:pt x="7533369" y="0"/>
                </a:moveTo>
                <a:lnTo>
                  <a:pt x="13233304" y="0"/>
                </a:lnTo>
                <a:lnTo>
                  <a:pt x="13233304" y="6869007"/>
                </a:lnTo>
                <a:lnTo>
                  <a:pt x="7533369" y="6869007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60CAB3-0C06-45DD-AEED-4AFD7A98F9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38" y="584695"/>
            <a:ext cx="2227725" cy="489566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CF1BDC4-2366-49C5-AEF4-7CE4E2E6D4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5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CF1BDC4-2366-49C5-AEF4-7CE4E2E6D4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0971D48B-493E-40C3-8806-B88F1ED5A7C9}"/>
              </a:ext>
            </a:extLst>
          </p:cNvPr>
          <p:cNvSpPr/>
          <p:nvPr userDrawn="1"/>
        </p:nvSpPr>
        <p:spPr>
          <a:xfrm flipH="1">
            <a:off x="0" y="1931351"/>
            <a:ext cx="9144000" cy="3186783"/>
          </a:xfrm>
          <a:prstGeom prst="rect">
            <a:avLst/>
          </a:prstGeom>
          <a:gradFill flip="none" rotWithShape="1">
            <a:gsLst>
              <a:gs pos="20000">
                <a:srgbClr val="0070C0"/>
              </a:gs>
              <a:gs pos="100000">
                <a:srgbClr val="00A2E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02797"/>
            <a:ext cx="6858000" cy="974849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95541"/>
            <a:ext cx="6858000" cy="1353281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95725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750C-1DB9-4AAC-8A63-E1DF371034C6}" type="datetime1">
              <a:rPr lang="en-ID" smtClean="0"/>
              <a:t>31/05/19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1098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7378-F6F7-4E90-B4D4-345AC4ED8FA4}" type="datetime1">
              <a:rPr lang="en-ID" smtClean="0"/>
              <a:t>31/05/19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16248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A55-5008-4DF6-8A7D-00C8994918FC}" type="datetime1">
              <a:rPr lang="en-ID" smtClean="0"/>
              <a:t>31/05/19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6246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177F-07B8-45C5-A0BC-FD33B7D3BD6F}" type="datetime1">
              <a:rPr lang="en-ID" smtClean="0"/>
              <a:t>31/05/19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27111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FD64-FE24-4159-9390-F07D008B02B4}" type="datetime1">
              <a:rPr lang="en-ID" smtClean="0"/>
              <a:t>31/05/19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5880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4DD9D09-7C02-4401-9438-322463045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2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CF1BDC4-2366-49C5-AEF4-7CE4E2E6D4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0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CF1BDC4-2366-49C5-AEF4-7CE4E2E6D4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0971D48B-493E-40C3-8806-B88F1ED5A7C9}"/>
              </a:ext>
            </a:extLst>
          </p:cNvPr>
          <p:cNvSpPr/>
          <p:nvPr userDrawn="1"/>
        </p:nvSpPr>
        <p:spPr>
          <a:xfrm flipH="1">
            <a:off x="0" y="2261551"/>
            <a:ext cx="9144000" cy="3186783"/>
          </a:xfrm>
          <a:prstGeom prst="rect">
            <a:avLst/>
          </a:prstGeom>
          <a:gradFill flip="none" rotWithShape="1">
            <a:gsLst>
              <a:gs pos="20000">
                <a:srgbClr val="0070C0"/>
              </a:gs>
              <a:gs pos="100000">
                <a:srgbClr val="00A2E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532997"/>
            <a:ext cx="6858000" cy="974849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25741"/>
            <a:ext cx="6858000" cy="1353281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6BB3D5-5DCF-4CE6-902C-C48481B34E4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38" y="584695"/>
            <a:ext cx="2227725" cy="4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24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33E9A3C-F198-4DC8-9F7F-465D280BA5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27747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"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2E80798D-3BCF-4B92-B9DB-B36039D8B3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234861" y="2364577"/>
            <a:ext cx="6357233" cy="476012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9D0C715-1ECA-4AA5-B830-DA30A1C06C93}"/>
              </a:ext>
            </a:extLst>
          </p:cNvPr>
          <p:cNvSpPr/>
          <p:nvPr userDrawn="1"/>
        </p:nvSpPr>
        <p:spPr>
          <a:xfrm>
            <a:off x="5238750" y="2343150"/>
            <a:ext cx="3905250" cy="4514793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874" y="1359493"/>
            <a:ext cx="8144252" cy="4817470"/>
          </a:xfrm>
        </p:spPr>
        <p:txBody>
          <a:bodyPr>
            <a:normAutofit/>
          </a:bodyPr>
          <a:lstStyle>
            <a:lvl1pPr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1780B7-50A3-4B07-9AD1-1BF2AC68EEE1}"/>
              </a:ext>
            </a:extLst>
          </p:cNvPr>
          <p:cNvSpPr/>
          <p:nvPr userDrawn="1"/>
        </p:nvSpPr>
        <p:spPr>
          <a:xfrm rot="5400000">
            <a:off x="4487312" y="-3109086"/>
            <a:ext cx="169377" cy="8333117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b="1">
              <a:ln w="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C2FE39-881D-4F59-A7E3-5F7A80125A2D}"/>
              </a:ext>
            </a:extLst>
          </p:cNvPr>
          <p:cNvSpPr/>
          <p:nvPr userDrawn="1"/>
        </p:nvSpPr>
        <p:spPr>
          <a:xfrm>
            <a:off x="0" y="258792"/>
            <a:ext cx="9144000" cy="823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7E4FB6-3FBA-4317-B257-46D659556D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5" y="6413366"/>
            <a:ext cx="886966" cy="1787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874" y="427170"/>
            <a:ext cx="8144252" cy="486584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14A3195-1A8B-4DE2-8DF5-BFA7BAB85610}"/>
              </a:ext>
            </a:extLst>
          </p:cNvPr>
          <p:cNvSpPr txBox="1">
            <a:spLocks/>
          </p:cNvSpPr>
          <p:nvPr userDrawn="1"/>
        </p:nvSpPr>
        <p:spPr>
          <a:xfrm>
            <a:off x="499874" y="818053"/>
            <a:ext cx="7049927" cy="2768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 sz="1400">
              <a:solidFill>
                <a:srgbClr val="00A9E9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3781" y="6339149"/>
            <a:ext cx="499395" cy="327181"/>
          </a:xfrm>
          <a:noFill/>
        </p:spPr>
        <p:txBody>
          <a:bodyPr/>
          <a:lstStyle>
            <a:lvl1pPr algn="r">
              <a:defRPr sz="11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B36ABF38-3DF5-41C9-AF5A-16AA40ED05D1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642F9D-7DD0-4946-AAA0-3EF4810DC2C6}"/>
              </a:ext>
            </a:extLst>
          </p:cNvPr>
          <p:cNvCxnSpPr>
            <a:cxnSpLocks/>
          </p:cNvCxnSpPr>
          <p:nvPr userDrawn="1"/>
        </p:nvCxnSpPr>
        <p:spPr>
          <a:xfrm>
            <a:off x="1470660" y="6502739"/>
            <a:ext cx="66093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3B2D956-4ED8-40FF-8872-F89EEFC4B095}"/>
              </a:ext>
            </a:extLst>
          </p:cNvPr>
          <p:cNvSpPr/>
          <p:nvPr userDrawn="1"/>
        </p:nvSpPr>
        <p:spPr>
          <a:xfrm>
            <a:off x="8926405" y="427670"/>
            <a:ext cx="217595" cy="485585"/>
          </a:xfrm>
          <a:prstGeom prst="rect">
            <a:avLst/>
          </a:prstGeom>
          <a:solidFill>
            <a:srgbClr val="00A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8F3E768-8613-4814-B2B7-3546BFFD825A}"/>
              </a:ext>
            </a:extLst>
          </p:cNvPr>
          <p:cNvGrpSpPr/>
          <p:nvPr userDrawn="1"/>
        </p:nvGrpSpPr>
        <p:grpSpPr>
          <a:xfrm flipH="1">
            <a:off x="611238" y="295515"/>
            <a:ext cx="324038" cy="71626"/>
            <a:chOff x="585600" y="295515"/>
            <a:chExt cx="324038" cy="7162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A425024-6B81-4868-A8EB-C0605A171A2C}"/>
                </a:ext>
              </a:extLst>
            </p:cNvPr>
            <p:cNvSpPr/>
            <p:nvPr userDrawn="1"/>
          </p:nvSpPr>
          <p:spPr>
            <a:xfrm>
              <a:off x="585600" y="295515"/>
              <a:ext cx="71626" cy="71626"/>
            </a:xfrm>
            <a:prstGeom prst="ellipse">
              <a:avLst/>
            </a:prstGeom>
            <a:solidFill>
              <a:srgbClr val="00A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C89694B-E6E6-42D1-824C-1D1521D5C43D}"/>
                </a:ext>
              </a:extLst>
            </p:cNvPr>
            <p:cNvSpPr/>
            <p:nvPr userDrawn="1"/>
          </p:nvSpPr>
          <p:spPr>
            <a:xfrm>
              <a:off x="711806" y="295515"/>
              <a:ext cx="71626" cy="7162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3DF54CC-8476-41BB-B7CF-33A6B3F10AC4}"/>
                </a:ext>
              </a:extLst>
            </p:cNvPr>
            <p:cNvSpPr/>
            <p:nvPr userDrawn="1"/>
          </p:nvSpPr>
          <p:spPr>
            <a:xfrm>
              <a:off x="838012" y="295515"/>
              <a:ext cx="71626" cy="716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4453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0207483D-39FA-4D50-B618-2F18B5C2FADA}"/>
              </a:ext>
            </a:extLst>
          </p:cNvPr>
          <p:cNvSpPr/>
          <p:nvPr userDrawn="1"/>
        </p:nvSpPr>
        <p:spPr>
          <a:xfrm rot="5400000">
            <a:off x="4487312" y="-3109086"/>
            <a:ext cx="169377" cy="8333117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b="1">
              <a:ln w="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683C48-D1E4-4D18-AECF-CEA24FDD037D}"/>
              </a:ext>
            </a:extLst>
          </p:cNvPr>
          <p:cNvSpPr/>
          <p:nvPr userDrawn="1"/>
        </p:nvSpPr>
        <p:spPr>
          <a:xfrm>
            <a:off x="0" y="258792"/>
            <a:ext cx="9144000" cy="823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9874" y="1359493"/>
            <a:ext cx="4014976" cy="481747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lang="en-US" sz="20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lang="en-US" sz="18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lang="en-US" sz="16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lang="en-US" sz="1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59493"/>
            <a:ext cx="4014976" cy="481747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lang="en-US" sz="20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lang="en-US" sz="18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lang="en-US" sz="16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lang="en-US" sz="1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4F3D07E-3A96-4646-B586-7ABC95D4E0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5" y="6413366"/>
            <a:ext cx="886966" cy="1787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E5C5F32-C000-4F35-BD73-17B74F327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4" y="427170"/>
            <a:ext cx="8144252" cy="486584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58324B2-1EA4-47DA-B46C-B4322CD890F6}"/>
              </a:ext>
            </a:extLst>
          </p:cNvPr>
          <p:cNvSpPr txBox="1">
            <a:spLocks/>
          </p:cNvSpPr>
          <p:nvPr userDrawn="1"/>
        </p:nvSpPr>
        <p:spPr>
          <a:xfrm>
            <a:off x="499874" y="818053"/>
            <a:ext cx="7049927" cy="2768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 sz="1400">
              <a:solidFill>
                <a:srgbClr val="00A9E9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5D32BEB-F039-433B-AAF4-82F7C4D3D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3781" y="6339149"/>
            <a:ext cx="499395" cy="327181"/>
          </a:xfrm>
          <a:noFill/>
        </p:spPr>
        <p:txBody>
          <a:bodyPr/>
          <a:lstStyle>
            <a:lvl1pPr algn="r">
              <a:defRPr sz="11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B36ABF38-3DF5-41C9-AF5A-16AA40ED05D1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8150CF4-1A1A-460D-9C22-587035EEC092}"/>
              </a:ext>
            </a:extLst>
          </p:cNvPr>
          <p:cNvCxnSpPr>
            <a:cxnSpLocks/>
          </p:cNvCxnSpPr>
          <p:nvPr userDrawn="1"/>
        </p:nvCxnSpPr>
        <p:spPr>
          <a:xfrm>
            <a:off x="1470660" y="6502739"/>
            <a:ext cx="66093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C166D0D-D8DE-40BA-BFF3-716365A68B26}"/>
              </a:ext>
            </a:extLst>
          </p:cNvPr>
          <p:cNvSpPr/>
          <p:nvPr userDrawn="1"/>
        </p:nvSpPr>
        <p:spPr>
          <a:xfrm>
            <a:off x="8926405" y="427670"/>
            <a:ext cx="217595" cy="485585"/>
          </a:xfrm>
          <a:prstGeom prst="rect">
            <a:avLst/>
          </a:prstGeom>
          <a:solidFill>
            <a:srgbClr val="00A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CE03384-E0A8-4286-900E-C0D4419FA70D}"/>
              </a:ext>
            </a:extLst>
          </p:cNvPr>
          <p:cNvGrpSpPr/>
          <p:nvPr userDrawn="1"/>
        </p:nvGrpSpPr>
        <p:grpSpPr>
          <a:xfrm flipH="1">
            <a:off x="611238" y="295515"/>
            <a:ext cx="324038" cy="71626"/>
            <a:chOff x="585600" y="295515"/>
            <a:chExt cx="324038" cy="7162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DEFDB12-BB71-49D0-AF71-117CB17C813D}"/>
                </a:ext>
              </a:extLst>
            </p:cNvPr>
            <p:cNvSpPr/>
            <p:nvPr userDrawn="1"/>
          </p:nvSpPr>
          <p:spPr>
            <a:xfrm>
              <a:off x="585600" y="295515"/>
              <a:ext cx="71626" cy="71626"/>
            </a:xfrm>
            <a:prstGeom prst="ellipse">
              <a:avLst/>
            </a:prstGeom>
            <a:solidFill>
              <a:srgbClr val="00A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EF6370E-6471-411A-9BB3-55B0A06B31D9}"/>
                </a:ext>
              </a:extLst>
            </p:cNvPr>
            <p:cNvSpPr/>
            <p:nvPr userDrawn="1"/>
          </p:nvSpPr>
          <p:spPr>
            <a:xfrm>
              <a:off x="711806" y="295515"/>
              <a:ext cx="71626" cy="7162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823C34E-DAED-466A-8FF4-03FC3C47101C}"/>
                </a:ext>
              </a:extLst>
            </p:cNvPr>
            <p:cNvSpPr/>
            <p:nvPr userDrawn="1"/>
          </p:nvSpPr>
          <p:spPr>
            <a:xfrm>
              <a:off x="838012" y="295515"/>
              <a:ext cx="71626" cy="716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368696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3EDB541-F165-49AE-B249-66247B7548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8167" y="266021"/>
            <a:ext cx="9144000" cy="6846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1716702"/>
            <a:ext cx="5248281" cy="1500187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0A2E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2401" y="3243878"/>
            <a:ext cx="5248282" cy="44553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6D70A4-65D8-4ABD-88D2-72D656721014}"/>
              </a:ext>
            </a:extLst>
          </p:cNvPr>
          <p:cNvGrpSpPr/>
          <p:nvPr userDrawn="1"/>
        </p:nvGrpSpPr>
        <p:grpSpPr>
          <a:xfrm flipH="1">
            <a:off x="4102099" y="3916256"/>
            <a:ext cx="725849" cy="160443"/>
            <a:chOff x="585600" y="295515"/>
            <a:chExt cx="324038" cy="7162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9768E62-6B4B-471F-A113-15BB5AC2B08E}"/>
                </a:ext>
              </a:extLst>
            </p:cNvPr>
            <p:cNvSpPr/>
            <p:nvPr userDrawn="1"/>
          </p:nvSpPr>
          <p:spPr>
            <a:xfrm>
              <a:off x="585600" y="295515"/>
              <a:ext cx="71626" cy="71626"/>
            </a:xfrm>
            <a:prstGeom prst="ellipse">
              <a:avLst/>
            </a:prstGeom>
            <a:solidFill>
              <a:srgbClr val="00A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02469F6-810F-47B4-812C-19A3CC8DDC4D}"/>
                </a:ext>
              </a:extLst>
            </p:cNvPr>
            <p:cNvSpPr/>
            <p:nvPr userDrawn="1"/>
          </p:nvSpPr>
          <p:spPr>
            <a:xfrm>
              <a:off x="711806" y="295515"/>
              <a:ext cx="71626" cy="7162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8A48149-451C-44F8-A861-750720893A3C}"/>
                </a:ext>
              </a:extLst>
            </p:cNvPr>
            <p:cNvSpPr/>
            <p:nvPr userDrawn="1"/>
          </p:nvSpPr>
          <p:spPr>
            <a:xfrm>
              <a:off x="838012" y="295515"/>
              <a:ext cx="71626" cy="716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EE8CD338-D783-4A60-B3A0-0B4EC2F4F7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975" y="6464166"/>
            <a:ext cx="886966" cy="17874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848096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44CDBFD-28C2-4C56-8466-C46805749D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285132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2"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6AB6FD2B-3EF0-4757-ABF3-6DDAFD468FD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234861" y="2364577"/>
            <a:ext cx="6357233" cy="47601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C8EF95-6B86-40ED-B74A-AF60EF8E059E}"/>
              </a:ext>
            </a:extLst>
          </p:cNvPr>
          <p:cNvSpPr/>
          <p:nvPr userDrawn="1"/>
        </p:nvSpPr>
        <p:spPr>
          <a:xfrm>
            <a:off x="5238750" y="2343150"/>
            <a:ext cx="3905250" cy="4514793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0EFED4-8EB7-4477-B49D-19B155DAA841}"/>
              </a:ext>
            </a:extLst>
          </p:cNvPr>
          <p:cNvSpPr/>
          <p:nvPr userDrawn="1"/>
        </p:nvSpPr>
        <p:spPr>
          <a:xfrm rot="5400000">
            <a:off x="4487312" y="-3109086"/>
            <a:ext cx="169377" cy="8333117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b="1">
              <a:ln w="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E947E5-DBEA-41AB-AFF5-2B6A62DC096F}"/>
              </a:ext>
            </a:extLst>
          </p:cNvPr>
          <p:cNvSpPr/>
          <p:nvPr userDrawn="1"/>
        </p:nvSpPr>
        <p:spPr>
          <a:xfrm>
            <a:off x="0" y="258792"/>
            <a:ext cx="9144000" cy="823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83B10F-F783-41C7-A2E4-54CE39FBA56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5" y="6413366"/>
            <a:ext cx="886966" cy="1787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F8A2345-0FEE-4BCA-BFAD-E1A8E550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4" y="427170"/>
            <a:ext cx="8163302" cy="486584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FA351F4-B22D-47F5-B7A7-23077DEC6CB0}"/>
              </a:ext>
            </a:extLst>
          </p:cNvPr>
          <p:cNvSpPr txBox="1">
            <a:spLocks/>
          </p:cNvSpPr>
          <p:nvPr userDrawn="1"/>
        </p:nvSpPr>
        <p:spPr>
          <a:xfrm>
            <a:off x="499874" y="818053"/>
            <a:ext cx="7049927" cy="2768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 sz="1400">
              <a:solidFill>
                <a:srgbClr val="00A9E9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6754A07-0931-4AE3-9477-D372D16A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3781" y="6339149"/>
            <a:ext cx="499395" cy="327181"/>
          </a:xfrm>
          <a:noFill/>
        </p:spPr>
        <p:txBody>
          <a:bodyPr/>
          <a:lstStyle>
            <a:lvl1pPr algn="r">
              <a:defRPr sz="11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B36ABF38-3DF5-41C9-AF5A-16AA40ED05D1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3A2C9E-5929-4F91-958A-526EE99082DE}"/>
              </a:ext>
            </a:extLst>
          </p:cNvPr>
          <p:cNvCxnSpPr>
            <a:cxnSpLocks/>
          </p:cNvCxnSpPr>
          <p:nvPr userDrawn="1"/>
        </p:nvCxnSpPr>
        <p:spPr>
          <a:xfrm>
            <a:off x="1470660" y="6502739"/>
            <a:ext cx="66093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BB8FE92-F37E-4EB6-BE50-B6EF753B9363}"/>
              </a:ext>
            </a:extLst>
          </p:cNvPr>
          <p:cNvSpPr/>
          <p:nvPr userDrawn="1"/>
        </p:nvSpPr>
        <p:spPr>
          <a:xfrm>
            <a:off x="8926405" y="427670"/>
            <a:ext cx="217595" cy="485585"/>
          </a:xfrm>
          <a:prstGeom prst="rect">
            <a:avLst/>
          </a:prstGeom>
          <a:solidFill>
            <a:srgbClr val="00A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827505-D0D6-4BCF-BE16-F9E85E7068F8}"/>
              </a:ext>
            </a:extLst>
          </p:cNvPr>
          <p:cNvGrpSpPr/>
          <p:nvPr userDrawn="1"/>
        </p:nvGrpSpPr>
        <p:grpSpPr>
          <a:xfrm flipH="1">
            <a:off x="611238" y="295515"/>
            <a:ext cx="324038" cy="71626"/>
            <a:chOff x="585600" y="295515"/>
            <a:chExt cx="324038" cy="7162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05F0235-59E7-4F24-8972-8BAA1B46DFC6}"/>
                </a:ext>
              </a:extLst>
            </p:cNvPr>
            <p:cNvSpPr/>
            <p:nvPr userDrawn="1"/>
          </p:nvSpPr>
          <p:spPr>
            <a:xfrm>
              <a:off x="585600" y="295515"/>
              <a:ext cx="71626" cy="71626"/>
            </a:xfrm>
            <a:prstGeom prst="ellipse">
              <a:avLst/>
            </a:prstGeom>
            <a:solidFill>
              <a:srgbClr val="00A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210B401-1FEA-43CC-9E2A-7128D3DE6FE8}"/>
                </a:ext>
              </a:extLst>
            </p:cNvPr>
            <p:cNvSpPr/>
            <p:nvPr userDrawn="1"/>
          </p:nvSpPr>
          <p:spPr>
            <a:xfrm>
              <a:off x="711806" y="295515"/>
              <a:ext cx="71626" cy="7162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6E37480-8A72-4BA4-8FBE-A42C9E98F62B}"/>
                </a:ext>
              </a:extLst>
            </p:cNvPr>
            <p:cNvSpPr/>
            <p:nvPr userDrawn="1"/>
          </p:nvSpPr>
          <p:spPr>
            <a:xfrm>
              <a:off x="838012" y="295515"/>
              <a:ext cx="71626" cy="716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885566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2F325-65F3-434B-A453-0CB17FF32E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48075" y="1359493"/>
            <a:ext cx="5015101" cy="481647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6D9C3E8-85C8-4470-B4AB-89116B9BE7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9874" y="1359493"/>
            <a:ext cx="2995801" cy="481646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lang="en-US" sz="18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lang="en-US" sz="16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lang="en-US" sz="14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lang="en-US" sz="12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E9AF693-883E-4207-A1E0-355E073E9BEE}"/>
              </a:ext>
            </a:extLst>
          </p:cNvPr>
          <p:cNvSpPr/>
          <p:nvPr userDrawn="1"/>
        </p:nvSpPr>
        <p:spPr>
          <a:xfrm rot="5400000">
            <a:off x="4487312" y="-3109086"/>
            <a:ext cx="169377" cy="8333117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b="1">
              <a:ln w="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BFE191-F59C-4C97-9F5F-2B2AADF29C6A}"/>
              </a:ext>
            </a:extLst>
          </p:cNvPr>
          <p:cNvSpPr/>
          <p:nvPr userDrawn="1"/>
        </p:nvSpPr>
        <p:spPr>
          <a:xfrm>
            <a:off x="0" y="258792"/>
            <a:ext cx="9144000" cy="823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722F17-13E4-41AD-BC5B-A23436BED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5" y="6413366"/>
            <a:ext cx="886966" cy="1787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368F2020-E7CE-4858-95B5-C7646C533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4" y="427170"/>
            <a:ext cx="8163302" cy="486584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159BA5C-6D54-4D9C-8EDE-63703770F900}"/>
              </a:ext>
            </a:extLst>
          </p:cNvPr>
          <p:cNvSpPr txBox="1">
            <a:spLocks/>
          </p:cNvSpPr>
          <p:nvPr userDrawn="1"/>
        </p:nvSpPr>
        <p:spPr>
          <a:xfrm>
            <a:off x="499874" y="818053"/>
            <a:ext cx="7049927" cy="2768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 sz="1400">
              <a:solidFill>
                <a:srgbClr val="00A9E9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48999DA8-7FDB-4985-B887-186860CF0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3781" y="6339149"/>
            <a:ext cx="499395" cy="327181"/>
          </a:xfrm>
          <a:noFill/>
        </p:spPr>
        <p:txBody>
          <a:bodyPr/>
          <a:lstStyle>
            <a:lvl1pPr algn="r">
              <a:defRPr sz="11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B36ABF38-3DF5-41C9-AF5A-16AA40ED05D1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F50DEB-98F9-4C74-B44D-BDEAE19466FC}"/>
              </a:ext>
            </a:extLst>
          </p:cNvPr>
          <p:cNvCxnSpPr>
            <a:cxnSpLocks/>
          </p:cNvCxnSpPr>
          <p:nvPr userDrawn="1"/>
        </p:nvCxnSpPr>
        <p:spPr>
          <a:xfrm>
            <a:off x="1470660" y="6502739"/>
            <a:ext cx="66093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DE03453-2697-4289-937A-193E17334BBB}"/>
              </a:ext>
            </a:extLst>
          </p:cNvPr>
          <p:cNvSpPr/>
          <p:nvPr userDrawn="1"/>
        </p:nvSpPr>
        <p:spPr>
          <a:xfrm>
            <a:off x="8926405" y="427670"/>
            <a:ext cx="217595" cy="485585"/>
          </a:xfrm>
          <a:prstGeom prst="rect">
            <a:avLst/>
          </a:prstGeom>
          <a:solidFill>
            <a:srgbClr val="00A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C613E88-5093-484E-916D-F8E28BB6F787}"/>
              </a:ext>
            </a:extLst>
          </p:cNvPr>
          <p:cNvGrpSpPr/>
          <p:nvPr userDrawn="1"/>
        </p:nvGrpSpPr>
        <p:grpSpPr>
          <a:xfrm flipH="1">
            <a:off x="611238" y="295515"/>
            <a:ext cx="324038" cy="71626"/>
            <a:chOff x="585600" y="295515"/>
            <a:chExt cx="324038" cy="7162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F17A953-AB99-464A-925E-EBE9BCB94897}"/>
                </a:ext>
              </a:extLst>
            </p:cNvPr>
            <p:cNvSpPr/>
            <p:nvPr userDrawn="1"/>
          </p:nvSpPr>
          <p:spPr>
            <a:xfrm>
              <a:off x="585600" y="295515"/>
              <a:ext cx="71626" cy="71626"/>
            </a:xfrm>
            <a:prstGeom prst="ellipse">
              <a:avLst/>
            </a:prstGeom>
            <a:solidFill>
              <a:srgbClr val="00A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D0C54E5-BEA9-45E0-9D99-3D8EE2047816}"/>
                </a:ext>
              </a:extLst>
            </p:cNvPr>
            <p:cNvSpPr/>
            <p:nvPr userDrawn="1"/>
          </p:nvSpPr>
          <p:spPr>
            <a:xfrm>
              <a:off x="711806" y="295515"/>
              <a:ext cx="71626" cy="7162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6BA2033-7CF3-4158-A25F-31C1FE48D0D3}"/>
                </a:ext>
              </a:extLst>
            </p:cNvPr>
            <p:cNvSpPr/>
            <p:nvPr userDrawn="1"/>
          </p:nvSpPr>
          <p:spPr>
            <a:xfrm>
              <a:off x="838012" y="295515"/>
              <a:ext cx="71626" cy="716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4242392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1300A-5010-4D6B-BE5B-EB32FC0A34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550" y="0"/>
            <a:ext cx="9144000" cy="6464724"/>
          </a:xfrm>
          <a:prstGeom prst="rect">
            <a:avLst/>
          </a:prstGeom>
        </p:spPr>
      </p:pic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9A56AA3-628C-431A-8BE1-CD8AFAFE04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8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9A56AA3-628C-431A-8BE1-CD8AFAFE04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9E75DAEE-E6F3-43A5-A154-B1CDC4819BC4}"/>
              </a:ext>
            </a:extLst>
          </p:cNvPr>
          <p:cNvSpPr/>
          <p:nvPr userDrawn="1"/>
        </p:nvSpPr>
        <p:spPr>
          <a:xfrm>
            <a:off x="-3" y="4690109"/>
            <a:ext cx="9143999" cy="1813197"/>
          </a:xfrm>
          <a:prstGeom prst="rect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6F6AA70-9238-446F-BD59-08D4DB1CB9A4}"/>
              </a:ext>
            </a:extLst>
          </p:cNvPr>
          <p:cNvSpPr/>
          <p:nvPr userDrawn="1"/>
        </p:nvSpPr>
        <p:spPr>
          <a:xfrm flipH="1">
            <a:off x="-2" y="4810102"/>
            <a:ext cx="9144001" cy="1573211"/>
          </a:xfrm>
          <a:prstGeom prst="rect">
            <a:avLst/>
          </a:prstGeom>
          <a:gradFill flip="none" rotWithShape="1">
            <a:gsLst>
              <a:gs pos="14000">
                <a:srgbClr val="0070C0"/>
              </a:gs>
              <a:gs pos="100000">
                <a:srgbClr val="00A2E4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5C1022E-1D06-491F-BFEC-0C350E5E3C4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922" y="5399659"/>
            <a:ext cx="1793303" cy="394097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A4891B24-AE33-4DB5-B0A4-2D6947679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6" y="4933926"/>
            <a:ext cx="6228159" cy="132556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739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2C81C-7D6F-4397-BC7D-185A72931A87}" type="datetime1">
              <a:rPr lang="en-ID" smtClean="0"/>
              <a:t>31/05/19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31342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4D0A824-0760-401E-9FB4-87ECCBE685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5825657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think-cell Slide" r:id="rId18" imgW="383" imgH="384" progId="TCLayout.ActiveDocument.1">
                  <p:embed/>
                </p:oleObj>
              </mc:Choice>
              <mc:Fallback>
                <p:oleObj name="think-cell Slide" r:id="rId18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1295B-D3D8-49A1-9BD9-7E47EC69130B}" type="datetime1">
              <a:rPr lang="en-ID" smtClean="0"/>
              <a:t>31/05/19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044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2" r:id="rId3"/>
    <p:sldLayoutId id="2147483673" r:id="rId4"/>
    <p:sldLayoutId id="2147483663" r:id="rId5"/>
    <p:sldLayoutId id="2147483674" r:id="rId6"/>
    <p:sldLayoutId id="2147483675" r:id="rId7"/>
    <p:sldLayoutId id="2147483676" r:id="rId8"/>
    <p:sldLayoutId id="2147483665" r:id="rId9"/>
    <p:sldLayoutId id="2147483666" r:id="rId10"/>
    <p:sldLayoutId id="2147483668" r:id="rId11"/>
    <p:sldLayoutId id="2147483669" r:id="rId12"/>
    <p:sldLayoutId id="2147483670" r:id="rId13"/>
    <p:sldLayoutId id="214748367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uro-ix/json-schemas" TargetMode="External"/><Relationship Id="rId2" Type="http://schemas.openxmlformats.org/officeDocument/2006/relationships/hyperlink" Target="https://lists.euro-ix.net/mailman/listinfo/ixpdb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pi.ixpdb.net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-ix.net/en/forixps/large-bgp-communities/" TargetMode="External"/><Relationship Id="rId2" Type="http://schemas.openxmlformats.org/officeDocument/2006/relationships/hyperlink" Target="https://www.euro-ix.net/en/communications/newsletters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ixpdb.euro-ix.net/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1B5C2-133D-4E3C-99AC-01869FFE40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D" dirty="0"/>
              <a:t>IXPDB &amp; Euro-IX Tools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5A7396-9E3F-47A2-A7B9-A32488A9C0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D" dirty="0"/>
              <a:t>ENOG16, </a:t>
            </a:r>
            <a:r>
              <a:rPr lang="en-ID" dirty="0" err="1"/>
              <a:t>Tiblisi</a:t>
            </a:r>
            <a:endParaRPr lang="en-ID" dirty="0"/>
          </a:p>
          <a:p>
            <a:r>
              <a:rPr lang="en-ID" dirty="0"/>
              <a:t>Arnold Nipper – IXPDB Admin</a:t>
            </a:r>
          </a:p>
        </p:txBody>
      </p:sp>
    </p:spTree>
    <p:extLst>
      <p:ext uri="{BB962C8B-B14F-4D97-AF65-F5344CB8AC3E}">
        <p14:creationId xmlns:p14="http://schemas.microsoft.com/office/powerpoint/2010/main" val="1246495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2AB818-6DB2-E447-B827-6A626BF2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 – IXP Traffic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E9D3C-A1DE-624A-B021-7C738BFA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10</a:t>
            </a:fld>
            <a:endParaRPr lang="en-ID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020FFDF-1BC5-094A-8637-F4B0F13D6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4" y="1351109"/>
            <a:ext cx="3979361" cy="2700494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C213FA-CEC3-A445-A8A3-A9FB6584D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691" y="4075588"/>
            <a:ext cx="4479787" cy="24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08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8D7B345-A342-7F42-82C8-23EED0E67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5" y="1294870"/>
            <a:ext cx="8038820" cy="4882094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C2AB818-6DB2-E447-B827-6A626BF2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 – Compare IXPs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E9D3C-A1DE-624A-B021-7C738BFA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11</a:t>
            </a:fld>
            <a:endParaRPr lang="en-ID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F7B36C9-0822-DF40-90EB-961D4F6553D5}"/>
              </a:ext>
            </a:extLst>
          </p:cNvPr>
          <p:cNvCxnSpPr>
            <a:cxnSpLocks/>
          </p:cNvCxnSpPr>
          <p:nvPr/>
        </p:nvCxnSpPr>
        <p:spPr>
          <a:xfrm flipV="1">
            <a:off x="1922106" y="3732246"/>
            <a:ext cx="410547" cy="149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B54267A-7E88-D44F-B123-56402E4C16A5}"/>
              </a:ext>
            </a:extLst>
          </p:cNvPr>
          <p:cNvCxnSpPr>
            <a:cxnSpLocks/>
          </p:cNvCxnSpPr>
          <p:nvPr/>
        </p:nvCxnSpPr>
        <p:spPr>
          <a:xfrm flipV="1">
            <a:off x="1716832" y="3230897"/>
            <a:ext cx="410547" cy="149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97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2AB818-6DB2-E447-B827-6A626BF2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 – Compare IXPs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E9D3C-A1DE-624A-B021-7C738BFA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12</a:t>
            </a:fld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5EA12-67C5-094A-A2B6-1B947ED1A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Lets compare two Euro-IX Members who export their JSON API –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5C1EE9-4AC0-1540-B498-C5FFF7E97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51" y="1944473"/>
            <a:ext cx="4904900" cy="431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29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2AB818-6DB2-E447-B827-6A626BF2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 – Compare IXPs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E9D3C-A1DE-624A-B021-7C738BFA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13</a:t>
            </a:fld>
            <a:endParaRPr lang="en-ID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30BDAF7-04D6-7C44-B6CB-340DFC409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61" y="1440087"/>
            <a:ext cx="6674164" cy="2186364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87B96D-3293-8047-A78B-5D0FCE0C5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43" y="3771019"/>
            <a:ext cx="4742621" cy="271006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5733BF8-0692-D542-891F-B13FDBD804B8}"/>
              </a:ext>
            </a:extLst>
          </p:cNvPr>
          <p:cNvCxnSpPr/>
          <p:nvPr/>
        </p:nvCxnSpPr>
        <p:spPr>
          <a:xfrm flipV="1">
            <a:off x="1298713" y="2239617"/>
            <a:ext cx="384313" cy="397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8BA7CF-A590-E040-9F3B-6DA9EE01EB78}"/>
              </a:ext>
            </a:extLst>
          </p:cNvPr>
          <p:cNvCxnSpPr/>
          <p:nvPr/>
        </p:nvCxnSpPr>
        <p:spPr>
          <a:xfrm flipV="1">
            <a:off x="2398643" y="4300330"/>
            <a:ext cx="384313" cy="397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64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B346A1-F91A-9A49-AE75-8A76BC690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74" y="1348352"/>
            <a:ext cx="8144252" cy="482861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https://</a:t>
            </a:r>
            <a:r>
              <a:rPr lang="en-US" dirty="0" err="1"/>
              <a:t>ixpdb.euro-ix.net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</a:t>
            </a:r>
            <a:r>
              <a:rPr lang="en-US" dirty="0" err="1"/>
              <a:t>ixpdb</a:t>
            </a:r>
            <a:r>
              <a:rPr lang="en-US" dirty="0"/>
              <a:t>/</a:t>
            </a:r>
            <a:r>
              <a:rPr lang="en-US" dirty="0" err="1"/>
              <a:t>asns</a:t>
            </a:r>
            <a:r>
              <a:rPr lang="en-US" dirty="0"/>
              <a:t>/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2E3BD3-68F5-054E-8F36-9A1B03D1C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 – ASN Directory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08EA8-2F1F-924C-8360-8892A315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14</a:t>
            </a:fld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6094D0-4F39-264B-8A8F-7A5906616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69" y="1721261"/>
            <a:ext cx="6419461" cy="445570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7DB3C7-0783-E84F-8BF7-D798A9EFEC49}"/>
              </a:ext>
            </a:extLst>
          </p:cNvPr>
          <p:cNvCxnSpPr>
            <a:cxnSpLocks/>
          </p:cNvCxnSpPr>
          <p:nvPr/>
        </p:nvCxnSpPr>
        <p:spPr>
          <a:xfrm flipH="1">
            <a:off x="2252870" y="3392556"/>
            <a:ext cx="92765" cy="264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00450DE-59F2-6840-BCB8-1ACC7CF70F9E}"/>
              </a:ext>
            </a:extLst>
          </p:cNvPr>
          <p:cNvCxnSpPr>
            <a:cxnSpLocks/>
          </p:cNvCxnSpPr>
          <p:nvPr/>
        </p:nvCxnSpPr>
        <p:spPr>
          <a:xfrm flipH="1">
            <a:off x="3916018" y="3392556"/>
            <a:ext cx="92765" cy="264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5475132-A90E-5845-83CA-69E013E0814A}"/>
              </a:ext>
            </a:extLst>
          </p:cNvPr>
          <p:cNvCxnSpPr>
            <a:cxnSpLocks/>
          </p:cNvCxnSpPr>
          <p:nvPr/>
        </p:nvCxnSpPr>
        <p:spPr>
          <a:xfrm flipH="1">
            <a:off x="6698974" y="3392555"/>
            <a:ext cx="92765" cy="264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BB32BCC-99EF-8D45-8D88-E91989834985}"/>
              </a:ext>
            </a:extLst>
          </p:cNvPr>
          <p:cNvCxnSpPr>
            <a:cxnSpLocks/>
          </p:cNvCxnSpPr>
          <p:nvPr/>
        </p:nvCxnSpPr>
        <p:spPr>
          <a:xfrm flipH="1">
            <a:off x="7326493" y="3392555"/>
            <a:ext cx="355847" cy="157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48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2AB818-6DB2-E447-B827-6A626BF2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 – Compare ASNs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E9D3C-A1DE-624A-B021-7C738BFA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15</a:t>
            </a:fld>
            <a:endParaRPr lang="en-ID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B31DE7F-95E7-AE47-854A-E4FAE9DB6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639" y="1358900"/>
            <a:ext cx="6712723" cy="4818063"/>
          </a:xfr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A0D7C7-C060-2D42-A4EA-CBD47DB768D5}"/>
              </a:ext>
            </a:extLst>
          </p:cNvPr>
          <p:cNvCxnSpPr>
            <a:cxnSpLocks/>
          </p:cNvCxnSpPr>
          <p:nvPr/>
        </p:nvCxnSpPr>
        <p:spPr>
          <a:xfrm>
            <a:off x="1215639" y="4422710"/>
            <a:ext cx="258598" cy="186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A915CA5-C305-8842-B142-6BB8E41F3A94}"/>
              </a:ext>
            </a:extLst>
          </p:cNvPr>
          <p:cNvCxnSpPr>
            <a:cxnSpLocks/>
          </p:cNvCxnSpPr>
          <p:nvPr/>
        </p:nvCxnSpPr>
        <p:spPr>
          <a:xfrm>
            <a:off x="1140994" y="3346533"/>
            <a:ext cx="258598" cy="186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80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7002B08-F7AC-E94F-A04F-C0761474D3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61" y="1358900"/>
            <a:ext cx="7545416" cy="4818063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C2AB818-6DB2-E447-B827-6A626BF2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 – Compare ASNs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E9D3C-A1DE-624A-B021-7C738BFA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12417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2AB818-6DB2-E447-B827-6A626BF2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 - Compare ASNs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E9D3C-A1DE-624A-B021-7C738BFA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17</a:t>
            </a:fld>
            <a:endParaRPr lang="en-ID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5A8C7C2-A405-9C4D-A678-7DBF8316F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2183266"/>
            <a:ext cx="8143875" cy="3169331"/>
          </a:xfrm>
        </p:spPr>
      </p:pic>
    </p:spTree>
    <p:extLst>
      <p:ext uri="{BB962C8B-B14F-4D97-AF65-F5344CB8AC3E}">
        <p14:creationId xmlns:p14="http://schemas.microsoft.com/office/powerpoint/2010/main" val="2789101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582DB6-81C9-FF4C-B65B-70464DFE0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Don’t forget to clear your search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2AB818-6DB2-E447-B827-6A626BF2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E9D3C-A1DE-624A-B021-7C738BFA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18</a:t>
            </a:fld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2CB9D5-EAC4-E24F-ACC4-C9EB567B2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8652"/>
            <a:ext cx="8978900" cy="2895600"/>
          </a:xfrm>
          <a:prstGeom prst="rect">
            <a:avLst/>
          </a:prstGeom>
        </p:spPr>
      </p:pic>
      <p:sp>
        <p:nvSpPr>
          <p:cNvPr id="8" name="Left Arrow 7">
            <a:extLst>
              <a:ext uri="{FF2B5EF4-FFF2-40B4-BE49-F238E27FC236}">
                <a16:creationId xmlns:a16="http://schemas.microsoft.com/office/drawing/2014/main" id="{B35F6B8C-571A-0C4D-BDF0-23DCC0580392}"/>
              </a:ext>
            </a:extLst>
          </p:cNvPr>
          <p:cNvSpPr/>
          <p:nvPr/>
        </p:nvSpPr>
        <p:spPr>
          <a:xfrm rot="10171521">
            <a:off x="28073" y="3867470"/>
            <a:ext cx="1129553" cy="4123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45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83BE19-FC53-B543-8EDE-873E59CFC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9" y="1358900"/>
            <a:ext cx="8288359" cy="4818063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C2AB818-6DB2-E447-B827-6A626BF2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 - ASN Details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E9D3C-A1DE-624A-B021-7C738BFA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64236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6C0DD2-3DB1-BA44-B226-B80070BBA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73 affiliated members</a:t>
            </a:r>
          </a:p>
          <a:p>
            <a:pPr marL="0" indent="0">
              <a:buNone/>
            </a:pPr>
            <a:endParaRPr lang="en-US" u="sng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54 IXPs in the Euro-IX region, 49 countries, operating over 100 peering LANs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19 IXPs from the rest of the world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Newest Member: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err="1"/>
              <a:t>Piter</a:t>
            </a:r>
            <a:r>
              <a:rPr lang="en-US" dirty="0"/>
              <a:t>–IX - Russia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ANIX - Albania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F7A46C-12AF-B64F-B327-A94AC672C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of IXPs</a:t>
            </a:r>
          </a:p>
        </p:txBody>
      </p:sp>
    </p:spTree>
    <p:extLst>
      <p:ext uri="{BB962C8B-B14F-4D97-AF65-F5344CB8AC3E}">
        <p14:creationId xmlns:p14="http://schemas.microsoft.com/office/powerpoint/2010/main" val="3034793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B33BFB-32DC-7D46-B68B-CA9621EC2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JSON spec to be published</a:t>
            </a:r>
          </a:p>
          <a:p>
            <a:pPr lvl="1"/>
            <a:r>
              <a:rPr lang="en-US" dirty="0"/>
              <a:t>Further Route Server &amp; Switch data</a:t>
            </a:r>
          </a:p>
          <a:p>
            <a:r>
              <a:rPr lang="en-US" dirty="0"/>
              <a:t>API Authentication – IXPs can choose what data they want public and private (IXPs/Members only)</a:t>
            </a:r>
          </a:p>
          <a:p>
            <a:r>
              <a:rPr lang="en-US" dirty="0"/>
              <a:t>Other data collection work with Route Servers – prefix / ASNs</a:t>
            </a:r>
          </a:p>
          <a:p>
            <a:r>
              <a:rPr lang="en-US" dirty="0"/>
              <a:t>Work with IXPs to implement a solution – how to guides / tutorials / IXP Manager / Asteroid / Support from other IXPs</a:t>
            </a:r>
          </a:p>
          <a:p>
            <a:r>
              <a:rPr lang="en-US" dirty="0"/>
              <a:t>You too can help, speak to your IXPs</a:t>
            </a:r>
          </a:p>
          <a:p>
            <a:r>
              <a:rPr lang="en-US" dirty="0"/>
              <a:t>96 APIs today!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7F4D11-ED6A-264A-811B-E4DF0500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3DD58-01A2-894A-85B4-DE759930A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20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96924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A0AC7F-2D29-C545-9913-B4A500BF7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Mailing list for users - </a:t>
            </a:r>
            <a:r>
              <a:rPr lang="en-GB" u="sng" dirty="0">
                <a:hlinkClick r:id="rId2"/>
              </a:rPr>
              <a:t>https://lists.euro-ix.net/mailman/listinfo/ixpdb</a:t>
            </a:r>
            <a:endParaRPr lang="en-US" dirty="0"/>
          </a:p>
          <a:p>
            <a:r>
              <a:rPr lang="en-US" dirty="0"/>
              <a:t>GitHub JSON Member List Schema – </a:t>
            </a:r>
            <a:r>
              <a:rPr lang="en-US" dirty="0">
                <a:hlinkClick r:id="rId3"/>
              </a:rPr>
              <a:t>https://github.com/euro-ix/json-schemas</a:t>
            </a:r>
            <a:endParaRPr lang="en-US" dirty="0"/>
          </a:p>
          <a:p>
            <a:r>
              <a:rPr lang="en-US" dirty="0"/>
              <a:t>API is live – </a:t>
            </a:r>
            <a:r>
              <a:rPr lang="en-GB" u="sng" dirty="0">
                <a:hlinkClick r:id="rId4"/>
              </a:rPr>
              <a:t>https://api.ixpdb.net</a:t>
            </a:r>
            <a:endParaRPr lang="en-GB" u="sng" dirty="0"/>
          </a:p>
          <a:p>
            <a:r>
              <a:rPr lang="en-US" dirty="0"/>
              <a:t>IXPDB admin team - </a:t>
            </a:r>
            <a:r>
              <a:rPr lang="en-US" dirty="0" err="1"/>
              <a:t>ixpdb-admin@euro-ix.net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If you think this is good work like we do</a:t>
            </a:r>
            <a:r>
              <a:rPr lang="en-US"/>
              <a:t>, support us!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secretariat@euro-ix.net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040BEE-4184-0F4A-8019-95F46B1D4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Information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3DE5B-5A1C-7D44-90C4-6CBAA9D05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21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08820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AD331-7001-6246-8653-A7AB7BBB0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IXPDB Sponsors - 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09B6A2-E442-DC46-998A-E13718184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22</a:t>
            </a:fld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E33973-C1EC-EB41-A949-0053CCD89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45" y="1888618"/>
            <a:ext cx="4099297" cy="15085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B3302E-ABB2-1E46-8460-E6A266DED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12" y="3127116"/>
            <a:ext cx="3815875" cy="12719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8424F7-8C2B-2646-8DD7-BC4306E7A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8" y="4972466"/>
            <a:ext cx="4465471" cy="1403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09F362-5B29-5945-BC88-7EE916505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0" y="1623434"/>
            <a:ext cx="3933918" cy="794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3EC36D-106A-114C-BF98-B970029C09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687" y="4372023"/>
            <a:ext cx="4099297" cy="9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55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FDF49C-94EB-A347-9ABA-2FEDE174B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look into the ENOG region..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7D534-FF3D-274D-8C82-0429DDF26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23</a:t>
            </a:fld>
            <a:endParaRPr lang="en-ID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640AA7-AE53-D340-8062-4E5412C49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62 IXPs in the ENOG region </a:t>
            </a:r>
          </a:p>
          <a:p>
            <a:r>
              <a:rPr lang="en-US" dirty="0"/>
              <a:t>216 in the Euro-IX region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D3E015-E142-DD4A-8258-4B5337B9D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6" y="2402130"/>
            <a:ext cx="895844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64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94779-BAC6-6B46-8D7C-BD8758569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look into the ENOG region..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50D3C-CFAE-0E45-AB9A-A6439E92D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24</a:t>
            </a:fld>
            <a:endParaRPr lang="en-ID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5D6B90-2AAA-C849-9C78-2C586FEAB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With data from the IXPDB we see 62 IXPs in the ENOG region</a:t>
            </a:r>
          </a:p>
          <a:p>
            <a:r>
              <a:rPr lang="en-US" dirty="0"/>
              <a:t>Data from the region is limited and not complete </a:t>
            </a:r>
            <a:r>
              <a:rPr lang="en-US" dirty="0">
                <a:sym typeface="Wingdings" pitchFamily="2" charset="2"/>
              </a:rPr>
              <a:t></a:t>
            </a:r>
          </a:p>
          <a:p>
            <a:r>
              <a:rPr lang="en-US" dirty="0">
                <a:sym typeface="Wingdings" pitchFamily="2" charset="2"/>
              </a:rPr>
              <a:t>We need your help, speak to your IXPs and ask them to speak to us </a:t>
            </a:r>
          </a:p>
          <a:p>
            <a:r>
              <a:rPr lang="en-US" dirty="0"/>
              <a:t>This table shows the countries that we have data on, we know data is missing, let’s fix this together!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F1F6B06-B99C-AC43-8D5A-A97AAFE506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308931"/>
              </p:ext>
            </p:extLst>
          </p:nvPr>
        </p:nvGraphicFramePr>
        <p:xfrm>
          <a:off x="2457450" y="3805499"/>
          <a:ext cx="4138611" cy="2533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9537">
                  <a:extLst>
                    <a:ext uri="{9D8B030D-6E8A-4147-A177-3AD203B41FA5}">
                      <a16:colId xmlns:a16="http://schemas.microsoft.com/office/drawing/2014/main" val="4214499341"/>
                    </a:ext>
                  </a:extLst>
                </a:gridCol>
                <a:gridCol w="1379537">
                  <a:extLst>
                    <a:ext uri="{9D8B030D-6E8A-4147-A177-3AD203B41FA5}">
                      <a16:colId xmlns:a16="http://schemas.microsoft.com/office/drawing/2014/main" val="2317097254"/>
                    </a:ext>
                  </a:extLst>
                </a:gridCol>
                <a:gridCol w="1379537">
                  <a:extLst>
                    <a:ext uri="{9D8B030D-6E8A-4147-A177-3AD203B41FA5}">
                      <a16:colId xmlns:a16="http://schemas.microsoft.com/office/drawing/2014/main" val="1375771152"/>
                    </a:ext>
                  </a:extLst>
                </a:gridCol>
              </a:tblGrid>
              <a:tr h="21974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Country</a:t>
                      </a: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IXP Count</a:t>
                      </a: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ASN Count</a:t>
                      </a: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2306520"/>
                  </a:ext>
                </a:extLst>
              </a:tr>
              <a:tr h="21974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Armenia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>
                          <a:effectLst/>
                        </a:rPr>
                        <a:t>1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8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2092468"/>
                  </a:ext>
                </a:extLst>
              </a:tr>
              <a:tr h="21974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Belarus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>
                          <a:effectLst/>
                        </a:rPr>
                        <a:t>1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>
                          <a:effectLst/>
                        </a:rPr>
                        <a:t>0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413282"/>
                  </a:ext>
                </a:extLst>
              </a:tr>
              <a:tr h="21974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>
                          <a:effectLst/>
                        </a:rPr>
                        <a:t>Georgia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>
                          <a:effectLst/>
                        </a:rPr>
                        <a:t>1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>
                          <a:effectLst/>
                        </a:rPr>
                        <a:t>0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7084652"/>
                  </a:ext>
                </a:extLst>
              </a:tr>
              <a:tr h="21974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>
                          <a:effectLst/>
                        </a:rPr>
                        <a:t>Kazakhstan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>
                          <a:effectLst/>
                        </a:rPr>
                        <a:t>2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>
                          <a:effectLst/>
                        </a:rPr>
                        <a:t>0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6026761"/>
                  </a:ext>
                </a:extLst>
              </a:tr>
              <a:tr h="21974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>
                          <a:effectLst/>
                        </a:rPr>
                        <a:t>Poland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>
                          <a:effectLst/>
                        </a:rPr>
                        <a:t>13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>
                          <a:effectLst/>
                        </a:rPr>
                        <a:t>1572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5754678"/>
                  </a:ext>
                </a:extLst>
              </a:tr>
              <a:tr h="21974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>
                          <a:effectLst/>
                        </a:rPr>
                        <a:t>Ukraine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>
                          <a:effectLst/>
                        </a:rPr>
                        <a:t>9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>
                          <a:effectLst/>
                        </a:rPr>
                        <a:t>253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2034385"/>
                  </a:ext>
                </a:extLst>
              </a:tr>
              <a:tr h="21974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>
                          <a:effectLst/>
                        </a:rPr>
                        <a:t>Kyrgyzstan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>
                          <a:effectLst/>
                        </a:rPr>
                        <a:t>1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>
                          <a:effectLst/>
                        </a:rPr>
                        <a:t>0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0360913"/>
                  </a:ext>
                </a:extLst>
              </a:tr>
              <a:tr h="21974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Russia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34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984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3688927"/>
                  </a:ext>
                </a:extLst>
              </a:tr>
              <a:tr h="21974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Total 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62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2817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4947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069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1D9E00-26F8-C540-8F2B-39FB078B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look into the ENOG region..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F16A2-A53F-B64A-A1E3-E0C3D6F38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25</a:t>
            </a:fld>
            <a:endParaRPr lang="en-ID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E93E71-9CFA-E24D-905B-6ED5C99B3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Here’s a nice traffic graph showing growth in IXP traffic</a:t>
            </a:r>
          </a:p>
          <a:p>
            <a:r>
              <a:rPr lang="en-US" dirty="0"/>
              <a:t>Data is missing, next year we would like to show more IXP data and ASNs peering in the region!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E358A5E1-5BA7-2E4E-A969-A020515D6B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0922301"/>
              </p:ext>
            </p:extLst>
          </p:nvPr>
        </p:nvGraphicFramePr>
        <p:xfrm>
          <a:off x="499874" y="2724150"/>
          <a:ext cx="8144064" cy="3452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9676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0F104E-62A7-0548-ACBB-94876301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Internet Revealed a film about IXPs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C3A63-0877-2543-9213-6C066F1EA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26</a:t>
            </a:fld>
            <a:endParaRPr lang="en-ID"/>
          </a:p>
        </p:txBody>
      </p:sp>
      <p:pic>
        <p:nvPicPr>
          <p:cNvPr id="5" name="image21.png">
            <a:extLst>
              <a:ext uri="{FF2B5EF4-FFF2-40B4-BE49-F238E27FC236}">
                <a16:creationId xmlns:a16="http://schemas.microsoft.com/office/drawing/2014/main" id="{5BC984CD-F9DC-F948-A77B-E58F8C3B6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985963" y="1464276"/>
            <a:ext cx="4838699" cy="308977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2C3E1B-1642-EC4F-8E5D-62CCB890E8AA}"/>
              </a:ext>
            </a:extLst>
          </p:cNvPr>
          <p:cNvSpPr txBox="1"/>
          <p:nvPr/>
        </p:nvSpPr>
        <p:spPr>
          <a:xfrm>
            <a:off x="757238" y="5104570"/>
            <a:ext cx="8261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Short video about IXPs, available now in English, Italian, German, French, Spanish, Portuguese, Arabic, Mandarin, </a:t>
            </a:r>
            <a:r>
              <a:rPr lang="en-US" sz="2000" b="1" dirty="0"/>
              <a:t>Russian</a:t>
            </a:r>
            <a:r>
              <a:rPr lang="en-US" sz="2000" dirty="0"/>
              <a:t>, Romanian and Greek subtitles.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1636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2E6D-B1BB-464F-A022-A8B12803F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50413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998854-A78A-6F4B-9D07-601D60782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Euro-IX Patrons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CF0F6-CCA3-2248-A49D-2A82443CD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3</a:t>
            </a:fld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80396-B837-2542-A7F5-3832E7398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93" y="3496234"/>
            <a:ext cx="2117587" cy="1185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F86372-A639-2C44-A003-C03DF7D27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64" y="1554739"/>
            <a:ext cx="2660634" cy="87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DC42BA-95D1-9441-8B2A-4147AFB93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96" y="1201332"/>
            <a:ext cx="1270000" cy="127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B70692-5171-9C45-9A2F-1CCBCBBE5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4" y="4897652"/>
            <a:ext cx="2230626" cy="10784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7C08E9-0DC5-3442-A137-E4E293290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54" y="4821468"/>
            <a:ext cx="2878892" cy="6949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E2792-2F0C-364A-894B-5DF63DF347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96" y="3644517"/>
            <a:ext cx="2855755" cy="5072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7B1F87-399D-1C41-9289-094D097402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152" y="3368210"/>
            <a:ext cx="3031986" cy="10106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233F64-9BBD-824C-9EA7-5E81393CB0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93" y="1028308"/>
            <a:ext cx="3822573" cy="16160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637884-96A1-8E4F-BC89-21331B1AD7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09" y="2557115"/>
            <a:ext cx="3619739" cy="716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9708C8-70D6-254F-973B-ADF4036A57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829" y="5351808"/>
            <a:ext cx="2734902" cy="91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08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9D6754-C2C8-E840-82DE-701F612B5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2 Fora a year</a:t>
            </a:r>
          </a:p>
          <a:p>
            <a:pPr lvl="1"/>
            <a:r>
              <a:rPr lang="en-US" dirty="0"/>
              <a:t>34</a:t>
            </a:r>
            <a:r>
              <a:rPr lang="en-US" baseline="30000" dirty="0"/>
              <a:t>th</a:t>
            </a:r>
            <a:r>
              <a:rPr lang="en-US" dirty="0"/>
              <a:t> in Toulouse hosted by TOUIX and France-IX</a:t>
            </a:r>
          </a:p>
          <a:p>
            <a:pPr lvl="1"/>
            <a:r>
              <a:rPr lang="en-US" dirty="0"/>
              <a:t>35</a:t>
            </a:r>
            <a:r>
              <a:rPr lang="en-US" baseline="30000" dirty="0"/>
              <a:t>th</a:t>
            </a:r>
            <a:r>
              <a:rPr lang="en-US" dirty="0"/>
              <a:t> in </a:t>
            </a:r>
            <a:r>
              <a:rPr lang="en-US" dirty="0" err="1"/>
              <a:t>Zandaam</a:t>
            </a:r>
            <a:r>
              <a:rPr lang="en-US" dirty="0"/>
              <a:t> hosted by AMSIX</a:t>
            </a:r>
          </a:p>
          <a:p>
            <a:r>
              <a:rPr lang="en-US" dirty="0"/>
              <a:t>Manage Website &amp; Database</a:t>
            </a:r>
          </a:p>
          <a:p>
            <a:r>
              <a:rPr lang="en-US" dirty="0"/>
              <a:t>Fellowship &amp; Mentor-IX Programs to support IXPs in need</a:t>
            </a:r>
          </a:p>
          <a:p>
            <a:r>
              <a:rPr lang="en-US" dirty="0"/>
              <a:t>Peering Toolbox – BCPs and other information for Peers and on Peering – Coming Soon!</a:t>
            </a:r>
          </a:p>
          <a:p>
            <a:r>
              <a:rPr lang="en-US" dirty="0"/>
              <a:t>Reports – Benchmarking, traffic, hardware, route servers.</a:t>
            </a:r>
          </a:p>
          <a:p>
            <a:r>
              <a:rPr lang="en-US" dirty="0"/>
              <a:t>Newsletters - </a:t>
            </a:r>
            <a:r>
              <a:rPr lang="en-US" dirty="0">
                <a:hlinkClick r:id="rId2"/>
              </a:rPr>
              <a:t>https://www.euro-ix.net/en/communications/newsletters/</a:t>
            </a:r>
            <a:endParaRPr lang="en-US" dirty="0"/>
          </a:p>
          <a:p>
            <a:r>
              <a:rPr lang="en-US" dirty="0"/>
              <a:t>Route Server Large BGP communities list: </a:t>
            </a:r>
            <a:r>
              <a:rPr lang="en-US" dirty="0">
                <a:hlinkClick r:id="rId3"/>
              </a:rPr>
              <a:t>https://www.euro-ix.net/en/forixps/large-bgp-communities/</a:t>
            </a:r>
            <a:endParaRPr lang="en-US" dirty="0"/>
          </a:p>
          <a:p>
            <a:r>
              <a:rPr lang="en-GB" dirty="0"/>
              <a:t>Speak to me about joining or benefits!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67562A-AC14-4442-87D7-07E2BDA04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Euro-IX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F4D9F-C883-1548-9246-2F7601F9E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1188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94BE8-526C-0145-9DD3-48AE85333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IXPDB &amp; Euro-IX Tools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47419-45BA-494A-BC64-514DFD561D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5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99B379-1B8E-694D-827A-162F6D743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It’s not new, the original code was written around 15 years ago…</a:t>
            </a:r>
          </a:p>
          <a:p>
            <a:r>
              <a:rPr lang="en-US" dirty="0"/>
              <a:t>Membership feedback from consultations and the Membership Survey clearly showed IXPs wanted a place to publish an accurate and complete data set.</a:t>
            </a:r>
          </a:p>
          <a:p>
            <a:r>
              <a:rPr lang="en-US" dirty="0"/>
              <a:t>As members of IX-F it didn’t make sense for all of us to create individual databases or directories</a:t>
            </a:r>
          </a:p>
          <a:p>
            <a:r>
              <a:rPr lang="en-US" dirty="0"/>
              <a:t>In 2016 we considered the limitations of the underlying database and structure. </a:t>
            </a:r>
          </a:p>
          <a:p>
            <a:r>
              <a:rPr lang="en-US" dirty="0"/>
              <a:t>We wanted to move forward with automation and work started on the IXP Member List JSON Schema, which is also available for IXP in PeeringDB</a:t>
            </a:r>
          </a:p>
          <a:p>
            <a:r>
              <a:rPr lang="en-US" dirty="0"/>
              <a:t>In 2017 we contracted the website and IXP Database work to CZ.NIC.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0E2E12-A4E9-6B46-BCB8-0FB0D82C5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History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6C48C-6ED9-D148-9DFC-AA26CF0B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14445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B346A1-F91A-9A49-AE75-8A76BC690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You can access the IXPDB via </a:t>
            </a:r>
            <a:r>
              <a:rPr lang="en-US" dirty="0">
                <a:hlinkClick r:id="rId2"/>
              </a:rPr>
              <a:t>https://ixpdb.euro-ix.net/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2E3BD3-68F5-054E-8F36-9A1B03D1C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 - Home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08EA8-2F1F-924C-8360-8892A315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7</a:t>
            </a:fld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6EF97B-4C3F-1D48-BF03-96C88A9F9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835872"/>
            <a:ext cx="6228522" cy="442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91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B346A1-F91A-9A49-AE75-8A76BC690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74" y="1348352"/>
            <a:ext cx="8144252" cy="482861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https://</a:t>
            </a:r>
            <a:r>
              <a:rPr lang="en-US" dirty="0" err="1"/>
              <a:t>ixpdb.euro-ix.net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</a:t>
            </a:r>
            <a:r>
              <a:rPr lang="en-US" dirty="0" err="1"/>
              <a:t>ixpdb</a:t>
            </a:r>
            <a:r>
              <a:rPr lang="en-US" dirty="0"/>
              <a:t>/</a:t>
            </a:r>
            <a:r>
              <a:rPr lang="en-US" dirty="0" err="1"/>
              <a:t>ixps</a:t>
            </a:r>
            <a:r>
              <a:rPr lang="en-US" dirty="0"/>
              <a:t>/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2E3BD3-68F5-054E-8F36-9A1B03D1C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 – IXP Directory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08EA8-2F1F-924C-8360-8892A315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8</a:t>
            </a:fld>
            <a:endParaRPr lang="en-ID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3924B13-D7B0-FD49-A52C-4F342CB8D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1721465"/>
            <a:ext cx="6648450" cy="453658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B08DE1-9E00-D34D-8FB7-E9D994AD54A4}"/>
              </a:ext>
            </a:extLst>
          </p:cNvPr>
          <p:cNvCxnSpPr>
            <a:cxnSpLocks/>
          </p:cNvCxnSpPr>
          <p:nvPr/>
        </p:nvCxnSpPr>
        <p:spPr>
          <a:xfrm flipH="1">
            <a:off x="2769705" y="3220279"/>
            <a:ext cx="212034" cy="238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2A62027-64F3-A54B-BCBF-CC528ABB797A}"/>
              </a:ext>
            </a:extLst>
          </p:cNvPr>
          <p:cNvCxnSpPr/>
          <p:nvPr/>
        </p:nvCxnSpPr>
        <p:spPr>
          <a:xfrm flipH="1">
            <a:off x="3909391" y="3127513"/>
            <a:ext cx="238540" cy="212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D98E6B0-A890-1A48-88BB-BD019D7D0CF3}"/>
              </a:ext>
            </a:extLst>
          </p:cNvPr>
          <p:cNvCxnSpPr>
            <a:cxnSpLocks/>
          </p:cNvCxnSpPr>
          <p:nvPr/>
        </p:nvCxnSpPr>
        <p:spPr>
          <a:xfrm flipH="1">
            <a:off x="2332383" y="3989761"/>
            <a:ext cx="198782" cy="132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11ECFC0-D42C-2F46-96D0-C120FF5797CD}"/>
              </a:ext>
            </a:extLst>
          </p:cNvPr>
          <p:cNvCxnSpPr>
            <a:cxnSpLocks/>
          </p:cNvCxnSpPr>
          <p:nvPr/>
        </p:nvCxnSpPr>
        <p:spPr>
          <a:xfrm flipH="1">
            <a:off x="7063409" y="3817482"/>
            <a:ext cx="132521" cy="344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F4B0147-A9C1-724E-B683-0A62E2408B7E}"/>
              </a:ext>
            </a:extLst>
          </p:cNvPr>
          <p:cNvCxnSpPr>
            <a:cxnSpLocks/>
          </p:cNvCxnSpPr>
          <p:nvPr/>
        </p:nvCxnSpPr>
        <p:spPr>
          <a:xfrm flipH="1">
            <a:off x="7503621" y="3989759"/>
            <a:ext cx="248901" cy="132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50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2AB818-6DB2-E447-B827-6A626BF2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 – ASN at the IXPs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E9D3C-A1DE-624A-B021-7C738BFA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9</a:t>
            </a:fld>
            <a:endParaRPr lang="en-ID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00DE4BA-0167-2B4B-9256-25B830948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13" y="1358900"/>
            <a:ext cx="5222375" cy="4818063"/>
          </a:xfr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D288A7-FF3C-AC4D-BA3A-9D069CAFD2D1}"/>
              </a:ext>
            </a:extLst>
          </p:cNvPr>
          <p:cNvCxnSpPr/>
          <p:nvPr/>
        </p:nvCxnSpPr>
        <p:spPr>
          <a:xfrm>
            <a:off x="3299791" y="2385392"/>
            <a:ext cx="145774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337B6FA-AF9C-E94E-922B-D0BCA5097AE7}"/>
              </a:ext>
            </a:extLst>
          </p:cNvPr>
          <p:cNvCxnSpPr/>
          <p:nvPr/>
        </p:nvCxnSpPr>
        <p:spPr>
          <a:xfrm>
            <a:off x="5698434" y="2239619"/>
            <a:ext cx="92766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E1523B0-35B4-624E-A1E2-A651CE045357}"/>
              </a:ext>
            </a:extLst>
          </p:cNvPr>
          <p:cNvCxnSpPr/>
          <p:nvPr/>
        </p:nvCxnSpPr>
        <p:spPr>
          <a:xfrm>
            <a:off x="6089374" y="2153481"/>
            <a:ext cx="92766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0C46306-8219-3A4B-9092-DDA632EC008F}"/>
              </a:ext>
            </a:extLst>
          </p:cNvPr>
          <p:cNvCxnSpPr/>
          <p:nvPr/>
        </p:nvCxnSpPr>
        <p:spPr>
          <a:xfrm>
            <a:off x="6543515" y="2160108"/>
            <a:ext cx="92766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78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8638</TotalTime>
  <Words>829</Words>
  <Application>Microsoft Macintosh PowerPoint</Application>
  <PresentationFormat>On-screen Show (4:3)</PresentationFormat>
  <Paragraphs>141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Lato</vt:lpstr>
      <vt:lpstr>Lato Black</vt:lpstr>
      <vt:lpstr>Lato Light</vt:lpstr>
      <vt:lpstr>Lato Medium</vt:lpstr>
      <vt:lpstr>Wingdings</vt:lpstr>
      <vt:lpstr>Office Theme</vt:lpstr>
      <vt:lpstr>think-cell Slide</vt:lpstr>
      <vt:lpstr>IXPDB &amp; Euro-IX Tools</vt:lpstr>
      <vt:lpstr>Association of IXPs</vt:lpstr>
      <vt:lpstr>10 Euro-IX Patrons </vt:lpstr>
      <vt:lpstr>Euro-IX Activities</vt:lpstr>
      <vt:lpstr>IXPDB &amp; Euro-IX Tools </vt:lpstr>
      <vt:lpstr>Some History</vt:lpstr>
      <vt:lpstr>What we’ve been working on - Home</vt:lpstr>
      <vt:lpstr>What we’ve been working on – IXP Directory</vt:lpstr>
      <vt:lpstr>What we’ve been working on – ASN at the IXPs</vt:lpstr>
      <vt:lpstr>What we’ve been working on – IXP Traffic</vt:lpstr>
      <vt:lpstr>What we’ve been working on – Compare IXPs</vt:lpstr>
      <vt:lpstr>What we’ve been working on – Compare IXPs</vt:lpstr>
      <vt:lpstr>What we’ve been working on – Compare IXPs</vt:lpstr>
      <vt:lpstr>What we’ve been working on – ASN Directory</vt:lpstr>
      <vt:lpstr>What we’ve been working on – Compare ASNs</vt:lpstr>
      <vt:lpstr>What we’ve been working on – Compare ASNs</vt:lpstr>
      <vt:lpstr>What we’ve been working on - Compare ASNs</vt:lpstr>
      <vt:lpstr>What we’ve been working on..</vt:lpstr>
      <vt:lpstr>What we’ve been working on - ASN Details</vt:lpstr>
      <vt:lpstr>What’s next</vt:lpstr>
      <vt:lpstr>Other Information </vt:lpstr>
      <vt:lpstr>IXPDB Sponsors - Thank You!</vt:lpstr>
      <vt:lpstr>A look into the ENOG region..</vt:lpstr>
      <vt:lpstr>A look into the ENOG region..</vt:lpstr>
      <vt:lpstr>A look into the ENOG region..</vt:lpstr>
      <vt:lpstr>The Internet Revealed a film about IXPs</vt:lpstr>
      <vt:lpstr>Thank You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Bijal Sanghani</cp:lastModifiedBy>
  <cp:revision>124</cp:revision>
  <dcterms:created xsi:type="dcterms:W3CDTF">2018-01-11T19:04:12Z</dcterms:created>
  <dcterms:modified xsi:type="dcterms:W3CDTF">2019-05-31T14:16:44Z</dcterms:modified>
</cp:coreProperties>
</file>