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31"/>
  </p:notesMasterIdLst>
  <p:sldIdLst>
    <p:sldId id="256" r:id="rId3"/>
    <p:sldId id="257" r:id="rId4"/>
    <p:sldId id="296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95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1"/>
    <p:restoredTop sz="94698"/>
  </p:normalViewPr>
  <p:slideViewPr>
    <p:cSldViewPr snapToGrid="0" snapToObjects="1">
      <p:cViewPr varScale="1">
        <p:scale>
          <a:sx n="62" d="100"/>
          <a:sy n="62" d="100"/>
        </p:scale>
        <p:origin x="320" y="2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5861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10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Falling into infinity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Awake - The mirror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Awake - The mirror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Awake - The mirror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change of seasons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Systematic chaos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Once in a lifetime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Astonishing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Octavarium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Metropolis pt. 2, Scenes from a memory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305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Metropolis pt. 2, Scenes from a memory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Majesty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Majesty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dramatic turn of events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Train of thought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Images and words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61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89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48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29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07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40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21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187" cy="108600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441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43307" y="1053582"/>
            <a:ext cx="3993600" cy="143303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413"/>
            </a:lvl1pPr>
            <a:lvl2pPr lvl="1">
              <a:spcBef>
                <a:spcPts val="0"/>
              </a:spcBef>
              <a:buSzPct val="100000"/>
              <a:defRPr sz="3413"/>
            </a:lvl2pPr>
            <a:lvl3pPr lvl="2">
              <a:spcBef>
                <a:spcPts val="0"/>
              </a:spcBef>
              <a:buSzPct val="100000"/>
              <a:defRPr sz="3413"/>
            </a:lvl3pPr>
            <a:lvl4pPr lvl="3">
              <a:spcBef>
                <a:spcPts val="0"/>
              </a:spcBef>
              <a:buSzPct val="100000"/>
              <a:defRPr sz="3413"/>
            </a:lvl4pPr>
            <a:lvl5pPr lvl="4">
              <a:spcBef>
                <a:spcPts val="0"/>
              </a:spcBef>
              <a:buSzPct val="100000"/>
              <a:defRPr sz="3413"/>
            </a:lvl5pPr>
            <a:lvl6pPr lvl="5">
              <a:spcBef>
                <a:spcPts val="0"/>
              </a:spcBef>
              <a:buSzPct val="100000"/>
              <a:defRPr sz="3413"/>
            </a:lvl6pPr>
            <a:lvl7pPr lvl="6">
              <a:spcBef>
                <a:spcPts val="0"/>
              </a:spcBef>
              <a:buSzPct val="100000"/>
              <a:defRPr sz="3413"/>
            </a:lvl7pPr>
            <a:lvl8pPr lvl="7">
              <a:spcBef>
                <a:spcPts val="0"/>
              </a:spcBef>
              <a:buSzPct val="100000"/>
              <a:defRPr sz="3413"/>
            </a:lvl8pPr>
            <a:lvl9pPr lvl="8">
              <a:spcBef>
                <a:spcPts val="0"/>
              </a:spcBef>
              <a:buSzPct val="100000"/>
              <a:defRPr sz="3413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43307" y="2635094"/>
            <a:ext cx="3993600" cy="602908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707"/>
            </a:lvl1pPr>
            <a:lvl2pPr lvl="1">
              <a:spcBef>
                <a:spcPts val="0"/>
              </a:spcBef>
              <a:buSzPct val="100000"/>
              <a:defRPr sz="1707"/>
            </a:lvl2pPr>
            <a:lvl3pPr lvl="2">
              <a:spcBef>
                <a:spcPts val="0"/>
              </a:spcBef>
              <a:buSzPct val="100000"/>
              <a:defRPr sz="1707"/>
            </a:lvl3pPr>
            <a:lvl4pPr lvl="3">
              <a:spcBef>
                <a:spcPts val="0"/>
              </a:spcBef>
              <a:buSzPct val="100000"/>
              <a:defRPr sz="1707"/>
            </a:lvl4pPr>
            <a:lvl5pPr lvl="4">
              <a:spcBef>
                <a:spcPts val="0"/>
              </a:spcBef>
              <a:buSzPct val="100000"/>
              <a:defRPr sz="1707"/>
            </a:lvl5pPr>
            <a:lvl6pPr lvl="5">
              <a:spcBef>
                <a:spcPts val="0"/>
              </a:spcBef>
              <a:buSzPct val="100000"/>
              <a:defRPr sz="1707"/>
            </a:lvl6pPr>
            <a:lvl7pPr lvl="6">
              <a:spcBef>
                <a:spcPts val="0"/>
              </a:spcBef>
              <a:buSzPct val="100000"/>
              <a:defRPr sz="1707"/>
            </a:lvl7pPr>
            <a:lvl8pPr lvl="7">
              <a:spcBef>
                <a:spcPts val="0"/>
              </a:spcBef>
              <a:buSzPct val="100000"/>
              <a:defRPr sz="1707"/>
            </a:lvl8pPr>
            <a:lvl9pPr lvl="8">
              <a:spcBef>
                <a:spcPts val="0"/>
              </a:spcBef>
              <a:buSzPct val="100000"/>
              <a:defRPr sz="1707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07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97244" y="853618"/>
            <a:ext cx="9056427" cy="775736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827"/>
            </a:lvl1pPr>
            <a:lvl2pPr lvl="1">
              <a:spcBef>
                <a:spcPts val="0"/>
              </a:spcBef>
              <a:buSzPct val="100000"/>
              <a:defRPr sz="6827"/>
            </a:lvl2pPr>
            <a:lvl3pPr lvl="2">
              <a:spcBef>
                <a:spcPts val="0"/>
              </a:spcBef>
              <a:buSzPct val="100000"/>
              <a:defRPr sz="6827"/>
            </a:lvl3pPr>
            <a:lvl4pPr lvl="3">
              <a:spcBef>
                <a:spcPts val="0"/>
              </a:spcBef>
              <a:buSzPct val="100000"/>
              <a:defRPr sz="6827"/>
            </a:lvl4pPr>
            <a:lvl5pPr lvl="4">
              <a:spcBef>
                <a:spcPts val="0"/>
              </a:spcBef>
              <a:buSzPct val="100000"/>
              <a:defRPr sz="6827"/>
            </a:lvl5pPr>
            <a:lvl6pPr lvl="5">
              <a:spcBef>
                <a:spcPts val="0"/>
              </a:spcBef>
              <a:buSzPct val="100000"/>
              <a:defRPr sz="6827"/>
            </a:lvl6pPr>
            <a:lvl7pPr lvl="6">
              <a:spcBef>
                <a:spcPts val="0"/>
              </a:spcBef>
              <a:buSzPct val="100000"/>
              <a:defRPr sz="6827"/>
            </a:lvl7pPr>
            <a:lvl8pPr lvl="7">
              <a:spcBef>
                <a:spcPts val="0"/>
              </a:spcBef>
              <a:buSzPct val="100000"/>
              <a:defRPr sz="6827"/>
            </a:lvl8pPr>
            <a:lvl9pPr lvl="8">
              <a:spcBef>
                <a:spcPts val="0"/>
              </a:spcBef>
              <a:buSzPct val="100000"/>
              <a:defRPr sz="6827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426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502400" y="-237"/>
            <a:ext cx="6502400" cy="97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5973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77600" y="2338465"/>
            <a:ext cx="5753173" cy="281088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973"/>
            </a:lvl1pPr>
            <a:lvl2pPr lvl="1" algn="ctr">
              <a:spcBef>
                <a:spcPts val="0"/>
              </a:spcBef>
              <a:buSzPct val="100000"/>
              <a:defRPr sz="5973"/>
            </a:lvl2pPr>
            <a:lvl3pPr lvl="2" algn="ctr">
              <a:spcBef>
                <a:spcPts val="0"/>
              </a:spcBef>
              <a:buSzPct val="100000"/>
              <a:defRPr sz="5973"/>
            </a:lvl3pPr>
            <a:lvl4pPr lvl="3" algn="ctr">
              <a:spcBef>
                <a:spcPts val="0"/>
              </a:spcBef>
              <a:buSzPct val="100000"/>
              <a:defRPr sz="5973"/>
            </a:lvl4pPr>
            <a:lvl5pPr lvl="4" algn="ctr">
              <a:spcBef>
                <a:spcPts val="0"/>
              </a:spcBef>
              <a:buSzPct val="100000"/>
              <a:defRPr sz="5973"/>
            </a:lvl5pPr>
            <a:lvl6pPr lvl="5" algn="ctr">
              <a:spcBef>
                <a:spcPts val="0"/>
              </a:spcBef>
              <a:buSzPct val="100000"/>
              <a:defRPr sz="5973"/>
            </a:lvl6pPr>
            <a:lvl7pPr lvl="6" algn="ctr">
              <a:spcBef>
                <a:spcPts val="0"/>
              </a:spcBef>
              <a:buSzPct val="100000"/>
              <a:defRPr sz="5973"/>
            </a:lvl7pPr>
            <a:lvl8pPr lvl="7" algn="ctr">
              <a:spcBef>
                <a:spcPts val="0"/>
              </a:spcBef>
              <a:buSzPct val="100000"/>
              <a:defRPr sz="5973"/>
            </a:lvl8pPr>
            <a:lvl9pPr lvl="8" algn="ctr">
              <a:spcBef>
                <a:spcPts val="0"/>
              </a:spcBef>
              <a:buSzPct val="100000"/>
              <a:defRPr sz="5973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77600" y="5315461"/>
            <a:ext cx="5753173" cy="23421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98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7025067" y="1373061"/>
            <a:ext cx="5457067" cy="700700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261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43307" y="8022424"/>
            <a:ext cx="8531627" cy="114744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181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43307" y="2097541"/>
            <a:ext cx="12118187" cy="372337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7066"/>
            </a:lvl1pPr>
            <a:lvl2pPr lvl="1" algn="ctr">
              <a:spcBef>
                <a:spcPts val="0"/>
              </a:spcBef>
              <a:buSzPct val="100000"/>
              <a:defRPr sz="17066"/>
            </a:lvl2pPr>
            <a:lvl3pPr lvl="2" algn="ctr">
              <a:spcBef>
                <a:spcPts val="0"/>
              </a:spcBef>
              <a:buSzPct val="100000"/>
              <a:defRPr sz="17066"/>
            </a:lvl3pPr>
            <a:lvl4pPr lvl="3" algn="ctr">
              <a:spcBef>
                <a:spcPts val="0"/>
              </a:spcBef>
              <a:buSzPct val="100000"/>
              <a:defRPr sz="17066"/>
            </a:lvl4pPr>
            <a:lvl5pPr lvl="4" algn="ctr">
              <a:spcBef>
                <a:spcPts val="0"/>
              </a:spcBef>
              <a:buSzPct val="100000"/>
              <a:defRPr sz="17066"/>
            </a:lvl5pPr>
            <a:lvl6pPr lvl="5" algn="ctr">
              <a:spcBef>
                <a:spcPts val="0"/>
              </a:spcBef>
              <a:buSzPct val="100000"/>
              <a:defRPr sz="17066"/>
            </a:lvl6pPr>
            <a:lvl7pPr lvl="6" algn="ctr">
              <a:spcBef>
                <a:spcPts val="0"/>
              </a:spcBef>
              <a:buSzPct val="100000"/>
              <a:defRPr sz="17066"/>
            </a:lvl7pPr>
            <a:lvl8pPr lvl="7" algn="ctr">
              <a:spcBef>
                <a:spcPts val="0"/>
              </a:spcBef>
              <a:buSzPct val="100000"/>
              <a:defRPr sz="17066"/>
            </a:lvl8pPr>
            <a:lvl9pPr lvl="8" algn="ctr">
              <a:spcBef>
                <a:spcPts val="0"/>
              </a:spcBef>
              <a:buSzPct val="100000"/>
              <a:defRPr sz="17066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43307" y="5977553"/>
            <a:ext cx="12118187" cy="246670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012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27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/>
          <a:lstStyle>
            <a:lvl1pPr marL="304800" indent="-304800" algn="l">
              <a:spcBef>
                <a:spcPts val="3800"/>
              </a:spcBef>
              <a:buSzPct val="82000"/>
              <a:buChar char="•"/>
              <a:defRPr sz="4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indent="-304800" algn="l">
              <a:spcBef>
                <a:spcPts val="1600"/>
              </a:spcBef>
              <a:buSzPct val="82000"/>
              <a:buChar char="•"/>
              <a:defRPr sz="3600"/>
            </a:lvl2pPr>
            <a:lvl3pPr marL="1066800" indent="-304800" algn="l">
              <a:spcBef>
                <a:spcPts val="800"/>
              </a:spcBef>
              <a:buSzPct val="82000"/>
              <a:buChar char="•"/>
              <a:defRPr sz="2400">
                <a:latin typeface="Helvetica Neue Thin"/>
                <a:ea typeface="Helvetica Neue Thin"/>
                <a:cs typeface="Helvetica Neue Thin"/>
                <a:sym typeface="Helvetica Neue Thin"/>
              </a:defRPr>
            </a:lvl3pPr>
            <a:lvl4pPr marL="1447800" indent="-304800" algn="l">
              <a:spcBef>
                <a:spcPts val="3800"/>
              </a:spcBef>
              <a:buSzPct val="82000"/>
              <a:buChar char="•"/>
              <a:defRPr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indent="-304800" algn="l">
              <a:spcBef>
                <a:spcPts val="3800"/>
              </a:spcBef>
              <a:buSzPct val="82000"/>
              <a:buChar char="•"/>
              <a:defRPr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542" y="9307981"/>
            <a:ext cx="964705" cy="355601"/>
          </a:xfrm>
          <a:prstGeom prst="rect">
            <a:avLst/>
          </a:prstGeom>
        </p:spPr>
        <p:txBody>
          <a:bodyPr wrap="square"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7513" y="9307981"/>
            <a:ext cx="342901" cy="355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al - donker groo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mage"/>
          <p:cNvSpPr>
            <a:spLocks noGrp="1"/>
          </p:cNvSpPr>
          <p:nvPr>
            <p:ph type="pic" idx="13"/>
          </p:nvPr>
        </p:nvSpPr>
        <p:spPr>
          <a:xfrm>
            <a:off x="332489" y="546118"/>
            <a:ext cx="12338318" cy="671481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355600" y="7653337"/>
            <a:ext cx="12293600" cy="12827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61773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7513" y="9307981"/>
            <a:ext cx="342901" cy="355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43318" y="1411935"/>
            <a:ext cx="12118187" cy="38923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7395"/>
            </a:lvl1pPr>
            <a:lvl2pPr lvl="1" algn="ctr">
              <a:spcBef>
                <a:spcPts val="0"/>
              </a:spcBef>
              <a:buSzPct val="100000"/>
              <a:defRPr sz="7395"/>
            </a:lvl2pPr>
            <a:lvl3pPr lvl="2" algn="ctr">
              <a:spcBef>
                <a:spcPts val="0"/>
              </a:spcBef>
              <a:buSzPct val="100000"/>
              <a:defRPr sz="7395"/>
            </a:lvl3pPr>
            <a:lvl4pPr lvl="3" algn="ctr">
              <a:spcBef>
                <a:spcPts val="0"/>
              </a:spcBef>
              <a:buSzPct val="100000"/>
              <a:defRPr sz="7395"/>
            </a:lvl4pPr>
            <a:lvl5pPr lvl="4" algn="ctr">
              <a:spcBef>
                <a:spcPts val="0"/>
              </a:spcBef>
              <a:buSzPct val="100000"/>
              <a:defRPr sz="7395"/>
            </a:lvl5pPr>
            <a:lvl6pPr lvl="5" algn="ctr">
              <a:spcBef>
                <a:spcPts val="0"/>
              </a:spcBef>
              <a:buSzPct val="100000"/>
              <a:defRPr sz="7395"/>
            </a:lvl6pPr>
            <a:lvl7pPr lvl="6" algn="ctr">
              <a:spcBef>
                <a:spcPts val="0"/>
              </a:spcBef>
              <a:buSzPct val="100000"/>
              <a:defRPr sz="7395"/>
            </a:lvl7pPr>
            <a:lvl8pPr lvl="7" algn="ctr">
              <a:spcBef>
                <a:spcPts val="0"/>
              </a:spcBef>
              <a:buSzPct val="100000"/>
              <a:defRPr sz="7395"/>
            </a:lvl8pPr>
            <a:lvl9pPr lvl="8" algn="ctr">
              <a:spcBef>
                <a:spcPts val="0"/>
              </a:spcBef>
              <a:buSzPct val="100000"/>
              <a:defRPr sz="7395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43307" y="5374341"/>
            <a:ext cx="12118187" cy="150300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982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76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43307" y="4078649"/>
            <a:ext cx="12118187" cy="1596302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5120"/>
            </a:lvl1pPr>
            <a:lvl2pPr lvl="1" algn="ctr">
              <a:spcBef>
                <a:spcPts val="0"/>
              </a:spcBef>
              <a:buSzPct val="100000"/>
              <a:defRPr sz="5120"/>
            </a:lvl2pPr>
            <a:lvl3pPr lvl="2" algn="ctr">
              <a:spcBef>
                <a:spcPts val="0"/>
              </a:spcBef>
              <a:buSzPct val="100000"/>
              <a:defRPr sz="5120"/>
            </a:lvl3pPr>
            <a:lvl4pPr lvl="3" algn="ctr">
              <a:spcBef>
                <a:spcPts val="0"/>
              </a:spcBef>
              <a:buSzPct val="100000"/>
              <a:defRPr sz="5120"/>
            </a:lvl4pPr>
            <a:lvl5pPr lvl="4" algn="ctr">
              <a:spcBef>
                <a:spcPts val="0"/>
              </a:spcBef>
              <a:buSzPct val="100000"/>
              <a:defRPr sz="5120"/>
            </a:lvl5pPr>
            <a:lvl6pPr lvl="5" algn="ctr">
              <a:spcBef>
                <a:spcPts val="0"/>
              </a:spcBef>
              <a:buSzPct val="100000"/>
              <a:defRPr sz="5120"/>
            </a:lvl6pPr>
            <a:lvl7pPr lvl="6" algn="ctr">
              <a:spcBef>
                <a:spcPts val="0"/>
              </a:spcBef>
              <a:buSzPct val="100000"/>
              <a:defRPr sz="5120"/>
            </a:lvl7pPr>
            <a:lvl8pPr lvl="7" algn="ctr">
              <a:spcBef>
                <a:spcPts val="0"/>
              </a:spcBef>
              <a:buSzPct val="100000"/>
              <a:defRPr sz="5120"/>
            </a:lvl8pPr>
            <a:lvl9pPr lvl="8" algn="ctr">
              <a:spcBef>
                <a:spcPts val="0"/>
              </a:spcBef>
              <a:buSzPct val="100000"/>
              <a:defRPr sz="512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275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187" cy="108600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187" cy="64785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677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187" cy="108600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5688747" cy="64785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991"/>
            </a:lvl1pPr>
            <a:lvl2pPr lvl="1">
              <a:spcBef>
                <a:spcPts val="0"/>
              </a:spcBef>
              <a:buSzPct val="100000"/>
              <a:defRPr sz="1707"/>
            </a:lvl2pPr>
            <a:lvl3pPr lvl="2">
              <a:spcBef>
                <a:spcPts val="0"/>
              </a:spcBef>
              <a:buSzPct val="100000"/>
              <a:defRPr sz="1707"/>
            </a:lvl3pPr>
            <a:lvl4pPr lvl="3">
              <a:spcBef>
                <a:spcPts val="0"/>
              </a:spcBef>
              <a:buSzPct val="100000"/>
              <a:defRPr sz="1707"/>
            </a:lvl4pPr>
            <a:lvl5pPr lvl="4">
              <a:spcBef>
                <a:spcPts val="0"/>
              </a:spcBef>
              <a:buSzPct val="100000"/>
              <a:defRPr sz="1707"/>
            </a:lvl5pPr>
            <a:lvl6pPr lvl="5">
              <a:spcBef>
                <a:spcPts val="0"/>
              </a:spcBef>
              <a:buSzPct val="100000"/>
              <a:defRPr sz="1707"/>
            </a:lvl6pPr>
            <a:lvl7pPr lvl="6">
              <a:spcBef>
                <a:spcPts val="0"/>
              </a:spcBef>
              <a:buSzPct val="100000"/>
              <a:defRPr sz="1707"/>
            </a:lvl7pPr>
            <a:lvl8pPr lvl="7">
              <a:spcBef>
                <a:spcPts val="0"/>
              </a:spcBef>
              <a:buSzPct val="100000"/>
              <a:defRPr sz="1707"/>
            </a:lvl8pPr>
            <a:lvl9pPr lvl="8">
              <a:spcBef>
                <a:spcPts val="0"/>
              </a:spcBef>
              <a:buSzPct val="100000"/>
              <a:defRPr sz="1707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872747" y="2185434"/>
            <a:ext cx="5688747" cy="647850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991"/>
            </a:lvl1pPr>
            <a:lvl2pPr lvl="1">
              <a:spcBef>
                <a:spcPts val="0"/>
              </a:spcBef>
              <a:buSzPct val="100000"/>
              <a:defRPr sz="1707"/>
            </a:lvl2pPr>
            <a:lvl3pPr lvl="2">
              <a:spcBef>
                <a:spcPts val="0"/>
              </a:spcBef>
              <a:buSzPct val="100000"/>
              <a:defRPr sz="1707"/>
            </a:lvl3pPr>
            <a:lvl4pPr lvl="3">
              <a:spcBef>
                <a:spcPts val="0"/>
              </a:spcBef>
              <a:buSzPct val="100000"/>
              <a:defRPr sz="1707"/>
            </a:lvl4pPr>
            <a:lvl5pPr lvl="4">
              <a:spcBef>
                <a:spcPts val="0"/>
              </a:spcBef>
              <a:buSzPct val="100000"/>
              <a:defRPr sz="1707"/>
            </a:lvl5pPr>
            <a:lvl6pPr lvl="5">
              <a:spcBef>
                <a:spcPts val="0"/>
              </a:spcBef>
              <a:buSzPct val="100000"/>
              <a:defRPr sz="1707"/>
            </a:lvl6pPr>
            <a:lvl7pPr lvl="6">
              <a:spcBef>
                <a:spcPts val="0"/>
              </a:spcBef>
              <a:buSzPct val="100000"/>
              <a:defRPr sz="1707"/>
            </a:lvl7pPr>
            <a:lvl8pPr lvl="7">
              <a:spcBef>
                <a:spcPts val="0"/>
              </a:spcBef>
              <a:buSzPct val="100000"/>
              <a:defRPr sz="1707"/>
            </a:lvl8pPr>
            <a:lvl9pPr lvl="8">
              <a:spcBef>
                <a:spcPts val="0"/>
              </a:spcBef>
              <a:buSzPct val="100000"/>
              <a:defRPr sz="1707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54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.pdf" descr="Logo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7000" y="9080500"/>
            <a:ext cx="2619949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" name="ISOC Logo_Dark-RGB.png" descr="ISOC Logo_Dark-RGB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45150" y="9080500"/>
            <a:ext cx="1714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-go6-na-beli-podlagi-crop1.png" descr="logo-go6-na-beli-podlagi-crop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50969" y="9004378"/>
            <a:ext cx="1168397" cy="72374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small" spc="0" baseline="0">
          <a:ln>
            <a:noFill/>
          </a:ln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535353"/>
        </a:buClr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525252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187" cy="1086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187" cy="6478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2049717" y="8842839"/>
            <a:ext cx="780373" cy="746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422" smtClean="0">
                <a:solidFill>
                  <a:schemeClr val="dk2"/>
                </a:solidFill>
              </a:rPr>
              <a:pPr algn="r"/>
              <a:t>‹#›</a:t>
            </a:fld>
            <a:endParaRPr lang="en" sz="1422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29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@steffann.n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orz@isoc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pv6-lab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t64check.go6lab.si/" TargetMode="External"/><Relationship Id="rId4" Type="http://schemas.openxmlformats.org/officeDocument/2006/relationships/hyperlink" Target="http://go6lab.s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nat64check.go6lab.si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6lab.si/current-ipv6-tests/nat64dns64-public-te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ees.org/~dwing/aaaa-sta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45343.jpg" descr="45343.jpg"/>
          <p:cNvPicPr>
            <a:picLocks/>
          </p:cNvPicPr>
          <p:nvPr/>
        </p:nvPicPr>
        <p:blipFill rotWithShape="1">
          <a:blip r:embed="rId2">
            <a:alphaModFix amt="14000"/>
            <a:extLst/>
          </a:blip>
          <a:srcRect r="16744"/>
          <a:stretch/>
        </p:blipFill>
        <p:spPr>
          <a:xfrm>
            <a:off x="-1" y="1"/>
            <a:ext cx="13068000" cy="871473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NAT64Check"/>
          <p:cNvSpPr txBox="1">
            <a:spLocks noGrp="1"/>
          </p:cNvSpPr>
          <p:nvPr>
            <p:ph type="ctrTitle"/>
          </p:nvPr>
        </p:nvSpPr>
        <p:spPr>
          <a:xfrm>
            <a:off x="3123491" y="2352423"/>
            <a:ext cx="9593846" cy="150351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NAT64Check</a:t>
            </a:r>
          </a:p>
        </p:txBody>
      </p:sp>
      <p:sp>
        <p:nvSpPr>
          <p:cNvPr id="63" name="Version 2…"/>
          <p:cNvSpPr txBox="1">
            <a:spLocks noGrp="1"/>
          </p:cNvSpPr>
          <p:nvPr>
            <p:ph type="subTitle" sz="half" idx="1"/>
          </p:nvPr>
        </p:nvSpPr>
        <p:spPr>
          <a:xfrm>
            <a:off x="3064628" y="3875474"/>
            <a:ext cx="9711572" cy="4429184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Version 2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sz="66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sz="3300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Sander </a:t>
            </a:r>
            <a:r>
              <a:rPr dirty="0" err="1"/>
              <a:t>Steffann</a:t>
            </a:r>
            <a:r>
              <a:rPr dirty="0"/>
              <a:t>            Jan </a:t>
            </a:r>
            <a:r>
              <a:rPr dirty="0" err="1"/>
              <a:t>Žorž</a:t>
            </a:r>
            <a:endParaRPr dirty="0"/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300" b="0" u="sng" dirty="0">
                <a:hlinkClick r:id="rId3"/>
              </a:rPr>
              <a:t>sander@steffann.nl</a:t>
            </a:r>
            <a:r>
              <a:rPr sz="3300" b="0" dirty="0"/>
              <a:t>       </a:t>
            </a:r>
            <a:r>
              <a:rPr sz="3300" b="0" u="sng" dirty="0">
                <a:hlinkClick r:id="rId4"/>
              </a:rPr>
              <a:t>zorz@isoc.org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43306" y="715935"/>
            <a:ext cx="12118187" cy="1133647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When deploying in real life you need “fixes”</a:t>
            </a:r>
          </a:p>
          <a:p>
            <a:pPr algn="ctr"/>
            <a:r>
              <a:rPr lang="en" sz="1422" i="1" dirty="0"/>
              <a:t>(Stream of Consciousness)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43307" y="2858275"/>
            <a:ext cx="12118187" cy="5973997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r>
              <a:rPr lang="en" sz="2800" b="1" dirty="0"/>
              <a:t>BIND9</a:t>
            </a:r>
            <a:r>
              <a:rPr lang="en" sz="2800" dirty="0"/>
              <a:t> example of DNS64 configuration in go6lab:</a:t>
            </a:r>
          </a:p>
          <a:p>
            <a:r>
              <a:rPr lang="en" sz="2800" dirty="0"/>
              <a:t> </a:t>
            </a:r>
            <a:r>
              <a:rPr lang="en" sz="2800" i="1" dirty="0"/>
              <a:t>      dns64 2001:67c:27e4:64::/96 {</a:t>
            </a:r>
            <a:br>
              <a:rPr lang="en" sz="2800" i="1" dirty="0"/>
            </a:br>
            <a:r>
              <a:rPr lang="en" sz="2800" i="1" dirty="0"/>
              <a:t>                clients { any; };</a:t>
            </a:r>
            <a:br>
              <a:rPr lang="en" sz="2800" i="1" dirty="0"/>
            </a:br>
            <a:r>
              <a:rPr lang="en" sz="2800" i="1" dirty="0"/>
              <a:t>                mapped { !rfc1918; any; };</a:t>
            </a:r>
            <a:br>
              <a:rPr lang="en" sz="2800" i="1" dirty="0"/>
            </a:br>
            <a:r>
              <a:rPr lang="en" sz="2800" i="1" dirty="0"/>
              <a:t>                exclude { 0::/3; 4000::/2; 8000::/1; 2001:DB8::/32; };</a:t>
            </a:r>
            <a:br>
              <a:rPr lang="en" sz="2800" i="1" dirty="0"/>
            </a:br>
            <a:r>
              <a:rPr lang="en" sz="2800" i="1" dirty="0"/>
              <a:t>                break-dnssec yes;</a:t>
            </a:r>
            <a:br>
              <a:rPr lang="en" sz="2800" i="1" dirty="0"/>
            </a:br>
            <a:r>
              <a:rPr lang="en" sz="2800" i="1" dirty="0"/>
              <a:t>        };</a:t>
            </a:r>
          </a:p>
          <a:p>
            <a:r>
              <a:rPr lang="en" sz="2800" dirty="0"/>
              <a:t>Explanation of “exclude” configuration parameter: If DNS64 server gets an AAAA record with a value of anything outside 2000::/3 - it ignores it and synthesizes the AAAA record from NAT64_prefix::IPv4_address</a:t>
            </a:r>
          </a:p>
        </p:txBody>
      </p:sp>
    </p:spTree>
    <p:extLst>
      <p:ext uri="{BB962C8B-B14F-4D97-AF65-F5344CB8AC3E}">
        <p14:creationId xmlns:p14="http://schemas.microsoft.com/office/powerpoint/2010/main" val="236858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43306" y="752559"/>
            <a:ext cx="12118187" cy="1055459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When deploying in real life you need “fixes”</a:t>
            </a:r>
          </a:p>
          <a:p>
            <a:pPr algn="ctr"/>
            <a:r>
              <a:rPr lang="en" sz="1422" i="1" dirty="0"/>
              <a:t>(Stream of Consciousness)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43306" y="2130912"/>
            <a:ext cx="12118187" cy="4858880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r>
              <a:rPr lang="en-US" sz="2800" b="1" dirty="0"/>
              <a:t>Unbound</a:t>
            </a:r>
            <a:r>
              <a:rPr lang="en-US" sz="2800" dirty="0"/>
              <a:t> </a:t>
            </a:r>
            <a:r>
              <a:rPr lang="en" sz="2800" dirty="0"/>
              <a:t>example of DNS64 configuration in go6lab: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2244" y="3147205"/>
            <a:ext cx="11043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server: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module-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config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"dns64 validator iterator"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dns64-prefix: 2001:67c:27e4:64::0/96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private-address: 0::/3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private-address: 4000::/2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private-address: 8000::/1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private-address: 2001:DB8::/32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#       private-address: 64:FF9B::/96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#       private-address: ::ffff:0:0/96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#       private-address: ::1/128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#       private-address: ::/128</a:t>
            </a:r>
          </a:p>
          <a:p>
            <a:pPr algn="l" defTabSz="1300460" hangingPunct="1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interface: 2001:67c:27e4::64</a:t>
            </a:r>
          </a:p>
        </p:txBody>
      </p:sp>
    </p:spTree>
    <p:extLst>
      <p:ext uri="{BB962C8B-B14F-4D97-AF65-F5344CB8AC3E}">
        <p14:creationId xmlns:p14="http://schemas.microsoft.com/office/powerpoint/2010/main" val="84406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roject history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 history</a:t>
            </a:r>
          </a:p>
          <a:p>
            <a:pPr>
              <a:defRPr sz="1900"/>
            </a:pPr>
            <a:r>
              <a:t>( Falling into infinity )</a:t>
            </a:r>
          </a:p>
        </p:txBody>
      </p:sp>
      <p:sp>
        <p:nvSpPr>
          <p:cNvPr id="78" name="Version 0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Version 0:</a:t>
            </a:r>
          </a:p>
          <a:p>
            <a:pPr lvl="1"/>
            <a:r>
              <a:t>Jan wrote some Bash scripts</a:t>
            </a:r>
          </a:p>
          <a:p>
            <a:r>
              <a:t>Version 1:</a:t>
            </a:r>
          </a:p>
          <a:p>
            <a:pPr lvl="1"/>
            <a:r>
              <a:t>Sander wrote a Python/Django application</a:t>
            </a:r>
          </a:p>
          <a:p>
            <a:pPr lvl="1"/>
            <a:r>
              <a:t>Corinne designed a web interface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-10411" y="228618"/>
            <a:ext cx="13024118" cy="7375218"/>
          </a:xfrm>
          <a:prstGeom prst="rect">
            <a:avLst/>
          </a:prstGeom>
        </p:spPr>
      </p:pic>
      <p:sp>
        <p:nvSpPr>
          <p:cNvPr id="84" name="The go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good</a:t>
            </a:r>
          </a:p>
        </p:txBody>
      </p:sp>
      <p:sp>
        <p:nvSpPr>
          <p:cNvPr id="85" name="( The mirror )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( The mirror )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44663" y="9307981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-10411" y="228618"/>
            <a:ext cx="13024118" cy="7375218"/>
          </a:xfrm>
          <a:prstGeom prst="rect">
            <a:avLst/>
          </a:prstGeom>
        </p:spPr>
      </p:pic>
      <p:sp>
        <p:nvSpPr>
          <p:cNvPr id="91" name="The ba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bad</a:t>
            </a:r>
          </a:p>
        </p:txBody>
      </p:sp>
      <p:sp>
        <p:nvSpPr>
          <p:cNvPr id="92" name="( The mirror )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( The mirror )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44663" y="9307981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-10411" y="228618"/>
            <a:ext cx="13024118" cy="7375218"/>
          </a:xfrm>
          <a:prstGeom prst="rect">
            <a:avLst/>
          </a:prstGeom>
        </p:spPr>
      </p:pic>
      <p:sp>
        <p:nvSpPr>
          <p:cNvPr id="98" name="The ugl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ugly</a:t>
            </a:r>
          </a:p>
        </p:txBody>
      </p:sp>
      <p:sp>
        <p:nvSpPr>
          <p:cNvPr id="99" name="( The mirror )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( The mirror )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44663" y="9307981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Version 1 flaws…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858079"/>
          </a:xfrm>
          <a:prstGeom prst="rect">
            <a:avLst/>
          </a:prstGeom>
        </p:spPr>
        <p:txBody>
          <a:bodyPr/>
          <a:lstStyle/>
          <a:p>
            <a:r>
              <a:t>Version 1 flaws</a:t>
            </a:r>
          </a:p>
          <a:p>
            <a:pPr>
              <a:buClr>
                <a:srgbClr val="535353"/>
              </a:buClr>
              <a:defRPr sz="2400" cap="none">
                <a:solidFill>
                  <a:srgbClr val="52525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( A change of seasons )</a:t>
            </a:r>
          </a:p>
        </p:txBody>
      </p:sp>
      <p:sp>
        <p:nvSpPr>
          <p:cNvPr id="106" name="Unclear what the cause of a failure is…"/>
          <p:cNvSpPr txBox="1">
            <a:spLocks noGrp="1"/>
          </p:cNvSpPr>
          <p:nvPr>
            <p:ph type="body" idx="1"/>
          </p:nvPr>
        </p:nvSpPr>
        <p:spPr>
          <a:xfrm>
            <a:off x="355600" y="2175350"/>
            <a:ext cx="12293600" cy="5842001"/>
          </a:xfrm>
          <a:prstGeom prst="rect">
            <a:avLst/>
          </a:prstGeom>
        </p:spPr>
        <p:txBody>
          <a:bodyPr/>
          <a:lstStyle/>
          <a:p>
            <a:pPr marL="304799" indent="-304799">
              <a:spcBef>
                <a:spcPts val="2000"/>
              </a:spcBef>
              <a:defRPr sz="3900"/>
            </a:pPr>
            <a:r>
              <a:rPr dirty="0"/>
              <a:t>Unclear what the cause of a failure is</a:t>
            </a:r>
          </a:p>
          <a:p>
            <a:pPr marL="304799" indent="-304799">
              <a:spcBef>
                <a:spcPts val="2000"/>
              </a:spcBef>
              <a:defRPr sz="3900"/>
            </a:pPr>
            <a:r>
              <a:rPr dirty="0"/>
              <a:t>Bad error detection</a:t>
            </a:r>
          </a:p>
          <a:p>
            <a:pPr marL="304799" indent="-304799">
              <a:spcBef>
                <a:spcPts val="2000"/>
              </a:spcBef>
              <a:defRPr sz="3900"/>
            </a:pPr>
            <a:r>
              <a:rPr dirty="0"/>
              <a:t>Two different systems:</a:t>
            </a:r>
          </a:p>
          <a:p>
            <a:pPr lvl="1"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 dirty="0">
                <a:hlinkClick r:id="rId3"/>
              </a:rPr>
              <a:t>ipv6-lab.net</a:t>
            </a:r>
            <a:r>
              <a:rPr dirty="0"/>
              <a:t> in NL</a:t>
            </a:r>
          </a:p>
          <a:p>
            <a:pPr lvl="1"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 dirty="0">
                <a:hlinkClick r:id="rId4"/>
              </a:rPr>
              <a:t>go6lab.si</a:t>
            </a:r>
            <a:r>
              <a:rPr dirty="0"/>
              <a:t> in SI</a:t>
            </a:r>
          </a:p>
          <a:p>
            <a:pPr marL="304799" indent="-304799">
              <a:spcBef>
                <a:spcPts val="2000"/>
              </a:spcBef>
              <a:defRPr sz="3900"/>
            </a:pPr>
            <a:r>
              <a:rPr dirty="0"/>
              <a:t>No coordination between them</a:t>
            </a:r>
          </a:p>
          <a:p>
            <a:pPr marL="247650" indent="-247650">
              <a:spcBef>
                <a:spcPts val="2000"/>
              </a:spcBef>
            </a:pPr>
            <a:r>
              <a:rPr sz="3900" dirty="0"/>
              <a:t>Still online at </a:t>
            </a:r>
            <a:r>
              <a:rPr sz="3900" u="sng" dirty="0">
                <a:hlinkClick r:id="rId5"/>
              </a:rPr>
              <a:t>https://nat64check.go6lab.si/</a:t>
            </a:r>
            <a:r>
              <a:rPr dirty="0"/>
              <a:t>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Version 2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Version 2</a:t>
            </a:r>
          </a:p>
          <a:p>
            <a:pPr>
              <a:buClr>
                <a:srgbClr val="535353"/>
              </a:buClr>
              <a:defRPr sz="2400" cap="none">
                <a:solidFill>
                  <a:srgbClr val="52525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( Systematic Chaos )</a:t>
            </a:r>
          </a:p>
        </p:txBody>
      </p:sp>
      <p:sp>
        <p:nvSpPr>
          <p:cNvPr id="112" name="Distributed syste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Distributed system</a:t>
            </a:r>
          </a:p>
          <a:p>
            <a:pPr lvl="1"/>
            <a:r>
              <a:t>Central web interface</a:t>
            </a:r>
          </a:p>
          <a:p>
            <a:pPr lvl="1"/>
            <a:r>
              <a:t>Many test-locations possible</a:t>
            </a:r>
          </a:p>
          <a:p>
            <a:pPr lvl="1"/>
            <a:r>
              <a:t>Easy to install if you want to run your own test-location</a:t>
            </a:r>
          </a:p>
          <a:p>
            <a:r>
              <a:t>Better error detection and feedback</a:t>
            </a:r>
          </a:p>
          <a:p>
            <a:r>
              <a:t>Extendability for different tests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14" name="Dream_Theater_-_Systematic_Chaos.jpg" descr="Dream_Theater_-_Systematic_Cha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9851" y="648553"/>
            <a:ext cx="2046904" cy="164933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NAT64Check v2 technical design.png" descr="NAT64Check v2 technical design.pn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18" b="52"/>
          <a:stretch>
            <a:fillRect/>
          </a:stretch>
        </p:blipFill>
        <p:spPr>
          <a:xfrm>
            <a:off x="447549" y="279399"/>
            <a:ext cx="12106815" cy="7811821"/>
          </a:xfrm>
          <a:prstGeom prst="rect">
            <a:avLst/>
          </a:prstGeom>
        </p:spPr>
      </p:pic>
      <p:sp>
        <p:nvSpPr>
          <p:cNvPr id="119" name="Technical design…"/>
          <p:cNvSpPr txBox="1">
            <a:spLocks noGrp="1"/>
          </p:cNvSpPr>
          <p:nvPr>
            <p:ph type="title"/>
          </p:nvPr>
        </p:nvSpPr>
        <p:spPr>
          <a:xfrm>
            <a:off x="355600" y="7825865"/>
            <a:ext cx="12293600" cy="1780511"/>
          </a:xfrm>
          <a:prstGeom prst="rect">
            <a:avLst/>
          </a:prstGeom>
        </p:spPr>
        <p:txBody>
          <a:bodyPr/>
          <a:lstStyle/>
          <a:p>
            <a:r>
              <a:t>Technical design</a:t>
            </a:r>
          </a:p>
          <a:p>
            <a:pPr>
              <a:buClr>
                <a:srgbClr val="535353"/>
              </a:buClr>
              <a:defRPr sz="2400" cap="none">
                <a:solidFill>
                  <a:srgbClr val="52525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( Illumination Theory )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5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-10411" y="228618"/>
            <a:ext cx="13024118" cy="7375218"/>
          </a:xfrm>
          <a:prstGeom prst="rect">
            <a:avLst/>
          </a:prstGeom>
        </p:spPr>
      </p:pic>
      <p:sp>
        <p:nvSpPr>
          <p:cNvPr id="126" name="Country sel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Country selection</a:t>
            </a:r>
          </a:p>
        </p:txBody>
      </p:sp>
      <p:sp>
        <p:nvSpPr>
          <p:cNvPr id="127" name="multiple choices allowed…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1011208"/>
          </a:xfrm>
          <a:prstGeom prst="rect">
            <a:avLst/>
          </a:prstGeom>
        </p:spPr>
        <p:txBody>
          <a:bodyPr/>
          <a:lstStyle/>
          <a:p>
            <a:r>
              <a:t>multiple choices allowed</a:t>
            </a:r>
          </a:p>
          <a:p>
            <a:r>
              <a:t>( The Astonishing )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43306" y="685800"/>
            <a:ext cx="12118187" cy="1057399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        Problem statement and real world status</a:t>
            </a:r>
          </a:p>
          <a:p>
            <a:pPr algn="ctr"/>
            <a:r>
              <a:rPr lang="en" sz="1600" i="1" dirty="0"/>
              <a:t>(Six Degrees of Inner Turbulence)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43305" y="1964658"/>
            <a:ext cx="12118187" cy="6742924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2800" b="1" dirty="0">
                <a:solidFill>
                  <a:srgbClr val="FF0000"/>
                </a:solidFill>
              </a:rPr>
              <a:t>IPv6 and IPv4 are incompatible on the wire.</a:t>
            </a:r>
          </a:p>
          <a:p>
            <a:pPr marL="731509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We need transition and translation mechanisms between the two protocols</a:t>
            </a:r>
            <a:endParaRPr lang="en-US" sz="2800" dirty="0"/>
          </a:p>
          <a:p>
            <a:pPr marL="731509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Mobile operators are massively switching devices to IPv6-only connectivity</a:t>
            </a:r>
          </a:p>
          <a:p>
            <a:pPr marL="1381738" lvl="1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millions of users</a:t>
            </a:r>
          </a:p>
          <a:p>
            <a:pPr marL="1381738" lvl="1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using 464XLAT (Android) or plain NAT64 (Apple) as a transition tool to access IPv4 content</a:t>
            </a:r>
          </a:p>
          <a:p>
            <a:pPr marL="731509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Some people do weird stuff while adding AAAA to their DNS records</a:t>
            </a:r>
          </a:p>
          <a:p>
            <a:pPr marL="731509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Important questions:</a:t>
            </a:r>
          </a:p>
          <a:p>
            <a:pPr marL="1381738" lvl="1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Do content providers know how their content will be seen from such environments?</a:t>
            </a:r>
          </a:p>
          <a:p>
            <a:pPr marL="1381738" lvl="1" indent="-406394">
              <a:lnSpc>
                <a:spcPct val="80000"/>
              </a:lnSpc>
              <a:buFont typeface="Arial"/>
              <a:buChar char="•"/>
            </a:pPr>
            <a:r>
              <a:rPr lang="en" sz="2800" dirty="0"/>
              <a:t>Do connectivity providers know what their users’ experience on IPv6-only would be?</a:t>
            </a:r>
          </a:p>
        </p:txBody>
      </p:sp>
    </p:spTree>
    <p:extLst>
      <p:ext uri="{BB962C8B-B14F-4D97-AF65-F5344CB8AC3E}">
        <p14:creationId xmlns:p14="http://schemas.microsoft.com/office/powerpoint/2010/main" val="245378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-10411" y="228618"/>
            <a:ext cx="13024118" cy="7375218"/>
          </a:xfrm>
          <a:prstGeom prst="rect">
            <a:avLst/>
          </a:prstGeom>
        </p:spPr>
      </p:pic>
      <p:sp>
        <p:nvSpPr>
          <p:cNvPr id="134" name="Better feedb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Better feedback</a:t>
            </a:r>
          </a:p>
        </p:txBody>
      </p:sp>
      <p:sp>
        <p:nvSpPr>
          <p:cNvPr id="135" name="while testing…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896756"/>
          </a:xfrm>
          <a:prstGeom prst="rect">
            <a:avLst/>
          </a:prstGeom>
        </p:spPr>
        <p:txBody>
          <a:bodyPr/>
          <a:lstStyle/>
          <a:p>
            <a:r>
              <a:t>while testing</a:t>
            </a:r>
          </a:p>
          <a:p>
            <a:r>
              <a:t>( Octavarium )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2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" y="-13292"/>
            <a:ext cx="13024119" cy="34138943"/>
          </a:xfrm>
          <a:prstGeom prst="rect">
            <a:avLst/>
          </a:prstGeom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898" y="-30418"/>
            <a:ext cx="375392" cy="824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645993" y="-25400"/>
            <a:ext cx="353675" cy="979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7518005"/>
            <a:ext cx="13004801" cy="223916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lear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Clear summary</a:t>
            </a:r>
          </a:p>
        </p:txBody>
      </p:sp>
      <p:sp>
        <p:nvSpPr>
          <p:cNvPr id="147" name="all test locations combined…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921092"/>
          </a:xfrm>
          <a:prstGeom prst="rect">
            <a:avLst/>
          </a:prstGeom>
        </p:spPr>
        <p:txBody>
          <a:bodyPr/>
          <a:lstStyle/>
          <a:p>
            <a:r>
              <a:rPr dirty="0"/>
              <a:t>all test locations combined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" y="65"/>
            <a:ext cx="13004800" cy="331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00" y="8637637"/>
            <a:ext cx="2568459" cy="1114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5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" y="-26218670"/>
            <a:ext cx="13024119" cy="34138943"/>
          </a:xfrm>
          <a:prstGeom prst="rect">
            <a:avLst/>
          </a:prstGeom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898" y="-30418"/>
            <a:ext cx="375392" cy="824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645993" y="-25400"/>
            <a:ext cx="353675" cy="979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7518005"/>
            <a:ext cx="13004801" cy="223916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Clear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Clear summary</a:t>
            </a:r>
          </a:p>
        </p:txBody>
      </p:sp>
      <p:sp>
        <p:nvSpPr>
          <p:cNvPr id="160" name="all test locations combined…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948621"/>
          </a:xfrm>
          <a:prstGeom prst="rect">
            <a:avLst/>
          </a:prstGeom>
        </p:spPr>
        <p:txBody>
          <a:bodyPr/>
          <a:lstStyle/>
          <a:p>
            <a:r>
              <a:rPr dirty="0"/>
              <a:t>all test locations combined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" y="65"/>
            <a:ext cx="13004800" cy="331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00" y="8637637"/>
            <a:ext cx="2568459" cy="1114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8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" y="-13292"/>
            <a:ext cx="13024119" cy="34138943"/>
          </a:xfrm>
          <a:prstGeom prst="rect">
            <a:avLst/>
          </a:prstGeom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898" y="-30418"/>
            <a:ext cx="375392" cy="824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645993" y="-25400"/>
            <a:ext cx="353675" cy="979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7518005"/>
            <a:ext cx="13004801" cy="223916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etailed 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Detailed view</a:t>
            </a:r>
          </a:p>
        </p:txBody>
      </p:sp>
      <p:sp>
        <p:nvSpPr>
          <p:cNvPr id="173" name="shown per test location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1010318"/>
          </a:xfrm>
          <a:prstGeom prst="rect">
            <a:avLst/>
          </a:prstGeom>
        </p:spPr>
        <p:txBody>
          <a:bodyPr/>
          <a:lstStyle/>
          <a:p>
            <a:r>
              <a:rPr dirty="0"/>
              <a:t>shown per test location</a:t>
            </a:r>
            <a:endParaRPr lang="en-US" dirty="0"/>
          </a:p>
          <a:p>
            <a:r>
              <a:rPr lang="en-US" dirty="0"/>
              <a:t>( Looking glass )</a:t>
            </a:r>
            <a:endParaRPr dirty="0"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" y="65"/>
            <a:ext cx="13004800" cy="331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00" y="8637637"/>
            <a:ext cx="2568459" cy="1114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1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1" y="-26218668"/>
            <a:ext cx="13024119" cy="34138943"/>
          </a:xfrm>
          <a:prstGeom prst="rect">
            <a:avLst/>
          </a:prstGeom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898" y="-30418"/>
            <a:ext cx="375392" cy="824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645993" y="-25400"/>
            <a:ext cx="353675" cy="9792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7518005"/>
            <a:ext cx="13004801" cy="223916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Detailed 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Detailed view</a:t>
            </a:r>
          </a:p>
        </p:txBody>
      </p:sp>
      <p:sp>
        <p:nvSpPr>
          <p:cNvPr id="186" name="shown per test location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3"/>
            <a:ext cx="12293600" cy="1098849"/>
          </a:xfrm>
          <a:prstGeom prst="rect">
            <a:avLst/>
          </a:prstGeom>
        </p:spPr>
        <p:txBody>
          <a:bodyPr/>
          <a:lstStyle/>
          <a:p>
            <a:r>
              <a:rPr dirty="0"/>
              <a:t>shown per test location</a:t>
            </a:r>
            <a:endParaRPr lang="en-US" dirty="0"/>
          </a:p>
          <a:p>
            <a:r>
              <a:rPr lang="en-US" dirty="0"/>
              <a:t>( Looking glass )</a:t>
            </a:r>
          </a:p>
          <a:p>
            <a:endParaRPr dirty="0"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" y="65"/>
            <a:ext cx="13004800" cy="331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00" y="8637637"/>
            <a:ext cx="2568459" cy="1114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4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-10411" y="228618"/>
            <a:ext cx="13024118" cy="7375218"/>
          </a:xfrm>
          <a:prstGeom prst="rect">
            <a:avLst/>
          </a:prstGeom>
        </p:spPr>
      </p:pic>
      <p:sp>
        <p:nvSpPr>
          <p:cNvPr id="195" name="Recurring te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Recurring tests</a:t>
            </a:r>
          </a:p>
        </p:txBody>
      </p:sp>
      <p:sp>
        <p:nvSpPr>
          <p:cNvPr id="196" name="get alerts when things break…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954401"/>
          </a:xfrm>
          <a:prstGeom prst="rect">
            <a:avLst/>
          </a:prstGeom>
        </p:spPr>
        <p:txBody>
          <a:bodyPr/>
          <a:lstStyle/>
          <a:p>
            <a:r>
              <a:rPr dirty="0"/>
              <a:t>get alerts when things break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4701" y="7737795"/>
            <a:ext cx="1963820" cy="320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253999" y="228600"/>
            <a:ext cx="12496801" cy="7429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4" name="Image" descr="Image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-10411" y="228618"/>
            <a:ext cx="13024118" cy="7375218"/>
          </a:xfrm>
          <a:prstGeom prst="rect">
            <a:avLst/>
          </a:prstGeom>
        </p:spPr>
      </p:pic>
      <p:sp>
        <p:nvSpPr>
          <p:cNvPr id="205" name="Background in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 information</a:t>
            </a:r>
          </a:p>
        </p:txBody>
      </p:sp>
      <p:sp>
        <p:nvSpPr>
          <p:cNvPr id="206" name="learn more about IPv6, NAT64 and the modern internet…"/>
          <p:cNvSpPr txBox="1">
            <a:spLocks noGrp="1"/>
          </p:cNvSpPr>
          <p:nvPr>
            <p:ph type="body" sz="quarter" idx="1"/>
          </p:nvPr>
        </p:nvSpPr>
        <p:spPr>
          <a:xfrm>
            <a:off x="355600" y="8653264"/>
            <a:ext cx="12293600" cy="941168"/>
          </a:xfrm>
          <a:prstGeom prst="rect">
            <a:avLst/>
          </a:prstGeom>
        </p:spPr>
        <p:txBody>
          <a:bodyPr/>
          <a:lstStyle/>
          <a:p>
            <a:r>
              <a:t>learn more about IPv6, NAT64 and the modern internet</a:t>
            </a:r>
          </a:p>
          <a:p>
            <a:r>
              <a:t>( Train of Thought )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redits / blam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Credits / blame</a:t>
            </a:r>
          </a:p>
          <a:p>
            <a:pPr>
              <a:buClr>
                <a:srgbClr val="535353"/>
              </a:buClr>
              <a:defRPr sz="2400" cap="none">
                <a:solidFill>
                  <a:srgbClr val="52525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( Images and Words )</a:t>
            </a:r>
          </a:p>
        </p:txBody>
      </p:sp>
      <p:sp>
        <p:nvSpPr>
          <p:cNvPr id="212" name="Project chaser:…"/>
          <p:cNvSpPr txBox="1">
            <a:spLocks noGrp="1"/>
          </p:cNvSpPr>
          <p:nvPr>
            <p:ph type="body" idx="1"/>
          </p:nvPr>
        </p:nvSpPr>
        <p:spPr>
          <a:xfrm>
            <a:off x="355600" y="3017386"/>
            <a:ext cx="12293600" cy="6182628"/>
          </a:xfrm>
          <a:prstGeom prst="rect">
            <a:avLst/>
          </a:prstGeom>
        </p:spPr>
        <p:txBody>
          <a:bodyPr numCol="2" spcCol="614680"/>
          <a:lstStyle/>
          <a:p>
            <a:pPr marL="304799" indent="-304799">
              <a:spcBef>
                <a:spcPts val="2000"/>
              </a:spcBef>
              <a:defRPr sz="4000"/>
            </a:pPr>
            <a:r>
              <a:t>Project chaser:</a:t>
            </a:r>
          </a:p>
          <a:p>
            <a:pPr lvl="1">
              <a:spcBef>
                <a:spcPts val="8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Kevin Meynell</a:t>
            </a:r>
          </a:p>
          <a:p>
            <a:pPr marL="304799" indent="-304799">
              <a:spcBef>
                <a:spcPts val="2000"/>
              </a:spcBef>
              <a:defRPr sz="4000"/>
            </a:pPr>
            <a:r>
              <a:t>Technical design:</a:t>
            </a:r>
          </a:p>
          <a:p>
            <a:pPr lvl="1">
              <a:spcBef>
                <a:spcPts val="8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Jan Žorž</a:t>
            </a:r>
          </a:p>
          <a:p>
            <a:pPr lvl="1">
              <a:spcBef>
                <a:spcPts val="8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Sander Steffann</a:t>
            </a:r>
          </a:p>
          <a:p>
            <a:pPr marL="304799" indent="-304799">
              <a:spcBef>
                <a:spcPts val="2000"/>
              </a:spcBef>
              <a:defRPr sz="4000"/>
            </a:pPr>
            <a:r>
              <a:t>Marvin:</a:t>
            </a:r>
          </a:p>
          <a:p>
            <a:pPr lvl="1">
              <a:spcBef>
                <a:spcPts val="800"/>
              </a:spcBef>
              <a:defRPr sz="2800"/>
            </a:pPr>
            <a:r>
              <a:t>Prototype:</a:t>
            </a:r>
            <a:br/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Musa Stephen Honlue</a:t>
            </a:r>
          </a:p>
          <a:p>
            <a:pPr lvl="1">
              <a:spcBef>
                <a:spcPts val="800"/>
              </a:spcBef>
              <a:defRPr sz="2800"/>
            </a:pPr>
            <a:r>
              <a:t>Final implementation:</a:t>
            </a:r>
            <a:br/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Sander Steffann</a:t>
            </a:r>
          </a:p>
          <a:p>
            <a:pPr marL="304799" indent="-304799">
              <a:spcBef>
                <a:spcPts val="2000"/>
              </a:spcBef>
              <a:defRPr sz="4000"/>
            </a:pPr>
            <a:r>
              <a:t>Trillian:</a:t>
            </a:r>
          </a:p>
          <a:p>
            <a:pPr lvl="1">
              <a:spcBef>
                <a:spcPts val="800"/>
              </a:spcBef>
              <a:defRPr sz="2800"/>
            </a:pPr>
            <a:r>
              <a:t>Implementation:</a:t>
            </a:r>
            <a:br/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Sander Steffann</a:t>
            </a:r>
          </a:p>
          <a:p>
            <a:pPr marL="304799" indent="-304799">
              <a:spcBef>
                <a:spcPts val="2000"/>
              </a:spcBef>
              <a:defRPr sz="4000"/>
            </a:pPr>
            <a:r>
              <a:t>Zaphod:</a:t>
            </a:r>
          </a:p>
          <a:p>
            <a:pPr lvl="1">
              <a:spcBef>
                <a:spcPts val="800"/>
              </a:spcBef>
              <a:defRPr sz="2800"/>
            </a:pPr>
            <a:r>
              <a:t>Design:</a:t>
            </a:r>
            <a:br/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Corinne Pritchard</a:t>
            </a:r>
          </a:p>
          <a:p>
            <a:pPr lvl="1">
              <a:spcBef>
                <a:spcPts val="800"/>
              </a:spcBef>
              <a:defRPr sz="2800"/>
            </a:pPr>
            <a:r>
              <a:t>Front-end implementation:</a:t>
            </a:r>
            <a:br/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Internetbureau Max</a:t>
            </a:r>
          </a:p>
          <a:p>
            <a:pPr lvl="1">
              <a:spcBef>
                <a:spcPts val="800"/>
              </a:spcBef>
              <a:defRPr sz="2800"/>
            </a:pPr>
            <a:r>
              <a:t>Back-end implementation:</a:t>
            </a:r>
            <a:br/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Sander Steffann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We are working hard on version 2!…"/>
          <p:cNvSpPr txBox="1">
            <a:spLocks noGrp="1"/>
          </p:cNvSpPr>
          <p:nvPr>
            <p:ph type="title"/>
          </p:nvPr>
        </p:nvSpPr>
        <p:spPr>
          <a:xfrm>
            <a:off x="355600" y="260208"/>
            <a:ext cx="12293600" cy="8705198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80000"/>
              </a:lnSpc>
              <a:defRPr sz="8400" b="1"/>
            </a:pPr>
            <a:r>
              <a:rPr lang="en-US" dirty="0"/>
              <a:t>Version 2 is now out</a:t>
            </a:r>
            <a:r>
              <a:rPr dirty="0"/>
              <a:t>!</a:t>
            </a:r>
          </a:p>
          <a:p>
            <a:pPr>
              <a:lnSpc>
                <a:spcPct val="80000"/>
              </a:lnSpc>
              <a:defRPr sz="3100" b="1"/>
            </a:pPr>
            <a:r>
              <a:rPr dirty="0"/>
              <a:t>( </a:t>
            </a:r>
            <a:r>
              <a:rPr lang="en-US" dirty="0"/>
              <a:t>Learning To Live</a:t>
            </a:r>
            <a:r>
              <a:rPr dirty="0"/>
              <a:t> )</a:t>
            </a:r>
          </a:p>
          <a:p>
            <a:pPr>
              <a:defRPr sz="4200"/>
            </a:pPr>
            <a:endParaRPr dirty="0"/>
          </a:p>
          <a:p>
            <a:pPr>
              <a:lnSpc>
                <a:spcPct val="90000"/>
              </a:lnSpc>
              <a:defRPr sz="4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>
                <a:solidFill>
                  <a:srgbClr val="FF0000"/>
                </a:solidFill>
              </a:rPr>
              <a:t>We need VM’s around the world!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…as many as possible, so the platform grows. </a:t>
            </a:r>
            <a:br>
              <a:rPr lang="en-US" dirty="0"/>
            </a:br>
            <a:endParaRPr dirty="0"/>
          </a:p>
          <a:p>
            <a:pPr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u="sng" dirty="0">
                <a:hlinkClick r:id="rId2"/>
              </a:rPr>
              <a:t>https://</a:t>
            </a:r>
            <a:r>
              <a:rPr lang="en-US" u="sng" dirty="0">
                <a:hlinkClick r:id="rId2"/>
              </a:rPr>
              <a:t>www.</a:t>
            </a:r>
            <a:r>
              <a:rPr u="sng" dirty="0">
                <a:hlinkClick r:id="rId2"/>
              </a:rPr>
              <a:t>nat64check.</a:t>
            </a:r>
            <a:r>
              <a:rPr lang="en-US" u="sng" dirty="0">
                <a:hlinkClick r:id="rId2"/>
              </a:rPr>
              <a:t>org</a:t>
            </a:r>
            <a:r>
              <a:rPr u="sng" dirty="0">
                <a:hlinkClick r:id="rId2"/>
              </a:rPr>
              <a:t>/</a:t>
            </a:r>
            <a:r>
              <a:rPr dirty="0"/>
              <a:t> </a:t>
            </a:r>
          </a:p>
          <a:p>
            <a:pPr>
              <a:defRPr sz="3200"/>
            </a:pPr>
            <a:endParaRPr dirty="0"/>
          </a:p>
          <a:p>
            <a: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br>
              <a:rPr lang="en-US" dirty="0"/>
            </a:br>
            <a:r>
              <a:rPr dirty="0"/>
              <a:t>Many thanks to ISOC</a:t>
            </a:r>
          </a:p>
          <a:p>
            <a:pPr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for sponsoring the development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9320-8AE7-7443-A8AC-253DA997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Some dark magic behind NAT64/DNS64</a:t>
            </a:r>
            <a:br>
              <a:rPr lang="en-US" sz="3600" dirty="0"/>
            </a:br>
            <a:r>
              <a:rPr lang="en-US" sz="1600" dirty="0"/>
              <a:t>(</a:t>
            </a:r>
            <a:r>
              <a:rPr lang="en-US" sz="1600" dirty="0" err="1"/>
              <a:t>Paralysed</a:t>
            </a:r>
            <a:r>
              <a:rPr lang="en-US" sz="1600" dirty="0"/>
              <a:t>)</a:t>
            </a:r>
          </a:p>
        </p:txBody>
      </p:sp>
      <p:pic>
        <p:nvPicPr>
          <p:cNvPr id="1026" name="Picture 2" descr="https://upload.wikimedia.org/wikipedia/commons/thumb/1/17/NAT64_1.svg/2880px-NAT64_1.svg.png">
            <a:extLst>
              <a:ext uri="{FF2B5EF4-FFF2-40B4-BE49-F238E27FC236}">
                <a16:creationId xmlns:a16="http://schemas.microsoft.com/office/drawing/2014/main" id="{93098B70-46BA-1140-97DC-635D4D9F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1084"/>
            <a:ext cx="13004800" cy="59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43306" y="783220"/>
            <a:ext cx="12118187" cy="1066362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Go6lab NAT64/DNS64 public test-bed</a:t>
            </a:r>
          </a:p>
          <a:p>
            <a:pPr algn="ctr"/>
            <a:r>
              <a:rPr lang="en" sz="1422" i="1" dirty="0"/>
              <a:t>(The Test That Stumped Them All)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43305" y="2161308"/>
            <a:ext cx="12118187" cy="6296891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marL="650230" indent="-325115">
              <a:lnSpc>
                <a:spcPct val="70000"/>
              </a:lnSpc>
            </a:pPr>
            <a:r>
              <a:rPr lang="en" sz="2800" dirty="0"/>
              <a:t>Aimed at everyone who would like to test NAT64/DNS64 functionality</a:t>
            </a:r>
          </a:p>
          <a:p>
            <a:pPr marL="650230" indent="-325115">
              <a:lnSpc>
                <a:spcPct val="70000"/>
              </a:lnSpc>
            </a:pPr>
            <a:r>
              <a:rPr lang="en" sz="2800" dirty="0"/>
              <a:t>4 different implementations, 4 different instructions how to direct traffic there</a:t>
            </a:r>
          </a:p>
          <a:p>
            <a:pPr marL="650230" indent="-325115">
              <a:lnSpc>
                <a:spcPct val="70000"/>
              </a:lnSpc>
            </a:pPr>
            <a:r>
              <a:rPr lang="en" sz="2800" dirty="0"/>
              <a:t>Used by operators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Testing the idea of providing NAT64/DNS64 and/or 464XLAT to their users</a:t>
            </a:r>
          </a:p>
          <a:p>
            <a:pPr marL="650230" indent="-325115">
              <a:lnSpc>
                <a:spcPct val="70000"/>
              </a:lnSpc>
            </a:pPr>
            <a:r>
              <a:rPr lang="en" sz="2800" dirty="0"/>
              <a:t>Used by application providers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To see how their apps works in NAT64/DNS64 environment</a:t>
            </a:r>
          </a:p>
          <a:p>
            <a:pPr marL="650230" indent="-325115">
              <a:lnSpc>
                <a:spcPct val="70000"/>
              </a:lnSpc>
            </a:pPr>
            <a:r>
              <a:rPr lang="en" sz="2800" dirty="0"/>
              <a:t>Used by HW/SW vendors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Testing their solutions against multiple NAT64 vendors</a:t>
            </a:r>
          </a:p>
          <a:p>
            <a:pPr marL="650230" indent="-325115">
              <a:lnSpc>
                <a:spcPct val="70000"/>
              </a:lnSpc>
            </a:pPr>
            <a:r>
              <a:rPr lang="en" sz="2800" dirty="0"/>
              <a:t>Gained quite some traction and momentum this days</a:t>
            </a:r>
          </a:p>
          <a:p>
            <a:pPr marL="650230" indent="-325115">
              <a:lnSpc>
                <a:spcPct val="70000"/>
              </a:lnSpc>
            </a:pPr>
            <a:r>
              <a:rPr lang="en" sz="2800" dirty="0"/>
              <a:t>Instructions: 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https://go6lab.si/current-ipv6-tests/nat64dns64-public-test/</a:t>
            </a:r>
            <a:r>
              <a:rPr lang="en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1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43307" y="923752"/>
            <a:ext cx="12118187" cy="814507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Go6lab NAT64/DNS64 test-bed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43307" y="2858276"/>
            <a:ext cx="12118187" cy="4858880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5583"/>
            <a:ext cx="13004797" cy="558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75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43307" y="1852124"/>
            <a:ext cx="12118187" cy="814507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r>
              <a:rPr lang="en"/>
              <a:t>Go6lab NAT64/DNS64 test-bed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43307" y="2858276"/>
            <a:ext cx="12118187" cy="4858880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5079"/>
            <a:ext cx="13004797" cy="6976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01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96497" y="840625"/>
            <a:ext cx="12118187" cy="1112866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Go6lab NAT64/DNS64 test-bed HW/SW</a:t>
            </a:r>
          </a:p>
          <a:p>
            <a:pPr algn="ctr">
              <a:buSzPct val="110000"/>
            </a:pPr>
            <a:r>
              <a:rPr lang="en" sz="1422" i="1" dirty="0"/>
              <a:t>(Systematic Chaos)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649" y="2912356"/>
            <a:ext cx="5164407" cy="38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147" y="2912354"/>
            <a:ext cx="4736734" cy="531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5591" y="6764047"/>
            <a:ext cx="5385279" cy="1677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95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43306" y="804001"/>
            <a:ext cx="12118187" cy="983235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Some DNS admins put “crap” in AAAA records</a:t>
            </a:r>
          </a:p>
          <a:p>
            <a:pPr algn="ctr"/>
            <a:r>
              <a:rPr lang="en" sz="1422" i="1" dirty="0"/>
              <a:t>(The Enemy Inside)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43307" y="2858275"/>
            <a:ext cx="12118187" cy="5745397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" sz="2800" b="1" dirty="0"/>
              <a:t>Have you ever seen any of this values for AAAA record?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::</a:t>
            </a:r>
            <a:endParaRPr lang="en-US" sz="2800" dirty="0"/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::1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::ffff:[IPv4_addr]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fe80::[some_value]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64:ff9b::[some_value]</a:t>
            </a:r>
          </a:p>
          <a:p>
            <a:pPr marL="1300460" lvl="1" indent="-325115">
              <a:lnSpc>
                <a:spcPct val="70000"/>
              </a:lnSpc>
            </a:pPr>
            <a:r>
              <a:rPr lang="en" sz="2800" dirty="0"/>
              <a:t>2001:DB8::[some_value]</a:t>
            </a:r>
          </a:p>
          <a:p>
            <a:pPr>
              <a:lnSpc>
                <a:spcPct val="70000"/>
              </a:lnSpc>
            </a:pPr>
            <a:r>
              <a:rPr lang="en" sz="2800" dirty="0"/>
              <a:t>If you have seen something like this and you know who did it, talk to that people and tell them to </a:t>
            </a:r>
            <a:r>
              <a:rPr lang="en" sz="2800" u="sng" dirty="0"/>
              <a:t>fix it</a:t>
            </a:r>
            <a:r>
              <a:rPr lang="en" sz="2800" dirty="0"/>
              <a:t>. This sort of thing isn’t useful to anybody and severely impacts user experience.</a:t>
            </a:r>
          </a:p>
          <a:p>
            <a:pPr>
              <a:lnSpc>
                <a:spcPct val="70000"/>
              </a:lnSpc>
            </a:pPr>
            <a:r>
              <a:rPr lang="en" sz="2800" dirty="0"/>
              <a:t>More: 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http://www.employees.org/~dwing/aaaa-stats/</a:t>
            </a:r>
            <a:r>
              <a:rPr lang="en" sz="2800" dirty="0"/>
              <a:t> (courtesy of Dan Wing)</a:t>
            </a:r>
          </a:p>
        </p:txBody>
      </p:sp>
    </p:spTree>
    <p:extLst>
      <p:ext uri="{BB962C8B-B14F-4D97-AF65-F5344CB8AC3E}">
        <p14:creationId xmlns:p14="http://schemas.microsoft.com/office/powerpoint/2010/main" val="281420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43306" y="866347"/>
            <a:ext cx="12118187" cy="1191053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pPr algn="ctr"/>
            <a:r>
              <a:rPr lang="en" sz="3600" dirty="0"/>
              <a:t>When deploying in real life you need “fixes”</a:t>
            </a:r>
          </a:p>
          <a:p>
            <a:pPr algn="ctr"/>
            <a:r>
              <a:rPr lang="en" sz="1422" i="1" dirty="0"/>
              <a:t>(Build Me Up, Break Me Down)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43305" y="2338729"/>
            <a:ext cx="12118187" cy="5350543"/>
          </a:xfrm>
          <a:prstGeom prst="rect">
            <a:avLst/>
          </a:prstGeom>
        </p:spPr>
        <p:txBody>
          <a:bodyPr lIns="130027" tIns="130027" rIns="130027" bIns="130027" anchor="t" anchorCtr="0">
            <a:noAutofit/>
          </a:bodyPr>
          <a:lstStyle/>
          <a:p>
            <a:r>
              <a:rPr lang="en" sz="2800" dirty="0"/>
              <a:t>So, what can we do about it?</a:t>
            </a:r>
          </a:p>
          <a:p>
            <a:r>
              <a:rPr lang="en" sz="2800" dirty="0"/>
              <a:t>We can figure out who this people are, contact them, warn them about the issue, educate them and ask them to fix the problem. </a:t>
            </a:r>
          </a:p>
          <a:p>
            <a:r>
              <a:rPr lang="en" sz="2800" b="1" u="sng" dirty="0"/>
              <a:t>Remember: If you are not part of solution, you are part of the problem.</a:t>
            </a:r>
          </a:p>
          <a:p>
            <a:r>
              <a:rPr lang="en" sz="2800" dirty="0"/>
              <a:t>At the same time we can protect our users from bad user experience and set the “exclude” rules in our DNS64 servers. IANA allocated 2000::/3 as global unicast address pool, so whatever else is used in AAAA - it’s by default bogus and we can safely ignore that.</a:t>
            </a:r>
          </a:p>
        </p:txBody>
      </p:sp>
    </p:spTree>
    <p:extLst>
      <p:ext uri="{BB962C8B-B14F-4D97-AF65-F5344CB8AC3E}">
        <p14:creationId xmlns:p14="http://schemas.microsoft.com/office/powerpoint/2010/main" val="93546072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35353"/>
      </a:dk1>
      <a:lt1>
        <a:srgbClr val="34005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10125</TotalTime>
  <Words>960</Words>
  <Application>Microsoft Macintosh PowerPoint</Application>
  <PresentationFormat>Custom</PresentationFormat>
  <Paragraphs>181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Gill Sans Light</vt:lpstr>
      <vt:lpstr>Helvetica Neue</vt:lpstr>
      <vt:lpstr>Helvetica Neue Light</vt:lpstr>
      <vt:lpstr>Helvetica Neue Medium</vt:lpstr>
      <vt:lpstr>Helvetica Neue Thin</vt:lpstr>
      <vt:lpstr>Lucida Grande</vt:lpstr>
      <vt:lpstr>White</vt:lpstr>
      <vt:lpstr>simple-light-2</vt:lpstr>
      <vt:lpstr>NAT64Check</vt:lpstr>
      <vt:lpstr>        Problem statement and real world status (Six Degrees of Inner Turbulence)</vt:lpstr>
      <vt:lpstr>Some dark magic behind NAT64/DNS64 (Paralysed)</vt:lpstr>
      <vt:lpstr>Go6lab NAT64/DNS64 public test-bed (The Test That Stumped Them All)</vt:lpstr>
      <vt:lpstr>Go6lab NAT64/DNS64 test-bed</vt:lpstr>
      <vt:lpstr>Go6lab NAT64/DNS64 test-bed</vt:lpstr>
      <vt:lpstr>Go6lab NAT64/DNS64 test-bed HW/SW (Systematic Chaos)</vt:lpstr>
      <vt:lpstr>Some DNS admins put “crap” in AAAA records (The Enemy Inside)</vt:lpstr>
      <vt:lpstr>When deploying in real life you need “fixes” (Build Me Up, Break Me Down)</vt:lpstr>
      <vt:lpstr>When deploying in real life you need “fixes” (Stream of Consciousness)</vt:lpstr>
      <vt:lpstr>When deploying in real life you need “fixes” (Stream of Consciousness)</vt:lpstr>
      <vt:lpstr>Project history ( Falling into infinity )</vt:lpstr>
      <vt:lpstr>The good</vt:lpstr>
      <vt:lpstr>The bad</vt:lpstr>
      <vt:lpstr>The ugly</vt:lpstr>
      <vt:lpstr>Version 1 flaws ( A change of seasons )</vt:lpstr>
      <vt:lpstr>Version 2 ( Systematic Chaos )</vt:lpstr>
      <vt:lpstr>Technical design ( Illumination Theory )</vt:lpstr>
      <vt:lpstr>Country selection</vt:lpstr>
      <vt:lpstr>Better feedback</vt:lpstr>
      <vt:lpstr>Clear summary</vt:lpstr>
      <vt:lpstr>Clear summary</vt:lpstr>
      <vt:lpstr>Detailed view</vt:lpstr>
      <vt:lpstr>Detailed view</vt:lpstr>
      <vt:lpstr>Recurring tests</vt:lpstr>
      <vt:lpstr>Background information</vt:lpstr>
      <vt:lpstr>Credits / blame ( Images and Words )</vt:lpstr>
      <vt:lpstr>Version 2 is now out! ( Learning To Live )  We need VM’s around the world! …as many as possible, so the platform grows.   https://www.nat64check.org/    Many thanks to ISOC for sponsoring the development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NAT64Check</dc:title>
  <cp:lastModifiedBy>Jan Zorz</cp:lastModifiedBy>
  <cp:revision>12</cp:revision>
  <dcterms:modified xsi:type="dcterms:W3CDTF">2019-05-06T09:23:14Z</dcterms:modified>
</cp:coreProperties>
</file>