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345" r:id="rId5"/>
    <p:sldId id="305" r:id="rId6"/>
    <p:sldId id="386" r:id="rId7"/>
    <p:sldId id="346" r:id="rId8"/>
    <p:sldId id="315" r:id="rId9"/>
    <p:sldId id="388" r:id="rId10"/>
    <p:sldId id="299" r:id="rId11"/>
    <p:sldId id="308" r:id="rId12"/>
    <p:sldId id="314" r:id="rId13"/>
    <p:sldId id="264" r:id="rId14"/>
    <p:sldId id="265" r:id="rId15"/>
    <p:sldId id="267" r:id="rId16"/>
    <p:sldId id="310" r:id="rId17"/>
    <p:sldId id="311" r:id="rId18"/>
    <p:sldId id="316" r:id="rId19"/>
    <p:sldId id="320" r:id="rId20"/>
    <p:sldId id="322" r:id="rId21"/>
    <p:sldId id="323" r:id="rId22"/>
    <p:sldId id="303" r:id="rId23"/>
    <p:sldId id="385" r:id="rId24"/>
    <p:sldId id="259" r:id="rId25"/>
    <p:sldId id="262" r:id="rId26"/>
    <p:sldId id="312" r:id="rId27"/>
    <p:sldId id="347" r:id="rId28"/>
    <p:sldId id="273" r:id="rId29"/>
    <p:sldId id="291" r:id="rId30"/>
    <p:sldId id="317" r:id="rId31"/>
    <p:sldId id="300" r:id="rId32"/>
    <p:sldId id="1325" r:id="rId33"/>
    <p:sldId id="296" r:id="rId34"/>
  </p:sldIdLst>
  <p:sldSz cx="9144000" cy="5143500" type="screen16x9"/>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405F17-CF6C-7343-82E7-B17CAD10FF57}">
          <p14:sldIdLst>
            <p14:sldId id="345"/>
            <p14:sldId id="305"/>
            <p14:sldId id="386"/>
            <p14:sldId id="346"/>
            <p14:sldId id="315"/>
            <p14:sldId id="388"/>
            <p14:sldId id="299"/>
            <p14:sldId id="308"/>
            <p14:sldId id="314"/>
            <p14:sldId id="264"/>
            <p14:sldId id="265"/>
            <p14:sldId id="267"/>
            <p14:sldId id="310"/>
            <p14:sldId id="311"/>
            <p14:sldId id="316"/>
            <p14:sldId id="320"/>
            <p14:sldId id="322"/>
            <p14:sldId id="323"/>
            <p14:sldId id="303"/>
            <p14:sldId id="385"/>
            <p14:sldId id="259"/>
            <p14:sldId id="262"/>
            <p14:sldId id="312"/>
            <p14:sldId id="347"/>
            <p14:sldId id="273"/>
            <p14:sldId id="291"/>
            <p14:sldId id="317"/>
            <p14:sldId id="300"/>
            <p14:sldId id="1325"/>
            <p14:sldId id="296"/>
          </p14:sldIdLst>
        </p14:section>
      </p14:sectionLst>
    </p:ext>
    <p:ext uri="{EFAFB233-063F-42B5-8137-9DF3F51BA10A}">
      <p15:sldGuideLst xmlns:p15="http://schemas.microsoft.com/office/powerpoint/2012/main">
        <p15:guide id="1" orient="horz" pos="1668" userDrawn="1">
          <p15:clr>
            <a:srgbClr val="A4A3A4"/>
          </p15:clr>
        </p15:guide>
        <p15:guide id="2" pos="2880" userDrawn="1">
          <p15:clr>
            <a:srgbClr val="A4A3A4"/>
          </p15:clr>
        </p15:guide>
        <p15:guide id="3" orient="horz" pos="9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CC9"/>
    <a:srgbClr val="1B4F6C"/>
    <a:srgbClr val="9E7B5A"/>
    <a:srgbClr val="734E25"/>
    <a:srgbClr val="E68328"/>
    <a:srgbClr val="59AB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91" autoAdjust="0"/>
    <p:restoredTop sz="96433" autoAdjust="0"/>
  </p:normalViewPr>
  <p:slideViewPr>
    <p:cSldViewPr snapToObjects="1" showGuides="1">
      <p:cViewPr varScale="1">
        <p:scale>
          <a:sx n="154" d="100"/>
          <a:sy n="154" d="100"/>
        </p:scale>
        <p:origin x="208" y="440"/>
      </p:cViewPr>
      <p:guideLst>
        <p:guide orient="horz" pos="1668"/>
        <p:guide pos="2880"/>
        <p:guide orient="horz" pos="9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BE7DB4A1-9610-9848-A36F-31BE621AC11F}" type="datetimeFigureOut">
              <a:rPr lang="en-US" smtClean="0"/>
              <a:pPr/>
              <a:t>6/5/18</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4683D140-928F-284A-87C5-F8444E449B4E}" type="slidenum">
              <a:rPr lang="en-US" smtClean="0"/>
              <a:pPr/>
              <a:t>‹#›</a:t>
            </a:fld>
            <a:endParaRPr lang="en-US" dirty="0"/>
          </a:p>
        </p:txBody>
      </p:sp>
    </p:spTree>
    <p:extLst>
      <p:ext uri="{BB962C8B-B14F-4D97-AF65-F5344CB8AC3E}">
        <p14:creationId xmlns:p14="http://schemas.microsoft.com/office/powerpoint/2010/main" val="254915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ED1CA94F-2FB9-B742-B196-00CB902BCC68}" type="datetimeFigureOut">
              <a:rPr lang="en-US" smtClean="0"/>
              <a:pPr/>
              <a:t>6/5/18</a:t>
            </a:fld>
            <a:endParaRPr lang="en-US" dirty="0"/>
          </a:p>
        </p:txBody>
      </p:sp>
      <p:sp>
        <p:nvSpPr>
          <p:cNvPr id="4" name="Slide Image Placeholder 3"/>
          <p:cNvSpPr>
            <a:spLocks noGrp="1" noRot="1" noChangeAspect="1"/>
          </p:cNvSpPr>
          <p:nvPr>
            <p:ph type="sldImg" idx="2"/>
          </p:nvPr>
        </p:nvSpPr>
        <p:spPr>
          <a:xfrm>
            <a:off x="342900" y="696913"/>
            <a:ext cx="6197600"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159A7C05-42E4-3E48-9629-7CDBA0336C68}" type="slidenum">
              <a:rPr lang="en-US" smtClean="0"/>
              <a:pPr/>
              <a:t>‹#›</a:t>
            </a:fld>
            <a:endParaRPr lang="en-US" dirty="0"/>
          </a:p>
        </p:txBody>
      </p:sp>
    </p:spTree>
    <p:extLst>
      <p:ext uri="{BB962C8B-B14F-4D97-AF65-F5344CB8AC3E}">
        <p14:creationId xmlns:p14="http://schemas.microsoft.com/office/powerpoint/2010/main" val="5522929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900" b="1" dirty="0"/>
              <a:t>Intent: </a:t>
            </a:r>
            <a:r>
              <a:rPr lang="en-US" sz="900" dirty="0"/>
              <a:t>Provide an overview of the Explorer Suite, its components and high level architecture. Use this to align and describe the solution. Differentiate from other products with the fact that we see the network as the routers see it and we have real-time, historical, and future state/predictive analysis</a:t>
            </a:r>
          </a:p>
          <a:p>
            <a:endParaRPr lang="en-US" sz="900" dirty="0"/>
          </a:p>
          <a:p>
            <a:r>
              <a:rPr lang="en-US" sz="900" b="1" dirty="0"/>
              <a:t>Guidelines: </a:t>
            </a:r>
            <a:r>
              <a:rPr lang="en-US" sz="900" dirty="0"/>
              <a:t>Spend most time on the products/modules that align best with the client’s environment and goals you have discovered. If the client is unclear how Route Explorer works, you can use the next slide to explain. Don’t worry about network sizing and product licensing in the first meeting.</a:t>
            </a:r>
          </a:p>
          <a:p>
            <a:endParaRPr lang="en-US" sz="900" dirty="0"/>
          </a:p>
          <a:p>
            <a:r>
              <a:rPr lang="en-US" sz="900" b="1" dirty="0"/>
              <a:t>Asks:  </a:t>
            </a:r>
            <a:r>
              <a:rPr lang="en-US" sz="900" dirty="0"/>
              <a:t>Ask use case questions so you can tailor the initial product demo to their problems/goals/needs.</a:t>
            </a:r>
          </a:p>
          <a:p>
            <a:endParaRPr lang="en-US" sz="900" dirty="0"/>
          </a:p>
          <a:p>
            <a:r>
              <a:rPr lang="en-US" sz="900" dirty="0"/>
              <a:t>The Packet Design Explorer Suite is comprised of the following products:</a:t>
            </a:r>
          </a:p>
          <a:p>
            <a:pPr marL="176123" indent="-176123">
              <a:buFont typeface="Arial" panose="020B0604020202020204" pitchFamily="34" charset="0"/>
              <a:buChar char="•"/>
            </a:pPr>
            <a:endParaRPr lang="en-US" sz="900" dirty="0"/>
          </a:p>
          <a:p>
            <a:pPr marL="176123" indent="-176123" fontAlgn="base">
              <a:buFont typeface="Arial" panose="020B0604020202020204" pitchFamily="34" charset="0"/>
              <a:buChar char="•"/>
            </a:pPr>
            <a:r>
              <a:rPr lang="en-US" sz="900" dirty="0"/>
              <a:t>Route Explorer is the foundation for the product suite. It provides the control plane visibility and models on which traffic flow (Traffic Explorer) and SNMP performance metrics (Performance Explorer) are layered for path-aware service management.​</a:t>
            </a:r>
          </a:p>
          <a:p>
            <a:pPr fontAlgn="base"/>
            <a:r>
              <a:rPr lang="en-US" sz="900" dirty="0"/>
              <a:t>​</a:t>
            </a:r>
          </a:p>
          <a:p>
            <a:pPr marL="176123" indent="-176123" fontAlgn="base">
              <a:buFont typeface="Arial" panose="020B0604020202020204" pitchFamily="34" charset="0"/>
              <a:buChar char="•"/>
            </a:pPr>
            <a:r>
              <a:rPr lang="en-US" sz="900" dirty="0"/>
              <a:t>Open APIs enable customers to leverage Explorer Suite metrics and analytics in their own applications and portals and is the basis for the Packet Design SDN solution, including the two turn-key apps shown here. Customer investments in the Explorer Suite are future-proofed because the products are SDN-ready and can be leveraged to deliver custom applications for competitive differentiation. ​</a:t>
            </a:r>
          </a:p>
          <a:p>
            <a:pPr fontAlgn="base"/>
            <a:r>
              <a:rPr lang="en-US" sz="900" dirty="0"/>
              <a:t>​</a:t>
            </a:r>
          </a:p>
          <a:p>
            <a:pPr fontAlgn="base"/>
            <a:r>
              <a:rPr lang="en-US" sz="900" dirty="0"/>
              <a:t>An easy way to summarize the capabilities of the Explorer Suite is as follows:​</a:t>
            </a:r>
          </a:p>
          <a:p>
            <a:pPr fontAlgn="base"/>
            <a:r>
              <a:rPr lang="en-US" sz="900" dirty="0"/>
              <a:t>​</a:t>
            </a:r>
          </a:p>
          <a:p>
            <a:pPr fontAlgn="base"/>
            <a:r>
              <a:rPr lang="en-US" sz="900" b="1" dirty="0"/>
              <a:t>Past</a:t>
            </a:r>
            <a:r>
              <a:rPr lang="en-US" sz="900" dirty="0"/>
              <a:t>: With its “network DVR”, </a:t>
            </a:r>
            <a:r>
              <a:rPr lang="en-US" sz="900" b="1" dirty="0"/>
              <a:t>Network Engineers</a:t>
            </a:r>
            <a:r>
              <a:rPr lang="en-US" sz="900" dirty="0"/>
              <a:t> can play back routing events that occurred in the last few minutes, hours, days or weeks to solve transient, hard-to-find problems.​</a:t>
            </a:r>
          </a:p>
          <a:p>
            <a:pPr fontAlgn="base"/>
            <a:r>
              <a:rPr lang="en-US" sz="900" dirty="0"/>
              <a:t>​</a:t>
            </a:r>
          </a:p>
          <a:p>
            <a:pPr fontAlgn="base"/>
            <a:r>
              <a:rPr lang="en-US" sz="900" b="1" dirty="0"/>
              <a:t>Present: </a:t>
            </a:r>
            <a:r>
              <a:rPr lang="en-US" sz="900" dirty="0"/>
              <a:t>Real-time monitoring gives </a:t>
            </a:r>
            <a:r>
              <a:rPr lang="en-US" sz="900" b="1" dirty="0"/>
              <a:t>Operations teams</a:t>
            </a:r>
            <a:r>
              <a:rPr lang="en-US" sz="900" dirty="0"/>
              <a:t> visibility into routing and traffic health, and alerts them to errors and abnormal conditions (baseline threshold breaches) for immediate response. ​</a:t>
            </a:r>
          </a:p>
          <a:p>
            <a:pPr fontAlgn="base"/>
            <a:r>
              <a:rPr lang="en-US" sz="900" dirty="0"/>
              <a:t>​</a:t>
            </a:r>
          </a:p>
          <a:p>
            <a:pPr fontAlgn="base"/>
            <a:r>
              <a:rPr lang="en-US" sz="900" b="1" dirty="0"/>
              <a:t>Future: </a:t>
            </a:r>
            <a:r>
              <a:rPr lang="en-US" sz="900" dirty="0"/>
              <a:t>Unlike other planning tools (e.g. Riverbed </a:t>
            </a:r>
            <a:r>
              <a:rPr lang="en-US" sz="900" dirty="0" err="1"/>
              <a:t>Opnet</a:t>
            </a:r>
            <a:r>
              <a:rPr lang="en-US" sz="900"/>
              <a:t>, Cisco MATE, Juniper WANDL), Route Explorer maintains an always-current Layer 3 network model that can be used for highly accurate what-if analysis. Furthermore, modeling is interactive, not a laborious batch process requiring imported data and deep expertise. ​</a:t>
            </a:r>
          </a:p>
        </p:txBody>
      </p:sp>
      <p:sp>
        <p:nvSpPr>
          <p:cNvPr id="4" name="Slide Number Placeholder 3"/>
          <p:cNvSpPr>
            <a:spLocks noGrp="1"/>
          </p:cNvSpPr>
          <p:nvPr>
            <p:ph type="sldNum" sz="quarter" idx="10"/>
          </p:nvPr>
        </p:nvSpPr>
        <p:spPr/>
        <p:txBody>
          <a:bodyPr/>
          <a:lstStyle/>
          <a:p>
            <a:fld id="{B484D3C5-2DFB-4631-8D39-612F1F630090}" type="slidenum">
              <a:rPr lang="en-US" smtClean="0"/>
              <a:t>2</a:t>
            </a:fld>
            <a:endParaRPr lang="en-US"/>
          </a:p>
        </p:txBody>
      </p:sp>
    </p:spTree>
    <p:extLst>
      <p:ext uri="{BB962C8B-B14F-4D97-AF65-F5344CB8AC3E}">
        <p14:creationId xmlns:p14="http://schemas.microsoft.com/office/powerpoint/2010/main" val="8888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Explorer SDN Platform enables closed loop analytics and automation to create more agile networks. Instead of requiring offline planning that can take hours or days, the SDN Platform computes in seconds the optimum traffic engineering configurations to achieve desired goals.  </a:t>
            </a:r>
          </a:p>
        </p:txBody>
      </p:sp>
      <p:sp>
        <p:nvSpPr>
          <p:cNvPr id="4" name="Slide Number Placeholder 3"/>
          <p:cNvSpPr>
            <a:spLocks noGrp="1"/>
          </p:cNvSpPr>
          <p:nvPr>
            <p:ph type="sldNum" sz="quarter" idx="10"/>
          </p:nvPr>
        </p:nvSpPr>
        <p:spPr/>
        <p:txBody>
          <a:bodyPr/>
          <a:lstStyle/>
          <a:p>
            <a:fld id="{159A7C05-42E4-3E48-9629-7CDBA0336C68}" type="slidenum">
              <a:rPr lang="en-US" smtClean="0"/>
              <a:pPr/>
              <a:t>20</a:t>
            </a:fld>
            <a:endParaRPr lang="en-US"/>
          </a:p>
        </p:txBody>
      </p:sp>
    </p:spTree>
    <p:extLst>
      <p:ext uri="{BB962C8B-B14F-4D97-AF65-F5344CB8AC3E}">
        <p14:creationId xmlns:p14="http://schemas.microsoft.com/office/powerpoint/2010/main" val="1667757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1"/>
          </a:xfrm>
          <a:prstGeom prst="rect">
            <a:avLst/>
          </a:prstGeom>
        </p:spPr>
      </p:pic>
      <p:sp>
        <p:nvSpPr>
          <p:cNvPr id="2" name="Title 1"/>
          <p:cNvSpPr>
            <a:spLocks noGrp="1"/>
          </p:cNvSpPr>
          <p:nvPr>
            <p:ph type="ctrTitle" hasCustomPrompt="1"/>
          </p:nvPr>
        </p:nvSpPr>
        <p:spPr>
          <a:xfrm>
            <a:off x="659064" y="3378856"/>
            <a:ext cx="7772400" cy="591554"/>
          </a:xfrm>
          <a:noFill/>
        </p:spPr>
        <p:txBody>
          <a:bodyPr anchor="ctr" anchorCtr="0"/>
          <a:lstStyle>
            <a:lvl1pPr algn="l">
              <a:defRPr cap="none" baseline="0">
                <a:solidFill>
                  <a:schemeClr val="bg1"/>
                </a:solidFill>
                <a:latin typeface="Arial"/>
              </a:defRPr>
            </a:lvl1pPr>
          </a:lstStyle>
          <a:p>
            <a:r>
              <a:rPr lang="en-US" dirty="0"/>
              <a:t>Click to edit title</a:t>
            </a:r>
          </a:p>
        </p:txBody>
      </p:sp>
      <p:sp>
        <p:nvSpPr>
          <p:cNvPr id="3" name="Subtitle 2"/>
          <p:cNvSpPr>
            <a:spLocks noGrp="1"/>
          </p:cNvSpPr>
          <p:nvPr>
            <p:ph type="subTitle" idx="1" hasCustomPrompt="1"/>
          </p:nvPr>
        </p:nvSpPr>
        <p:spPr>
          <a:xfrm>
            <a:off x="888705" y="3982943"/>
            <a:ext cx="7772400" cy="529390"/>
          </a:xfrm>
        </p:spPr>
        <p:txBody>
          <a:bodyPr anchor="ctr" anchorCtr="0"/>
          <a:lstStyle>
            <a:lvl1pPr marL="0" indent="0" algn="l">
              <a:buNone/>
              <a:defRPr cap="none" normalizeH="0">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date</a:t>
            </a:r>
          </a:p>
        </p:txBody>
      </p:sp>
      <p:sp>
        <p:nvSpPr>
          <p:cNvPr id="6" name="Slide Number Placeholder 5"/>
          <p:cNvSpPr>
            <a:spLocks noGrp="1"/>
          </p:cNvSpPr>
          <p:nvPr>
            <p:ph type="sldNum" sz="quarter" idx="12"/>
          </p:nvPr>
        </p:nvSpPr>
        <p:spPr>
          <a:xfrm>
            <a:off x="7010400" y="4869657"/>
            <a:ext cx="2133600" cy="273844"/>
          </a:xfrm>
        </p:spPr>
        <p:txBody>
          <a:bodyPr anchor="b"/>
          <a:lstStyle>
            <a:lvl1pPr>
              <a:defRPr>
                <a:solidFill>
                  <a:schemeClr val="tx1"/>
                </a:solidFill>
              </a:defRPr>
            </a:lvl1pPr>
          </a:lstStyle>
          <a:p>
            <a:fld id="{C536DA3C-7681-0C41-AB87-940A72BF7C1B}"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14758" y="1934218"/>
            <a:ext cx="2590683" cy="816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1" y="-1"/>
            <a:ext cx="9144001" cy="822959"/>
          </a:xfrm>
          <a:prstGeom prst="rect">
            <a:avLst/>
          </a:prstGeom>
        </p:spPr>
      </p:pic>
      <p:sp>
        <p:nvSpPr>
          <p:cNvPr id="2" name="Title 1"/>
          <p:cNvSpPr>
            <a:spLocks noGrp="1"/>
          </p:cNvSpPr>
          <p:nvPr>
            <p:ph type="title" hasCustomPrompt="1"/>
          </p:nvPr>
        </p:nvSpPr>
        <p:spPr>
          <a:xfrm>
            <a:off x="240630" y="-2"/>
            <a:ext cx="7526423" cy="822960"/>
          </a:xfrm>
        </p:spPr>
        <p:txBody>
          <a:bodyPr anchor="ctr" anchorCtr="0">
            <a:normAutofit/>
          </a:bodyPr>
          <a:lstStyle>
            <a:lvl1pPr algn="l">
              <a:defRPr sz="3500" cap="none">
                <a:ln w="6350">
                  <a:noFill/>
                </a:ln>
                <a:solidFill>
                  <a:schemeClr val="bg1"/>
                </a:solidFill>
                <a:latin typeface="Arial"/>
              </a:defRPr>
            </a:lvl1pPr>
          </a:lstStyle>
          <a:p>
            <a:r>
              <a:rPr lang="en-US" dirty="0"/>
              <a:t>Click to edit Header</a:t>
            </a:r>
          </a:p>
        </p:txBody>
      </p:sp>
      <p:sp>
        <p:nvSpPr>
          <p:cNvPr id="3" name="Content Placeholder 2"/>
          <p:cNvSpPr>
            <a:spLocks noGrp="1"/>
          </p:cNvSpPr>
          <p:nvPr>
            <p:ph idx="1" hasCustomPrompt="1"/>
          </p:nvPr>
        </p:nvSpPr>
        <p:spPr/>
        <p:txBody>
          <a:bodyPr/>
          <a:lstStyle>
            <a:lvl1pPr marL="342900" indent="-342900">
              <a:buClr>
                <a:schemeClr val="tx1"/>
              </a:buClr>
              <a:buSzPct val="75000"/>
              <a:buFont typeface="Courier New" charset="0"/>
              <a:buChar char="o"/>
              <a:defRPr baseline="0"/>
            </a:lvl1pPr>
            <a:lvl2pPr>
              <a:buClr>
                <a:schemeClr val="tx1"/>
              </a:buClr>
              <a:buSzPct val="100000"/>
              <a:buFont typeface="Arial"/>
              <a:buChar char="•"/>
              <a:defRPr/>
            </a:lvl2pPr>
            <a:lvl3pPr>
              <a:buClr>
                <a:schemeClr val="tx1"/>
              </a:buClr>
              <a:buSzPct val="100000"/>
              <a:buFont typeface="Arial"/>
              <a:buChar char="•"/>
              <a:defRPr/>
            </a:lvl3pPr>
            <a:lvl4pPr>
              <a:buClr>
                <a:schemeClr val="tx1"/>
              </a:buClr>
              <a:buSzPct val="100000"/>
              <a:buFont typeface="Arial"/>
              <a:buChar char="•"/>
              <a:defRPr baseline="0"/>
            </a:lvl4pPr>
            <a:lvl5pPr>
              <a:buClr>
                <a:schemeClr val="tx1"/>
              </a:buClr>
              <a:buSzPct val="100000"/>
              <a:buFont typeface="Arial"/>
              <a:buChar char="•"/>
              <a:defRPr baseline="0"/>
            </a:lvl5pPr>
          </a:lstStyle>
          <a:p>
            <a:pPr lvl="0"/>
            <a:r>
              <a:rPr lang="en-US" dirty="0"/>
              <a:t>Edit Text 1</a:t>
            </a:r>
          </a:p>
          <a:p>
            <a:pPr lvl="1"/>
            <a:r>
              <a:rPr lang="en-US" dirty="0"/>
              <a:t>Edit Text 2</a:t>
            </a:r>
          </a:p>
          <a:p>
            <a:pPr lvl="2"/>
            <a:r>
              <a:rPr lang="en-US" dirty="0"/>
              <a:t>Edit Text 3</a:t>
            </a:r>
          </a:p>
          <a:p>
            <a:pPr lvl="3"/>
            <a:r>
              <a:rPr lang="en-US" dirty="0"/>
              <a:t>Edit Text 4</a:t>
            </a:r>
          </a:p>
          <a:p>
            <a:pPr lvl="4"/>
            <a:r>
              <a:rPr lang="en-US" dirty="0"/>
              <a:t>Edit Text 5</a:t>
            </a:r>
          </a:p>
        </p:txBody>
      </p:sp>
      <p:sp>
        <p:nvSpPr>
          <p:cNvPr id="5" name="Footer Placeholder 4"/>
          <p:cNvSpPr>
            <a:spLocks noGrp="1"/>
          </p:cNvSpPr>
          <p:nvPr>
            <p:ph type="ftr" sz="quarter" idx="11"/>
          </p:nvPr>
        </p:nvSpPr>
        <p:spPr>
          <a:xfrm>
            <a:off x="3021494" y="4867524"/>
            <a:ext cx="3094118" cy="273844"/>
          </a:xfrm>
        </p:spPr>
        <p:txBody>
          <a:bodyPr anchor="b" anchorCtr="0"/>
          <a:lstStyle>
            <a:lvl1pPr>
              <a:defRPr>
                <a:solidFill>
                  <a:schemeClr val="tx1"/>
                </a:solidFill>
              </a:defRPr>
            </a:lvl1pPr>
          </a:lstStyle>
          <a:p>
            <a:r>
              <a:rPr lang="en-US"/>
              <a:t>Copyright © 2018 Packet Design. All rights reserved.</a:t>
            </a:r>
            <a:endParaRPr lang="en-US" dirty="0"/>
          </a:p>
        </p:txBody>
      </p:sp>
      <p:sp>
        <p:nvSpPr>
          <p:cNvPr id="6" name="Slide Number Placeholder 5"/>
          <p:cNvSpPr>
            <a:spLocks noGrp="1"/>
          </p:cNvSpPr>
          <p:nvPr>
            <p:ph type="sldNum" sz="quarter" idx="12"/>
          </p:nvPr>
        </p:nvSpPr>
        <p:spPr/>
        <p:txBody>
          <a:bodyPr anchor="b" anchorCtr="0"/>
          <a:lstStyle>
            <a:lvl1pPr>
              <a:defRPr>
                <a:solidFill>
                  <a:schemeClr val="tx1"/>
                </a:solidFill>
              </a:defRPr>
            </a:lvl1pPr>
          </a:lstStyle>
          <a:p>
            <a:fld id="{C536DA3C-7681-0C41-AB87-940A72BF7C1B}" type="slidenum">
              <a:rPr lang="en-US" smtClean="0"/>
              <a:pPr/>
              <a:t>‹#›</a:t>
            </a:fld>
            <a:endParaRPr lang="en-US" dirty="0"/>
          </a:p>
        </p:txBody>
      </p:sp>
      <p:pic>
        <p:nvPicPr>
          <p:cNvPr id="8" name="Picture 7" descr="PDI_Logo_Recolor.eps"/>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76460" y="4769696"/>
            <a:ext cx="762000" cy="234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9144001" cy="822959"/>
          </a:xfrm>
          <a:prstGeom prst="rect">
            <a:avLst/>
          </a:prstGeom>
        </p:spPr>
      </p:pic>
      <p:sp>
        <p:nvSpPr>
          <p:cNvPr id="2" name="Title 1"/>
          <p:cNvSpPr>
            <a:spLocks noGrp="1"/>
          </p:cNvSpPr>
          <p:nvPr>
            <p:ph type="title"/>
          </p:nvPr>
        </p:nvSpPr>
        <p:spPr>
          <a:xfrm>
            <a:off x="169339" y="6589"/>
            <a:ext cx="8156957" cy="822960"/>
          </a:xfrm>
        </p:spPr>
        <p:txBody>
          <a:bodyPr>
            <a:normAutofit/>
          </a:bodyPr>
          <a:lstStyle>
            <a:lvl1pPr algn="l">
              <a:defRPr sz="35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5"/>
          <p:cNvSpPr>
            <a:spLocks noGrp="1"/>
          </p:cNvSpPr>
          <p:nvPr>
            <p:ph type="ftr" sz="quarter" idx="11"/>
          </p:nvPr>
        </p:nvSpPr>
        <p:spPr>
          <a:xfrm>
            <a:off x="3074504" y="4867524"/>
            <a:ext cx="3001352" cy="273844"/>
          </a:xfrm>
        </p:spPr>
        <p:txBody>
          <a:bodyPr anchor="b"/>
          <a:lstStyle>
            <a:lvl1pPr>
              <a:defRPr>
                <a:solidFill>
                  <a:schemeClr val="tx1"/>
                </a:solidFill>
              </a:defRPr>
            </a:lvl1pPr>
          </a:lstStyle>
          <a:p>
            <a:r>
              <a:rPr lang="en-US"/>
              <a:t>Copyright © 2018 Packet Design. All rights reserved.</a:t>
            </a:r>
            <a:endParaRPr lang="en-US" dirty="0"/>
          </a:p>
        </p:txBody>
      </p:sp>
      <p:sp>
        <p:nvSpPr>
          <p:cNvPr id="7" name="Slide Number Placeholder 6"/>
          <p:cNvSpPr>
            <a:spLocks noGrp="1"/>
          </p:cNvSpPr>
          <p:nvPr>
            <p:ph type="sldNum" sz="quarter" idx="12"/>
          </p:nvPr>
        </p:nvSpPr>
        <p:spPr/>
        <p:txBody>
          <a:bodyPr anchor="b"/>
          <a:lstStyle>
            <a:lvl1pPr>
              <a:defRPr>
                <a:solidFill>
                  <a:schemeClr val="tx1"/>
                </a:solidFill>
              </a:defRPr>
            </a:lvl1pPr>
          </a:lstStyle>
          <a:p>
            <a:fld id="{C536DA3C-7681-0C41-AB87-940A72BF7C1B}" type="slidenum">
              <a:rPr lang="en-US" smtClean="0"/>
              <a:pPr/>
              <a:t>‹#›</a:t>
            </a:fld>
            <a:endParaRPr lang="en-US" dirty="0"/>
          </a:p>
        </p:txBody>
      </p:sp>
      <p:sp>
        <p:nvSpPr>
          <p:cNvPr id="13" name="Content Placeholder 2"/>
          <p:cNvSpPr>
            <a:spLocks noGrp="1"/>
          </p:cNvSpPr>
          <p:nvPr>
            <p:ph idx="1" hasCustomPrompt="1"/>
          </p:nvPr>
        </p:nvSpPr>
        <p:spPr>
          <a:xfrm>
            <a:off x="457207" y="1200151"/>
            <a:ext cx="3969657" cy="3394472"/>
          </a:xfrm>
        </p:spPr>
        <p:txBody>
          <a:bodyPr/>
          <a:lstStyle>
            <a:lvl1pPr marL="342900" indent="-342900">
              <a:buClr>
                <a:schemeClr val="tx1"/>
              </a:buClr>
              <a:buSzPct val="75000"/>
              <a:buFont typeface="Courier New" charset="0"/>
              <a:buChar char="o"/>
              <a:defRPr baseline="0"/>
            </a:lvl1pPr>
            <a:lvl2pPr marL="742950" indent="-285750">
              <a:buClr>
                <a:schemeClr val="tx1"/>
              </a:buClr>
              <a:buSzPct val="100000"/>
              <a:buFont typeface="Arial" charset="0"/>
              <a:buChar char="•"/>
              <a:defRPr/>
            </a:lvl2pPr>
            <a:lvl3pPr marL="1143000" indent="-228600">
              <a:buClr>
                <a:schemeClr val="tx1"/>
              </a:buClr>
              <a:buSzPct val="100000"/>
              <a:buFont typeface="Arial" charset="0"/>
              <a:buChar char="•"/>
              <a:defRPr/>
            </a:lvl3pPr>
            <a:lvl4pPr marL="1600200" indent="-228600">
              <a:buClr>
                <a:schemeClr val="tx1"/>
              </a:buClr>
              <a:buSzPct val="100000"/>
              <a:buFont typeface="Arial" charset="0"/>
              <a:buChar char="•"/>
              <a:defRPr baseline="0"/>
            </a:lvl4pPr>
            <a:lvl5pPr marL="2057400" indent="-228600">
              <a:buClr>
                <a:schemeClr val="tx1"/>
              </a:buClr>
              <a:buSzPct val="100000"/>
              <a:buFont typeface="Arial" charset="0"/>
              <a:buChar char="•"/>
              <a:defRPr baseline="0"/>
            </a:lvl5pPr>
          </a:lstStyle>
          <a:p>
            <a:pPr lvl="0"/>
            <a:r>
              <a:rPr lang="en-US" dirty="0"/>
              <a:t>Edit Text 1</a:t>
            </a:r>
          </a:p>
          <a:p>
            <a:pPr lvl="1"/>
            <a:r>
              <a:rPr lang="en-US" dirty="0"/>
              <a:t>Edit Text 2</a:t>
            </a:r>
          </a:p>
          <a:p>
            <a:pPr lvl="2"/>
            <a:r>
              <a:rPr lang="en-US" dirty="0"/>
              <a:t>Edit Text 3</a:t>
            </a:r>
          </a:p>
          <a:p>
            <a:pPr lvl="3"/>
            <a:r>
              <a:rPr lang="en-US" dirty="0"/>
              <a:t>Edit Text 4</a:t>
            </a:r>
          </a:p>
          <a:p>
            <a:pPr lvl="4"/>
            <a:r>
              <a:rPr lang="en-US" dirty="0"/>
              <a:t>Edit Text 5</a:t>
            </a:r>
          </a:p>
        </p:txBody>
      </p:sp>
      <p:sp>
        <p:nvSpPr>
          <p:cNvPr id="14" name="Content Placeholder 2"/>
          <p:cNvSpPr>
            <a:spLocks noGrp="1"/>
          </p:cNvSpPr>
          <p:nvPr>
            <p:ph idx="13" hasCustomPrompt="1"/>
          </p:nvPr>
        </p:nvSpPr>
        <p:spPr>
          <a:xfrm>
            <a:off x="4709893" y="1197430"/>
            <a:ext cx="3969657" cy="3394472"/>
          </a:xfrm>
        </p:spPr>
        <p:txBody>
          <a:bodyPr/>
          <a:lstStyle>
            <a:lvl1pPr marL="342900" indent="-342900">
              <a:buClr>
                <a:schemeClr val="tx1"/>
              </a:buClr>
              <a:buSzPct val="75000"/>
              <a:buFont typeface="Courier New" charset="0"/>
              <a:buChar char="o"/>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a:buClr>
                <a:schemeClr val="tx1"/>
              </a:buClr>
              <a:buSzPct val="100000"/>
              <a:buFont typeface="Arial"/>
              <a:buChar char="•"/>
              <a:defRPr>
                <a:latin typeface="Arial" panose="020B0604020202020204" pitchFamily="34" charset="0"/>
                <a:cs typeface="Arial" panose="020B0604020202020204" pitchFamily="34" charset="0"/>
              </a:defRPr>
            </a:lvl2pPr>
            <a:lvl3pPr>
              <a:buClr>
                <a:schemeClr val="tx1"/>
              </a:buClr>
              <a:buSzPct val="100000"/>
              <a:buFont typeface="Arial"/>
              <a:buChar char="•"/>
              <a:defRPr>
                <a:latin typeface="Arial" panose="020B0604020202020204" pitchFamily="34" charset="0"/>
                <a:cs typeface="Arial" panose="020B0604020202020204" pitchFamily="34" charset="0"/>
              </a:defRPr>
            </a:lvl3pPr>
            <a:lvl4pPr>
              <a:buClr>
                <a:schemeClr val="tx1"/>
              </a:buClr>
              <a:buSzPct val="100000"/>
              <a:buFont typeface="Arial"/>
              <a:buChar char="•"/>
              <a:defRPr baseline="0">
                <a:latin typeface="Arial" panose="020B0604020202020204" pitchFamily="34" charset="0"/>
                <a:cs typeface="Arial" panose="020B0604020202020204" pitchFamily="34" charset="0"/>
              </a:defRPr>
            </a:lvl4pPr>
            <a:lvl5pPr>
              <a:buClr>
                <a:schemeClr val="tx1"/>
              </a:buClr>
              <a:buSzPct val="100000"/>
              <a:buFont typeface="Arial"/>
              <a:buChar char="•"/>
              <a:defRPr baseline="0">
                <a:latin typeface="Arial" panose="020B0604020202020204" pitchFamily="34" charset="0"/>
                <a:cs typeface="Arial" panose="020B0604020202020204" pitchFamily="34" charset="0"/>
              </a:defRPr>
            </a:lvl5pPr>
          </a:lstStyle>
          <a:p>
            <a:pPr lvl="0"/>
            <a:r>
              <a:rPr lang="en-US" dirty="0"/>
              <a:t>Edit Text 1</a:t>
            </a:r>
          </a:p>
          <a:p>
            <a:pPr lvl="1"/>
            <a:r>
              <a:rPr lang="en-US" dirty="0"/>
              <a:t>Edit Text 2</a:t>
            </a:r>
          </a:p>
          <a:p>
            <a:pPr lvl="2"/>
            <a:r>
              <a:rPr lang="en-US" dirty="0"/>
              <a:t>Edit Text 3</a:t>
            </a:r>
          </a:p>
          <a:p>
            <a:pPr lvl="3"/>
            <a:r>
              <a:rPr lang="en-US" dirty="0"/>
              <a:t>Edit Text 4</a:t>
            </a:r>
          </a:p>
          <a:p>
            <a:pPr lvl="4"/>
            <a:r>
              <a:rPr lang="en-US" dirty="0"/>
              <a:t>Edit Text 5</a:t>
            </a:r>
          </a:p>
        </p:txBody>
      </p:sp>
      <p:pic>
        <p:nvPicPr>
          <p:cNvPr id="9" name="Picture 8" descr="PDI_Logo_Recolor.eps"/>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76460" y="4769696"/>
            <a:ext cx="762000" cy="234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9144001" cy="822959"/>
          </a:xfrm>
          <a:prstGeom prst="rect">
            <a:avLst/>
          </a:prstGeom>
        </p:spPr>
      </p:pic>
      <p:sp>
        <p:nvSpPr>
          <p:cNvPr id="2" name="Title 1"/>
          <p:cNvSpPr>
            <a:spLocks noGrp="1"/>
          </p:cNvSpPr>
          <p:nvPr>
            <p:ph type="title"/>
          </p:nvPr>
        </p:nvSpPr>
        <p:spPr>
          <a:xfrm>
            <a:off x="228600" y="-2"/>
            <a:ext cx="7509606" cy="822960"/>
          </a:xfrm>
        </p:spPr>
        <p:txBody>
          <a:bodyPr>
            <a:normAutofit/>
          </a:bodyPr>
          <a:lstStyle>
            <a:lvl1pPr algn="l">
              <a:defRPr sz="35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Footer Placeholder 3"/>
          <p:cNvSpPr>
            <a:spLocks noGrp="1"/>
          </p:cNvSpPr>
          <p:nvPr>
            <p:ph type="ftr" sz="quarter" idx="11"/>
          </p:nvPr>
        </p:nvSpPr>
        <p:spPr>
          <a:xfrm>
            <a:off x="3048006" y="4867524"/>
            <a:ext cx="3054361" cy="273844"/>
          </a:xfrm>
        </p:spPr>
        <p:txBody>
          <a:bodyPr anchor="b"/>
          <a:lstStyle>
            <a:lvl1pPr>
              <a:defRPr>
                <a:solidFill>
                  <a:schemeClr val="tx1"/>
                </a:solidFill>
              </a:defRPr>
            </a:lvl1pPr>
          </a:lstStyle>
          <a:p>
            <a:r>
              <a:rPr lang="en-US"/>
              <a:t>Copyright © 2018 Packet Design. All rights reserved.</a:t>
            </a:r>
            <a:endParaRPr lang="en-US" dirty="0"/>
          </a:p>
        </p:txBody>
      </p:sp>
      <p:sp>
        <p:nvSpPr>
          <p:cNvPr id="5" name="Slide Number Placeholder 4"/>
          <p:cNvSpPr>
            <a:spLocks noGrp="1"/>
          </p:cNvSpPr>
          <p:nvPr>
            <p:ph type="sldNum" sz="quarter" idx="12"/>
          </p:nvPr>
        </p:nvSpPr>
        <p:spPr/>
        <p:txBody>
          <a:bodyPr anchor="b"/>
          <a:lstStyle>
            <a:lvl1pPr>
              <a:defRPr>
                <a:solidFill>
                  <a:schemeClr val="tx1"/>
                </a:solidFill>
              </a:defRPr>
            </a:lvl1pPr>
          </a:lstStyle>
          <a:p>
            <a:fld id="{C536DA3C-7681-0C41-AB87-940A72BF7C1B}" type="slidenum">
              <a:rPr lang="en-US" smtClean="0"/>
              <a:pPr/>
              <a:t>‹#›</a:t>
            </a:fld>
            <a:endParaRPr lang="en-US" dirty="0"/>
          </a:p>
        </p:txBody>
      </p:sp>
      <p:pic>
        <p:nvPicPr>
          <p:cNvPr id="7" name="Picture 6" descr="PDI_Logo_Recolor.eps"/>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76460" y="4769696"/>
            <a:ext cx="762000" cy="234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1B4F6C"/>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1"/>
          </a:xfrm>
          <a:prstGeom prst="rect">
            <a:avLst/>
          </a:prstGeom>
        </p:spPr>
      </p:pic>
      <p:sp>
        <p:nvSpPr>
          <p:cNvPr id="3" name="Footer Placeholder 2"/>
          <p:cNvSpPr>
            <a:spLocks noGrp="1"/>
          </p:cNvSpPr>
          <p:nvPr>
            <p:ph type="ftr" sz="quarter" idx="11"/>
          </p:nvPr>
        </p:nvSpPr>
        <p:spPr>
          <a:xfrm>
            <a:off x="3034754" y="4867524"/>
            <a:ext cx="3027857" cy="273844"/>
          </a:xfrm>
        </p:spPr>
        <p:txBody>
          <a:bodyPr anchor="b"/>
          <a:lstStyle>
            <a:lvl1pPr>
              <a:defRPr>
                <a:solidFill>
                  <a:schemeClr val="bg1"/>
                </a:solidFill>
              </a:defRPr>
            </a:lvl1pPr>
          </a:lstStyle>
          <a:p>
            <a:r>
              <a:rPr lang="en-US"/>
              <a:t>Copyright © 2018 Packet Design. All rights reserved.</a:t>
            </a:r>
            <a:endParaRPr lang="en-US" dirty="0"/>
          </a:p>
        </p:txBody>
      </p:sp>
      <p:sp>
        <p:nvSpPr>
          <p:cNvPr id="4" name="Slide Number Placeholder 3"/>
          <p:cNvSpPr>
            <a:spLocks noGrp="1"/>
          </p:cNvSpPr>
          <p:nvPr>
            <p:ph type="sldNum" sz="quarter" idx="12"/>
          </p:nvPr>
        </p:nvSpPr>
        <p:spPr/>
        <p:txBody>
          <a:bodyPr anchor="b"/>
          <a:lstStyle>
            <a:lvl1pPr>
              <a:defRPr>
                <a:solidFill>
                  <a:schemeClr val="bg1"/>
                </a:solidFill>
              </a:defRPr>
            </a:lvl1pPr>
          </a:lstStyle>
          <a:p>
            <a:fld id="{C536DA3C-7681-0C41-AB87-940A72BF7C1B}" type="slidenum">
              <a:rPr lang="en-US" smtClean="0"/>
              <a:pPr/>
              <a:t>‹#›</a:t>
            </a:fld>
            <a:endParaRPr lang="en-US" dirty="0"/>
          </a:p>
        </p:txBody>
      </p:sp>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91050" y="3714750"/>
            <a:ext cx="1715261" cy="803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4867524"/>
            <a:ext cx="2133600" cy="273844"/>
          </a:xfrm>
          <a:prstGeom prst="rect">
            <a:avLst/>
          </a:prstGeom>
        </p:spPr>
        <p:txBody>
          <a:bodyPr vert="horz" lIns="91440" tIns="45720" rIns="91440" bIns="45720" rtlCol="0" anchor="ctr"/>
          <a:lstStyle>
            <a:lvl1pPr algn="l">
              <a:defRPr sz="800">
                <a:solidFill>
                  <a:schemeClr val="bg1">
                    <a:lumMod val="95000"/>
                  </a:schemeClr>
                </a:solidFill>
                <a:latin typeface="Arial"/>
              </a:defRPr>
            </a:lvl1pPr>
          </a:lstStyle>
          <a:p>
            <a:endParaRPr lang="en-US" dirty="0"/>
          </a:p>
        </p:txBody>
      </p:sp>
      <p:sp>
        <p:nvSpPr>
          <p:cNvPr id="5" name="Footer Placeholder 4"/>
          <p:cNvSpPr>
            <a:spLocks noGrp="1"/>
          </p:cNvSpPr>
          <p:nvPr>
            <p:ph type="ftr" sz="quarter" idx="3"/>
          </p:nvPr>
        </p:nvSpPr>
        <p:spPr>
          <a:xfrm>
            <a:off x="3034754" y="4867524"/>
            <a:ext cx="3054361" cy="273844"/>
          </a:xfrm>
          <a:prstGeom prst="rect">
            <a:avLst/>
          </a:prstGeom>
        </p:spPr>
        <p:txBody>
          <a:bodyPr vert="horz" lIns="91440" tIns="45720" rIns="91440" bIns="45720" rtlCol="0" anchor="ctr"/>
          <a:lstStyle>
            <a:lvl1pPr algn="ctr">
              <a:defRPr sz="800">
                <a:solidFill>
                  <a:schemeClr val="bg1">
                    <a:lumMod val="95000"/>
                  </a:schemeClr>
                </a:solidFill>
                <a:latin typeface="Arial"/>
              </a:defRPr>
            </a:lvl1pPr>
          </a:lstStyle>
          <a:p>
            <a:r>
              <a:rPr lang="en-US"/>
              <a:t>Copyright © 2018 Packet Design. All rights reserved.</a:t>
            </a:r>
            <a:endParaRPr lang="en-US" dirty="0"/>
          </a:p>
        </p:txBody>
      </p:sp>
      <p:sp>
        <p:nvSpPr>
          <p:cNvPr id="6" name="Slide Number Placeholder 5"/>
          <p:cNvSpPr>
            <a:spLocks noGrp="1"/>
          </p:cNvSpPr>
          <p:nvPr>
            <p:ph type="sldNum" sz="quarter" idx="4"/>
          </p:nvPr>
        </p:nvSpPr>
        <p:spPr>
          <a:xfrm>
            <a:off x="7013448" y="4867524"/>
            <a:ext cx="2133600" cy="273844"/>
          </a:xfrm>
          <a:prstGeom prst="rect">
            <a:avLst/>
          </a:prstGeom>
        </p:spPr>
        <p:txBody>
          <a:bodyPr vert="horz" lIns="91440" tIns="45720" rIns="91440" bIns="45720" rtlCol="0" anchor="ctr"/>
          <a:lstStyle>
            <a:lvl1pPr algn="r">
              <a:defRPr sz="800">
                <a:solidFill>
                  <a:schemeClr val="bg1"/>
                </a:solidFill>
                <a:latin typeface="Arial"/>
              </a:defRPr>
            </a:lvl1pPr>
          </a:lstStyle>
          <a:p>
            <a:fld id="{C536DA3C-7681-0C41-AB87-940A72BF7C1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CE749-4C02-5444-9BDA-2CBCB51F619C}"/>
              </a:ext>
            </a:extLst>
          </p:cNvPr>
          <p:cNvSpPr>
            <a:spLocks noGrp="1"/>
          </p:cNvSpPr>
          <p:nvPr>
            <p:ph type="ctrTitle"/>
          </p:nvPr>
        </p:nvSpPr>
        <p:spPr>
          <a:xfrm>
            <a:off x="646737" y="3105150"/>
            <a:ext cx="8256336" cy="591554"/>
          </a:xfrm>
        </p:spPr>
        <p:txBody>
          <a:bodyPr>
            <a:normAutofit fontScale="90000"/>
          </a:bodyPr>
          <a:lstStyle/>
          <a:p>
            <a:r>
              <a:rPr lang="en-US" dirty="0"/>
              <a:t>Role of Machine Learning in Network Monitoring and Automation</a:t>
            </a:r>
          </a:p>
        </p:txBody>
      </p:sp>
      <p:sp>
        <p:nvSpPr>
          <p:cNvPr id="7" name="Subtitle 6">
            <a:extLst>
              <a:ext uri="{FF2B5EF4-FFF2-40B4-BE49-F238E27FC236}">
                <a16:creationId xmlns:a16="http://schemas.microsoft.com/office/drawing/2014/main" id="{2555C9B5-A411-B142-88F8-FF1A3F69EB7A}"/>
              </a:ext>
            </a:extLst>
          </p:cNvPr>
          <p:cNvSpPr>
            <a:spLocks noGrp="1"/>
          </p:cNvSpPr>
          <p:nvPr>
            <p:ph type="subTitle" idx="1"/>
          </p:nvPr>
        </p:nvSpPr>
        <p:spPr>
          <a:xfrm>
            <a:off x="653664" y="4095750"/>
            <a:ext cx="7772400" cy="529390"/>
          </a:xfrm>
        </p:spPr>
        <p:txBody>
          <a:bodyPr>
            <a:normAutofit fontScale="92500" lnSpcReduction="10000"/>
          </a:bodyPr>
          <a:lstStyle/>
          <a:p>
            <a:r>
              <a:rPr lang="en-US" dirty="0" err="1"/>
              <a:t>Cengiz</a:t>
            </a:r>
            <a:r>
              <a:rPr lang="en-US" dirty="0"/>
              <a:t> </a:t>
            </a:r>
            <a:r>
              <a:rPr lang="en-US" dirty="0" err="1"/>
              <a:t>Alaettinoglu</a:t>
            </a:r>
            <a:endParaRPr lang="en-US" dirty="0"/>
          </a:p>
        </p:txBody>
      </p:sp>
    </p:spTree>
    <p:extLst>
      <p:ext uri="{BB962C8B-B14F-4D97-AF65-F5344CB8AC3E}">
        <p14:creationId xmlns:p14="http://schemas.microsoft.com/office/powerpoint/2010/main" val="7858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0" y="-2"/>
            <a:ext cx="8750970" cy="822960"/>
          </a:xfrm>
        </p:spPr>
        <p:txBody>
          <a:bodyPr>
            <a:normAutofit/>
          </a:bodyPr>
          <a:lstStyle/>
          <a:p>
            <a:r>
              <a:rPr lang="en-US" dirty="0"/>
              <a:t>2. Intent Based Service Paths</a:t>
            </a:r>
          </a:p>
        </p:txBody>
      </p:sp>
      <p:sp>
        <p:nvSpPr>
          <p:cNvPr id="5" name="Content Placeholder 4"/>
          <p:cNvSpPr>
            <a:spLocks noGrp="1"/>
          </p:cNvSpPr>
          <p:nvPr>
            <p:ph idx="1"/>
          </p:nvPr>
        </p:nvSpPr>
        <p:spPr>
          <a:xfrm>
            <a:off x="457200" y="1118682"/>
            <a:ext cx="8686800" cy="3748842"/>
          </a:xfrm>
        </p:spPr>
        <p:txBody>
          <a:bodyPr>
            <a:normAutofit fontScale="25000" lnSpcReduction="20000"/>
          </a:bodyPr>
          <a:lstStyle/>
          <a:p>
            <a:pPr>
              <a:lnSpc>
                <a:spcPct val="120000"/>
              </a:lnSpc>
            </a:pPr>
            <a:r>
              <a:rPr lang="en-US" sz="9600" dirty="0"/>
              <a:t>Intent: provide subscribers paths with various service requirements</a:t>
            </a:r>
          </a:p>
          <a:p>
            <a:pPr lvl="1">
              <a:lnSpc>
                <a:spcPct val="120000"/>
              </a:lnSpc>
            </a:pPr>
            <a:r>
              <a:rPr lang="en-US" sz="5600" dirty="0"/>
              <a:t>Low-delay paths for financial enterprises</a:t>
            </a:r>
          </a:p>
          <a:p>
            <a:pPr lvl="1">
              <a:lnSpc>
                <a:spcPct val="120000"/>
              </a:lnSpc>
            </a:pPr>
            <a:r>
              <a:rPr lang="en-US" sz="5600" dirty="0"/>
              <a:t>Bandwidth-guaranteed paths for fat flows for broadcasters</a:t>
            </a:r>
          </a:p>
          <a:p>
            <a:pPr lvl="1">
              <a:lnSpc>
                <a:spcPct val="120000"/>
              </a:lnSpc>
            </a:pPr>
            <a:r>
              <a:rPr lang="en-US" sz="5600" dirty="0"/>
              <a:t>Diverse paths for full redundancy</a:t>
            </a:r>
          </a:p>
          <a:p>
            <a:pPr lvl="1">
              <a:lnSpc>
                <a:spcPct val="120000"/>
              </a:lnSpc>
            </a:pPr>
            <a:r>
              <a:rPr lang="en-US" sz="5600" dirty="0"/>
              <a:t>Geo-constrained paths for sensitive data</a:t>
            </a:r>
          </a:p>
          <a:p>
            <a:pPr lvl="1">
              <a:lnSpc>
                <a:spcPct val="120000"/>
              </a:lnSpc>
            </a:pPr>
            <a:r>
              <a:rPr lang="en-US" sz="5600" dirty="0"/>
              <a:t>“Pay what you use” on-demand, on-the-fly paths </a:t>
            </a:r>
          </a:p>
          <a:p>
            <a:pPr>
              <a:lnSpc>
                <a:spcPct val="120000"/>
              </a:lnSpc>
            </a:pPr>
            <a:r>
              <a:rPr lang="en-US" sz="9600" dirty="0"/>
              <a:t>Subscribers</a:t>
            </a:r>
          </a:p>
          <a:p>
            <a:pPr lvl="1">
              <a:lnSpc>
                <a:spcPct val="120000"/>
              </a:lnSpc>
            </a:pPr>
            <a:r>
              <a:rPr lang="en-US" sz="5600" dirty="0"/>
              <a:t>Cola, Pepsi, Red Bull,</a:t>
            </a:r>
            <a:r>
              <a:rPr lang="mr-IN" sz="5600" dirty="0"/>
              <a:t>…</a:t>
            </a:r>
            <a:endParaRPr lang="en-US" sz="5600" dirty="0"/>
          </a:p>
          <a:p>
            <a:pPr>
              <a:lnSpc>
                <a:spcPct val="120000"/>
              </a:lnSpc>
            </a:pPr>
            <a:r>
              <a:rPr lang="en-US" sz="9600" dirty="0"/>
              <a:t>Paths</a:t>
            </a:r>
          </a:p>
          <a:p>
            <a:pPr lvl="1">
              <a:lnSpc>
                <a:spcPct val="120000"/>
              </a:lnSpc>
            </a:pPr>
            <a:r>
              <a:rPr lang="en-US" sz="5600" dirty="0"/>
              <a:t>LA to NY low-delay path for Cola</a:t>
            </a:r>
          </a:p>
          <a:p>
            <a:pPr lvl="1">
              <a:lnSpc>
                <a:spcPct val="120000"/>
              </a:lnSpc>
            </a:pPr>
            <a:r>
              <a:rPr lang="en-US" sz="5600" dirty="0"/>
              <a:t>Path may be non-shortest using RSVP-TE and SR-TE</a:t>
            </a:r>
            <a:endParaRPr lang="en-US" dirty="0"/>
          </a:p>
        </p:txBody>
      </p:sp>
      <p:sp>
        <p:nvSpPr>
          <p:cNvPr id="3" name="Footer Placeholder 2"/>
          <p:cNvSpPr>
            <a:spLocks noGrp="1"/>
          </p:cNvSpPr>
          <p:nvPr>
            <p:ph type="ftr" sz="quarter" idx="11"/>
          </p:nvPr>
        </p:nvSpPr>
        <p:spPr/>
        <p:txBody>
          <a:bodyPr/>
          <a:lstStyle/>
          <a:p>
            <a:r>
              <a:rPr lang="en-US"/>
              <a:t>Copyright © 2018 Packet Design. All rights reserved.</a:t>
            </a:r>
            <a:endParaRPr lang="en-US" dirty="0"/>
          </a:p>
        </p:txBody>
      </p:sp>
      <p:sp>
        <p:nvSpPr>
          <p:cNvPr id="4" name="Slide Number Placeholder 3"/>
          <p:cNvSpPr>
            <a:spLocks noGrp="1"/>
          </p:cNvSpPr>
          <p:nvPr>
            <p:ph type="sldNum" sz="quarter" idx="12"/>
          </p:nvPr>
        </p:nvSpPr>
        <p:spPr/>
        <p:txBody>
          <a:bodyPr/>
          <a:lstStyle/>
          <a:p>
            <a:fld id="{C536DA3C-7681-0C41-AB87-940A72BF7C1B}" type="slidenum">
              <a:rPr lang="en-US" smtClean="0"/>
              <a:pPr/>
              <a:t>10</a:t>
            </a:fld>
            <a:endParaRPr lang="en-US" dirty="0"/>
          </a:p>
        </p:txBody>
      </p:sp>
    </p:spTree>
    <p:extLst>
      <p:ext uri="{BB962C8B-B14F-4D97-AF65-F5344CB8AC3E}">
        <p14:creationId xmlns:p14="http://schemas.microsoft.com/office/powerpoint/2010/main" val="3211239160"/>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Creation</a:t>
            </a:r>
          </a:p>
        </p:txBody>
      </p:sp>
      <p:sp>
        <p:nvSpPr>
          <p:cNvPr id="4" name="Footer Placeholder 3"/>
          <p:cNvSpPr>
            <a:spLocks noGrp="1"/>
          </p:cNvSpPr>
          <p:nvPr>
            <p:ph type="ftr" sz="quarter" idx="11"/>
          </p:nvPr>
        </p:nvSpPr>
        <p:spPr/>
        <p:txBody>
          <a:bodyPr/>
          <a:lstStyle/>
          <a:p>
            <a:r>
              <a:rPr lang="en-US"/>
              <a:t>Copyright © 2018 Packet Design. All rights reserved.</a:t>
            </a:r>
            <a:endParaRPr lang="en-US" dirty="0"/>
          </a:p>
        </p:txBody>
      </p:sp>
      <p:sp>
        <p:nvSpPr>
          <p:cNvPr id="5" name="Slide Number Placeholder 4"/>
          <p:cNvSpPr>
            <a:spLocks noGrp="1"/>
          </p:cNvSpPr>
          <p:nvPr>
            <p:ph type="sldNum" sz="quarter" idx="12"/>
          </p:nvPr>
        </p:nvSpPr>
        <p:spPr/>
        <p:txBody>
          <a:bodyPr/>
          <a:lstStyle/>
          <a:p>
            <a:fld id="{C536DA3C-7681-0C41-AB87-940A72BF7C1B}" type="slidenum">
              <a:rPr lang="en-US" smtClean="0"/>
              <a:pPr/>
              <a:t>11</a:t>
            </a:fld>
            <a:endParaRPr lang="en-US" dirty="0"/>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883217"/>
            <a:ext cx="9144000" cy="3822133"/>
          </a:xfrm>
          <a:prstGeom prst="rect">
            <a:avLst/>
          </a:prstGeom>
        </p:spPr>
      </p:pic>
    </p:spTree>
    <p:extLst>
      <p:ext uri="{BB962C8B-B14F-4D97-AF65-F5344CB8AC3E}">
        <p14:creationId xmlns:p14="http://schemas.microsoft.com/office/powerpoint/2010/main" val="3795576674"/>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Path Creation Example</a:t>
            </a:r>
          </a:p>
        </p:txBody>
      </p:sp>
      <p:sp>
        <p:nvSpPr>
          <p:cNvPr id="4" name="Footer Placeholder 3"/>
          <p:cNvSpPr>
            <a:spLocks noGrp="1"/>
          </p:cNvSpPr>
          <p:nvPr>
            <p:ph type="ftr" sz="quarter" idx="11"/>
          </p:nvPr>
        </p:nvSpPr>
        <p:spPr/>
        <p:txBody>
          <a:bodyPr/>
          <a:lstStyle/>
          <a:p>
            <a:r>
              <a:rPr lang="en-US"/>
              <a:t>Copyright © 2018 Packet Design. All rights reserved.</a:t>
            </a:r>
            <a:endParaRPr lang="en-US" dirty="0"/>
          </a:p>
        </p:txBody>
      </p:sp>
      <p:sp>
        <p:nvSpPr>
          <p:cNvPr id="5" name="Slide Number Placeholder 4"/>
          <p:cNvSpPr>
            <a:spLocks noGrp="1"/>
          </p:cNvSpPr>
          <p:nvPr>
            <p:ph type="sldNum" sz="quarter" idx="12"/>
          </p:nvPr>
        </p:nvSpPr>
        <p:spPr/>
        <p:txBody>
          <a:bodyPr/>
          <a:lstStyle/>
          <a:p>
            <a:fld id="{C536DA3C-7681-0C41-AB87-940A72BF7C1B}" type="slidenum">
              <a:rPr lang="en-US" smtClean="0"/>
              <a:pPr/>
              <a:t>12</a:t>
            </a:fld>
            <a:endParaRPr lang="en-US" dirty="0"/>
          </a:p>
        </p:txBody>
      </p:sp>
      <p:pic>
        <p:nvPicPr>
          <p:cNvPr id="6" name="Picture 5"/>
          <p:cNvPicPr>
            <a:picLocks noChangeAspect="1"/>
          </p:cNvPicPr>
          <p:nvPr/>
        </p:nvPicPr>
        <p:blipFill>
          <a:blip r:embed="rId2"/>
          <a:stretch>
            <a:fillRect/>
          </a:stretch>
        </p:blipFill>
        <p:spPr>
          <a:xfrm>
            <a:off x="0" y="839997"/>
            <a:ext cx="9144000" cy="3865354"/>
          </a:xfrm>
          <a:prstGeom prst="rect">
            <a:avLst/>
          </a:prstGeom>
        </p:spPr>
      </p:pic>
    </p:spTree>
    <p:extLst>
      <p:ext uri="{BB962C8B-B14F-4D97-AF65-F5344CB8AC3E}">
        <p14:creationId xmlns:p14="http://schemas.microsoft.com/office/powerpoint/2010/main" val="2976036169"/>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DB2E-44FC-6B4C-B620-D5B7AD3CAB33}"/>
              </a:ext>
            </a:extLst>
          </p:cNvPr>
          <p:cNvSpPr>
            <a:spLocks noGrp="1"/>
          </p:cNvSpPr>
          <p:nvPr>
            <p:ph type="title"/>
          </p:nvPr>
        </p:nvSpPr>
        <p:spPr/>
        <p:txBody>
          <a:bodyPr/>
          <a:lstStyle/>
          <a:p>
            <a:r>
              <a:rPr lang="en-US" dirty="0"/>
              <a:t>3. Proactive Service Restoration</a:t>
            </a:r>
          </a:p>
        </p:txBody>
      </p:sp>
      <p:sp>
        <p:nvSpPr>
          <p:cNvPr id="3" name="Content Placeholder 2">
            <a:extLst>
              <a:ext uri="{FF2B5EF4-FFF2-40B4-BE49-F238E27FC236}">
                <a16:creationId xmlns:a16="http://schemas.microsoft.com/office/drawing/2014/main" id="{EDE5F0D2-A3C7-0D4E-B0BC-A5535AA44452}"/>
              </a:ext>
            </a:extLst>
          </p:cNvPr>
          <p:cNvSpPr>
            <a:spLocks noGrp="1"/>
          </p:cNvSpPr>
          <p:nvPr>
            <p:ph idx="1"/>
          </p:nvPr>
        </p:nvSpPr>
        <p:spPr/>
        <p:txBody>
          <a:bodyPr>
            <a:normAutofit/>
          </a:bodyPr>
          <a:lstStyle/>
          <a:p>
            <a:r>
              <a:rPr lang="en-US" sz="2400" dirty="0"/>
              <a:t>Optical interface cards generate heat and eventually fail</a:t>
            </a:r>
          </a:p>
          <a:p>
            <a:r>
              <a:rPr lang="en-US" sz="2400" dirty="0"/>
              <a:t>The CRC error rate increases as the card degrades</a:t>
            </a:r>
          </a:p>
          <a:p>
            <a:pPr lvl="1"/>
            <a:r>
              <a:rPr lang="en-US" sz="2000" dirty="0"/>
              <a:t>This behavior can be learned</a:t>
            </a:r>
          </a:p>
          <a:p>
            <a:r>
              <a:rPr lang="en-US" sz="2400" dirty="0"/>
              <a:t>Service provider wants to proactively reroute critical services away from degrading equipment</a:t>
            </a:r>
          </a:p>
          <a:p>
            <a:endParaRPr lang="en-US" sz="2400" dirty="0"/>
          </a:p>
        </p:txBody>
      </p:sp>
      <p:sp>
        <p:nvSpPr>
          <p:cNvPr id="4" name="Footer Placeholder 3">
            <a:extLst>
              <a:ext uri="{FF2B5EF4-FFF2-40B4-BE49-F238E27FC236}">
                <a16:creationId xmlns:a16="http://schemas.microsoft.com/office/drawing/2014/main" id="{739CF577-E250-7347-935F-05B17AC84814}"/>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5193F3CB-AF7C-4143-82E3-BACD00D73642}"/>
              </a:ext>
            </a:extLst>
          </p:cNvPr>
          <p:cNvSpPr>
            <a:spLocks noGrp="1"/>
          </p:cNvSpPr>
          <p:nvPr>
            <p:ph type="sldNum" sz="quarter" idx="12"/>
          </p:nvPr>
        </p:nvSpPr>
        <p:spPr/>
        <p:txBody>
          <a:bodyPr/>
          <a:lstStyle/>
          <a:p>
            <a:fld id="{C536DA3C-7681-0C41-AB87-940A72BF7C1B}" type="slidenum">
              <a:rPr lang="en-US" smtClean="0"/>
              <a:pPr/>
              <a:t>13</a:t>
            </a:fld>
            <a:endParaRPr lang="en-US"/>
          </a:p>
        </p:txBody>
      </p:sp>
    </p:spTree>
    <p:extLst>
      <p:ext uri="{BB962C8B-B14F-4D97-AF65-F5344CB8AC3E}">
        <p14:creationId xmlns:p14="http://schemas.microsoft.com/office/powerpoint/2010/main" val="1401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5" y="6589"/>
            <a:ext cx="8477635" cy="822960"/>
          </a:xfrm>
        </p:spPr>
        <p:txBody>
          <a:bodyPr>
            <a:noAutofit/>
          </a:bodyPr>
          <a:lstStyle/>
          <a:p>
            <a:r>
              <a:rPr lang="en-US" sz="3600" dirty="0"/>
              <a:t>Self-Driving Network Trial</a:t>
            </a:r>
          </a:p>
        </p:txBody>
      </p:sp>
      <p:sp>
        <p:nvSpPr>
          <p:cNvPr id="4" name="Footer Placeholder 3"/>
          <p:cNvSpPr>
            <a:spLocks noGrp="1"/>
          </p:cNvSpPr>
          <p:nvPr>
            <p:ph type="ftr" sz="quarter" idx="11"/>
          </p:nvPr>
        </p:nvSpPr>
        <p:spPr/>
        <p:txBody>
          <a:bodyPr/>
          <a:lstStyle/>
          <a:p>
            <a:r>
              <a:rPr lang="en-US"/>
              <a:t>Copyright © 2018 Packet Design. All rights reserved.</a:t>
            </a:r>
          </a:p>
        </p:txBody>
      </p:sp>
      <p:sp>
        <p:nvSpPr>
          <p:cNvPr id="5" name="Slide Number Placeholder 4"/>
          <p:cNvSpPr>
            <a:spLocks noGrp="1"/>
          </p:cNvSpPr>
          <p:nvPr>
            <p:ph type="sldNum" sz="quarter" idx="12"/>
          </p:nvPr>
        </p:nvSpPr>
        <p:spPr/>
        <p:txBody>
          <a:bodyPr/>
          <a:lstStyle/>
          <a:p>
            <a:fld id="{C536DA3C-7681-0C41-AB87-940A72BF7C1B}" type="slidenum">
              <a:rPr lang="en-US" smtClean="0"/>
              <a:pPr/>
              <a:t>14</a:t>
            </a:fld>
            <a:endParaRPr lang="en-US" dirty="0"/>
          </a:p>
        </p:txBody>
      </p:sp>
      <p:sp>
        <p:nvSpPr>
          <p:cNvPr id="10" name="Content Placeholder 9"/>
          <p:cNvSpPr>
            <a:spLocks noGrp="1"/>
          </p:cNvSpPr>
          <p:nvPr>
            <p:ph idx="13"/>
          </p:nvPr>
        </p:nvSpPr>
        <p:spPr>
          <a:xfrm>
            <a:off x="0" y="2344818"/>
            <a:ext cx="4470092" cy="2607800"/>
          </a:xfrm>
        </p:spPr>
        <p:txBody>
          <a:bodyPr>
            <a:normAutofit/>
          </a:bodyPr>
          <a:lstStyle/>
          <a:p>
            <a:pPr marL="231775" indent="-231775"/>
            <a:r>
              <a:rPr lang="en-US" sz="1600" dirty="0"/>
              <a:t>Performance Explorer detects link errors </a:t>
            </a:r>
          </a:p>
          <a:p>
            <a:pPr marL="631825" lvl="1" indent="-231775"/>
            <a:r>
              <a:rPr lang="en-US" sz="1200" dirty="0"/>
              <a:t>Orchestrator is notified </a:t>
            </a:r>
          </a:p>
          <a:p>
            <a:pPr marL="231775" indent="-231775"/>
            <a:r>
              <a:rPr lang="en-US" sz="1600" dirty="0"/>
              <a:t>Orchestrator requests new paths for</a:t>
            </a:r>
            <a:br>
              <a:rPr lang="en-US" sz="1600" dirty="0"/>
            </a:br>
            <a:r>
              <a:rPr lang="en-US" sz="1600" dirty="0"/>
              <a:t>critical services</a:t>
            </a:r>
          </a:p>
          <a:p>
            <a:pPr marL="631825" lvl="1" indent="-231775"/>
            <a:r>
              <a:rPr lang="en-US" sz="1200" dirty="0"/>
              <a:t>New policy: “Exclude the problem link”</a:t>
            </a:r>
          </a:p>
          <a:p>
            <a:pPr marL="231775" indent="-231775"/>
            <a:r>
              <a:rPr lang="en-US" sz="1600" dirty="0"/>
              <a:t>Path Provisioning application re-computes new paths avoiding the problem links</a:t>
            </a:r>
          </a:p>
          <a:p>
            <a:pPr marL="231775" indent="-231775"/>
            <a:r>
              <a:rPr lang="en-US" sz="1600" dirty="0"/>
              <a:t>Orchestrator reconfigures routers</a:t>
            </a:r>
          </a:p>
        </p:txBody>
      </p: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1925" y="914643"/>
            <a:ext cx="3249157" cy="1345081"/>
          </a:xfrm>
          <a:prstGeom prst="rect">
            <a:avLst/>
          </a:prstGeom>
          <a:effectLst>
            <a:outerShdw blurRad="50800" dist="12700" dir="2700000" algn="tl"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3720" y="914643"/>
            <a:ext cx="2728424" cy="2359718"/>
          </a:xfrm>
          <a:prstGeom prst="rect">
            <a:avLst/>
          </a:prstGeom>
          <a:effectLst>
            <a:outerShdw blurRad="50800" dist="12700" dir="2700000" algn="tl" rotWithShape="0">
              <a:prstClr val="black">
                <a:alpha val="40000"/>
              </a:prstClr>
            </a:outerShdw>
          </a:effectLst>
        </p:spPr>
      </p:pic>
      <p:pic>
        <p:nvPicPr>
          <p:cNvPr id="9" name="Picture 8">
            <a:extLst>
              <a:ext uri="{FF2B5EF4-FFF2-40B4-BE49-F238E27FC236}">
                <a16:creationId xmlns:a16="http://schemas.microsoft.com/office/drawing/2014/main" id="{6DB4AED7-9244-6D4E-9839-697A2C3FF8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3909" y="1885951"/>
            <a:ext cx="4376470" cy="2666999"/>
          </a:xfrm>
          <a:prstGeom prst="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45860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923D59-E8C1-9549-8939-C7AE93B9C689}"/>
              </a:ext>
            </a:extLst>
          </p:cNvPr>
          <p:cNvSpPr>
            <a:spLocks noGrp="1"/>
          </p:cNvSpPr>
          <p:nvPr>
            <p:ph type="title"/>
          </p:nvPr>
        </p:nvSpPr>
        <p:spPr/>
        <p:txBody>
          <a:bodyPr/>
          <a:lstStyle/>
          <a:p>
            <a:r>
              <a:rPr lang="en-US"/>
              <a:t>Role of Machine Learning</a:t>
            </a:r>
            <a:endParaRPr lang="en-US" dirty="0"/>
          </a:p>
        </p:txBody>
      </p:sp>
      <p:sp>
        <p:nvSpPr>
          <p:cNvPr id="8" name="Content Placeholder 7">
            <a:extLst>
              <a:ext uri="{FF2B5EF4-FFF2-40B4-BE49-F238E27FC236}">
                <a16:creationId xmlns:a16="http://schemas.microsoft.com/office/drawing/2014/main" id="{4C6C5E48-C97C-AC46-AA83-6412A8D85038}"/>
              </a:ext>
            </a:extLst>
          </p:cNvPr>
          <p:cNvSpPr>
            <a:spLocks noGrp="1"/>
          </p:cNvSpPr>
          <p:nvPr>
            <p:ph idx="1"/>
          </p:nvPr>
        </p:nvSpPr>
        <p:spPr>
          <a:xfrm>
            <a:off x="457200" y="1200151"/>
            <a:ext cx="8686800" cy="3394472"/>
          </a:xfrm>
        </p:spPr>
        <p:txBody>
          <a:bodyPr>
            <a:normAutofit/>
          </a:bodyPr>
          <a:lstStyle/>
          <a:p>
            <a:r>
              <a:rPr lang="en-US" sz="2400" dirty="0"/>
              <a:t>CRC error rates are baselined for anomaly detection</a:t>
            </a:r>
          </a:p>
          <a:p>
            <a:pPr lvl="1"/>
            <a:r>
              <a:rPr lang="en-US" sz="2000" dirty="0"/>
              <a:t>Need to be careful as there are no CRC errors when idle</a:t>
            </a:r>
          </a:p>
          <a:p>
            <a:r>
              <a:rPr lang="en-US" sz="2400" dirty="0"/>
              <a:t>The growth in CRC error rate can be detected</a:t>
            </a:r>
          </a:p>
          <a:p>
            <a:pPr lvl="1"/>
            <a:r>
              <a:rPr lang="en-US" sz="2000" dirty="0"/>
              <a:t>Normalization</a:t>
            </a:r>
          </a:p>
          <a:p>
            <a:r>
              <a:rPr lang="en-US" sz="2400" dirty="0"/>
              <a:t>Why not use a neural network here?</a:t>
            </a:r>
          </a:p>
          <a:p>
            <a:pPr lvl="1"/>
            <a:r>
              <a:rPr lang="en-US" sz="2000" dirty="0"/>
              <a:t>Really good match for the problem</a:t>
            </a:r>
          </a:p>
        </p:txBody>
      </p:sp>
      <p:sp>
        <p:nvSpPr>
          <p:cNvPr id="3" name="Footer Placeholder 2">
            <a:extLst>
              <a:ext uri="{FF2B5EF4-FFF2-40B4-BE49-F238E27FC236}">
                <a16:creationId xmlns:a16="http://schemas.microsoft.com/office/drawing/2014/main" id="{16E27268-5CDE-8945-A58F-FEFE3D6DEDDF}"/>
              </a:ext>
            </a:extLst>
          </p:cNvPr>
          <p:cNvSpPr>
            <a:spLocks noGrp="1"/>
          </p:cNvSpPr>
          <p:nvPr>
            <p:ph type="ftr" sz="quarter" idx="11"/>
          </p:nvPr>
        </p:nvSpPr>
        <p:spPr/>
        <p:txBody>
          <a:bodyPr/>
          <a:lstStyle/>
          <a:p>
            <a:r>
              <a:rPr lang="en-US"/>
              <a:t>Copyright © 2018 Packet Design. All rights reserved.</a:t>
            </a:r>
          </a:p>
        </p:txBody>
      </p:sp>
      <p:sp>
        <p:nvSpPr>
          <p:cNvPr id="4" name="Slide Number Placeholder 3">
            <a:extLst>
              <a:ext uri="{FF2B5EF4-FFF2-40B4-BE49-F238E27FC236}">
                <a16:creationId xmlns:a16="http://schemas.microsoft.com/office/drawing/2014/main" id="{1B104B2C-BEFE-0D45-92F6-82D3293C731D}"/>
              </a:ext>
            </a:extLst>
          </p:cNvPr>
          <p:cNvSpPr>
            <a:spLocks noGrp="1"/>
          </p:cNvSpPr>
          <p:nvPr>
            <p:ph type="sldNum" sz="quarter" idx="12"/>
          </p:nvPr>
        </p:nvSpPr>
        <p:spPr/>
        <p:txBody>
          <a:bodyPr/>
          <a:lstStyle/>
          <a:p>
            <a:fld id="{C536DA3C-7681-0C41-AB87-940A72BF7C1B}" type="slidenum">
              <a:rPr lang="en-US" smtClean="0"/>
              <a:pPr/>
              <a:t>15</a:t>
            </a:fld>
            <a:endParaRPr lang="en-US"/>
          </a:p>
        </p:txBody>
      </p:sp>
    </p:spTree>
    <p:extLst>
      <p:ext uri="{BB962C8B-B14F-4D97-AF65-F5344CB8AC3E}">
        <p14:creationId xmlns:p14="http://schemas.microsoft.com/office/powerpoint/2010/main" val="111198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C5AE-9447-7B4D-BB6B-0B331D73D2B5}"/>
              </a:ext>
            </a:extLst>
          </p:cNvPr>
          <p:cNvSpPr>
            <a:spLocks noGrp="1"/>
          </p:cNvSpPr>
          <p:nvPr>
            <p:ph type="title"/>
          </p:nvPr>
        </p:nvSpPr>
        <p:spPr/>
        <p:txBody>
          <a:bodyPr/>
          <a:lstStyle/>
          <a:p>
            <a:r>
              <a:rPr lang="en-US"/>
              <a:t>Neural Networks</a:t>
            </a:r>
            <a:endParaRPr lang="en-US" dirty="0"/>
          </a:p>
        </p:txBody>
      </p:sp>
      <p:sp>
        <p:nvSpPr>
          <p:cNvPr id="4" name="Footer Placeholder 3">
            <a:extLst>
              <a:ext uri="{FF2B5EF4-FFF2-40B4-BE49-F238E27FC236}">
                <a16:creationId xmlns:a16="http://schemas.microsoft.com/office/drawing/2014/main" id="{BE5D6AB3-34F4-2243-BDC3-F68210796562}"/>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5891ACAF-92EA-594C-9DFD-89271922A837}"/>
              </a:ext>
            </a:extLst>
          </p:cNvPr>
          <p:cNvSpPr>
            <a:spLocks noGrp="1"/>
          </p:cNvSpPr>
          <p:nvPr>
            <p:ph type="sldNum" sz="quarter" idx="12"/>
          </p:nvPr>
        </p:nvSpPr>
        <p:spPr/>
        <p:txBody>
          <a:bodyPr/>
          <a:lstStyle/>
          <a:p>
            <a:fld id="{C536DA3C-7681-0C41-AB87-940A72BF7C1B}" type="slidenum">
              <a:rPr lang="en-US" smtClean="0"/>
              <a:pPr/>
              <a:t>16</a:t>
            </a:fld>
            <a:endParaRPr lang="en-US"/>
          </a:p>
        </p:txBody>
      </p:sp>
      <p:sp>
        <p:nvSpPr>
          <p:cNvPr id="3" name="Content Placeholder 2">
            <a:extLst>
              <a:ext uri="{FF2B5EF4-FFF2-40B4-BE49-F238E27FC236}">
                <a16:creationId xmlns:a16="http://schemas.microsoft.com/office/drawing/2014/main" id="{197F01C6-493C-874B-BB16-E9295ED7544B}"/>
              </a:ext>
            </a:extLst>
          </p:cNvPr>
          <p:cNvSpPr>
            <a:spLocks noGrp="1"/>
          </p:cNvSpPr>
          <p:nvPr>
            <p:ph idx="1"/>
          </p:nvPr>
        </p:nvSpPr>
        <p:spPr>
          <a:xfrm>
            <a:off x="457207" y="2418643"/>
            <a:ext cx="3969657" cy="2448881"/>
          </a:xfrm>
        </p:spPr>
        <p:txBody>
          <a:bodyPr>
            <a:normAutofit fontScale="47500" lnSpcReduction="20000"/>
          </a:bodyPr>
          <a:lstStyle/>
          <a:p>
            <a:pPr>
              <a:lnSpc>
                <a:spcPct val="120000"/>
              </a:lnSpc>
            </a:pPr>
            <a:r>
              <a:rPr lang="en-US" dirty="0"/>
              <a:t>Input layer</a:t>
            </a:r>
          </a:p>
          <a:p>
            <a:pPr lvl="1">
              <a:lnSpc>
                <a:spcPct val="120000"/>
              </a:lnSpc>
            </a:pPr>
            <a:r>
              <a:rPr lang="en-US" dirty="0"/>
              <a:t>The pixel values of the image</a:t>
            </a:r>
          </a:p>
          <a:p>
            <a:pPr>
              <a:lnSpc>
                <a:spcPct val="120000"/>
              </a:lnSpc>
            </a:pPr>
            <a:r>
              <a:rPr lang="en-US" dirty="0"/>
              <a:t>Hidden layers </a:t>
            </a:r>
          </a:p>
          <a:p>
            <a:pPr>
              <a:lnSpc>
                <a:spcPct val="120000"/>
              </a:lnSpc>
            </a:pPr>
            <a:r>
              <a:rPr lang="en-US" dirty="0"/>
              <a:t>Output layer</a:t>
            </a:r>
          </a:p>
          <a:p>
            <a:pPr lvl="1">
              <a:lnSpc>
                <a:spcPct val="120000"/>
              </a:lnSpc>
            </a:pPr>
            <a:r>
              <a:rPr lang="en-US" dirty="0"/>
              <a:t>Probability of a heart attack</a:t>
            </a:r>
          </a:p>
          <a:p>
            <a:pPr lvl="1">
              <a:lnSpc>
                <a:spcPct val="120000"/>
              </a:lnSpc>
            </a:pPr>
            <a:r>
              <a:rPr lang="en-US" dirty="0"/>
              <a:t>Age of the person</a:t>
            </a:r>
          </a:p>
          <a:p>
            <a:pPr lvl="1">
              <a:lnSpc>
                <a:spcPct val="120000"/>
              </a:lnSpc>
            </a:pPr>
            <a:r>
              <a:rPr lang="en-US" dirty="0"/>
              <a:t>BMI</a:t>
            </a:r>
          </a:p>
          <a:p>
            <a:pPr lvl="1">
              <a:lnSpc>
                <a:spcPct val="120000"/>
              </a:lnSpc>
            </a:pPr>
            <a:r>
              <a:rPr lang="en-US" dirty="0"/>
              <a:t>Smoker or not</a:t>
            </a:r>
          </a:p>
          <a:p>
            <a:pPr lvl="1">
              <a:lnSpc>
                <a:spcPct val="120000"/>
              </a:lnSpc>
            </a:pPr>
            <a:r>
              <a:rPr lang="en-US" dirty="0"/>
              <a:t>Whether has high blood pressure</a:t>
            </a:r>
          </a:p>
        </p:txBody>
      </p:sp>
      <p:sp>
        <p:nvSpPr>
          <p:cNvPr id="9" name="Content Placeholder 8">
            <a:extLst>
              <a:ext uri="{FF2B5EF4-FFF2-40B4-BE49-F238E27FC236}">
                <a16:creationId xmlns:a16="http://schemas.microsoft.com/office/drawing/2014/main" id="{A62BE16B-B78D-924C-B397-D5B10909D355}"/>
              </a:ext>
            </a:extLst>
          </p:cNvPr>
          <p:cNvSpPr>
            <a:spLocks noGrp="1"/>
          </p:cNvSpPr>
          <p:nvPr>
            <p:ph idx="13"/>
          </p:nvPr>
        </p:nvSpPr>
        <p:spPr>
          <a:xfrm>
            <a:off x="4571999" y="2418642"/>
            <a:ext cx="4107551" cy="2448882"/>
          </a:xfrm>
        </p:spPr>
        <p:txBody>
          <a:bodyPr>
            <a:normAutofit fontScale="47500" lnSpcReduction="20000"/>
          </a:bodyPr>
          <a:lstStyle/>
          <a:p>
            <a:pPr>
              <a:lnSpc>
                <a:spcPct val="120000"/>
              </a:lnSpc>
            </a:pPr>
            <a:r>
              <a:rPr lang="en-US" dirty="0"/>
              <a:t>Training data set: 300,000 retinal images and expected outputs</a:t>
            </a:r>
          </a:p>
          <a:p>
            <a:pPr lvl="1">
              <a:lnSpc>
                <a:spcPct val="120000"/>
              </a:lnSpc>
            </a:pPr>
            <a:r>
              <a:rPr lang="en-US" dirty="0"/>
              <a:t>Coefficients are determined by best-matching the training set</a:t>
            </a:r>
          </a:p>
          <a:p>
            <a:pPr>
              <a:lnSpc>
                <a:spcPct val="120000"/>
              </a:lnSpc>
            </a:pPr>
            <a:r>
              <a:rPr lang="en-US" dirty="0"/>
              <a:t>Test data set: 13,600 retinal images and expected outputs</a:t>
            </a:r>
          </a:p>
          <a:p>
            <a:pPr lvl="1">
              <a:lnSpc>
                <a:spcPct val="120000"/>
              </a:lnSpc>
            </a:pPr>
            <a:r>
              <a:rPr lang="en-US" dirty="0"/>
              <a:t>70% accurately predicted</a:t>
            </a:r>
          </a:p>
          <a:p>
            <a:pPr lvl="1">
              <a:lnSpc>
                <a:spcPct val="120000"/>
              </a:lnSpc>
            </a:pPr>
            <a:r>
              <a:rPr lang="en-US" dirty="0"/>
              <a:t>72% is the medical accuracy rate with a blood test</a:t>
            </a:r>
          </a:p>
          <a:p>
            <a:pPr>
              <a:lnSpc>
                <a:spcPct val="120000"/>
              </a:lnSpc>
            </a:pPr>
            <a:endParaRPr lang="en-US" dirty="0"/>
          </a:p>
        </p:txBody>
      </p:sp>
      <p:pic>
        <p:nvPicPr>
          <p:cNvPr id="6" name="Picture 5">
            <a:extLst>
              <a:ext uri="{FF2B5EF4-FFF2-40B4-BE49-F238E27FC236}">
                <a16:creationId xmlns:a16="http://schemas.microsoft.com/office/drawing/2014/main" id="{D5DA9283-EBFF-114A-BE1D-1A01915A8D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39" t="-1449"/>
          <a:stretch/>
        </p:blipFill>
        <p:spPr>
          <a:xfrm>
            <a:off x="1192695" y="883775"/>
            <a:ext cx="1474305" cy="1434173"/>
          </a:xfrm>
          <a:prstGeom prst="rect">
            <a:avLst/>
          </a:prstGeom>
        </p:spPr>
      </p:pic>
      <p:pic>
        <p:nvPicPr>
          <p:cNvPr id="7" name="Picture 6">
            <a:extLst>
              <a:ext uri="{FF2B5EF4-FFF2-40B4-BE49-F238E27FC236}">
                <a16:creationId xmlns:a16="http://schemas.microsoft.com/office/drawing/2014/main" id="{87451D7E-8864-1649-BB02-5B5C299B37ED}"/>
              </a:ext>
            </a:extLst>
          </p:cNvPr>
          <p:cNvPicPr>
            <a:picLocks noChangeAspect="1"/>
          </p:cNvPicPr>
          <p:nvPr/>
        </p:nvPicPr>
        <p:blipFill>
          <a:blip r:embed="rId3"/>
          <a:stretch>
            <a:fillRect/>
          </a:stretch>
        </p:blipFill>
        <p:spPr>
          <a:xfrm rot="5400000">
            <a:off x="3947215" y="259630"/>
            <a:ext cx="1341231" cy="2682461"/>
          </a:xfrm>
          <a:prstGeom prst="rect">
            <a:avLst/>
          </a:prstGeom>
        </p:spPr>
      </p:pic>
      <p:sp>
        <p:nvSpPr>
          <p:cNvPr id="8" name="TextBox 7">
            <a:extLst>
              <a:ext uri="{FF2B5EF4-FFF2-40B4-BE49-F238E27FC236}">
                <a16:creationId xmlns:a16="http://schemas.microsoft.com/office/drawing/2014/main" id="{FB219775-DCD4-3C41-A6B0-722FCBDA1941}"/>
              </a:ext>
            </a:extLst>
          </p:cNvPr>
          <p:cNvSpPr txBox="1"/>
          <p:nvPr/>
        </p:nvSpPr>
        <p:spPr>
          <a:xfrm>
            <a:off x="6576974" y="1093028"/>
            <a:ext cx="1307084" cy="1015663"/>
          </a:xfrm>
          <a:prstGeom prst="rect">
            <a:avLst/>
          </a:prstGeom>
          <a:noFill/>
        </p:spPr>
        <p:txBody>
          <a:bodyPr wrap="square" rtlCol="0">
            <a:spAutoFit/>
          </a:bodyPr>
          <a:lstStyle/>
          <a:p>
            <a:r>
              <a:rPr lang="en-US" sz="6000" dirty="0"/>
              <a:t>🏥</a:t>
            </a:r>
          </a:p>
        </p:txBody>
      </p:sp>
    </p:spTree>
    <p:extLst>
      <p:ext uri="{BB962C8B-B14F-4D97-AF65-F5344CB8AC3E}">
        <p14:creationId xmlns:p14="http://schemas.microsoft.com/office/powerpoint/2010/main" val="206665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BEFA-D88E-2344-903D-9F9B4B2A2236}"/>
              </a:ext>
            </a:extLst>
          </p:cNvPr>
          <p:cNvSpPr>
            <a:spLocks noGrp="1"/>
          </p:cNvSpPr>
          <p:nvPr>
            <p:ph type="title"/>
          </p:nvPr>
        </p:nvSpPr>
        <p:spPr/>
        <p:txBody>
          <a:bodyPr/>
          <a:lstStyle/>
          <a:p>
            <a:r>
              <a:rPr lang="en-US"/>
              <a:t>Optical Interface Failure</a:t>
            </a:r>
            <a:endParaRPr lang="en-US" dirty="0"/>
          </a:p>
        </p:txBody>
      </p:sp>
      <p:sp>
        <p:nvSpPr>
          <p:cNvPr id="3" name="Content Placeholder 2">
            <a:extLst>
              <a:ext uri="{FF2B5EF4-FFF2-40B4-BE49-F238E27FC236}">
                <a16:creationId xmlns:a16="http://schemas.microsoft.com/office/drawing/2014/main" id="{F0637D84-4680-004B-BCE5-E7DADA223D00}"/>
              </a:ext>
            </a:extLst>
          </p:cNvPr>
          <p:cNvSpPr>
            <a:spLocks noGrp="1"/>
          </p:cNvSpPr>
          <p:nvPr>
            <p:ph idx="1"/>
          </p:nvPr>
        </p:nvSpPr>
        <p:spPr>
          <a:xfrm>
            <a:off x="240630" y="2873402"/>
            <a:ext cx="8286336" cy="2015742"/>
          </a:xfrm>
        </p:spPr>
        <p:txBody>
          <a:bodyPr>
            <a:normAutofit fontScale="55000" lnSpcReduction="20000"/>
          </a:bodyPr>
          <a:lstStyle/>
          <a:p>
            <a:pPr>
              <a:lnSpc>
                <a:spcPct val="120000"/>
              </a:lnSpc>
            </a:pPr>
            <a:r>
              <a:rPr lang="en-US" dirty="0"/>
              <a:t>Input layer: 5-minute CRC error rate for the last 30 days</a:t>
            </a:r>
          </a:p>
          <a:p>
            <a:pPr>
              <a:lnSpc>
                <a:spcPct val="120000"/>
              </a:lnSpc>
            </a:pPr>
            <a:r>
              <a:rPr lang="en-US" dirty="0"/>
              <a:t>Output layer: probability of a failure in next 1 hour, 1 day, 1 week, 1 month</a:t>
            </a:r>
          </a:p>
          <a:p>
            <a:pPr>
              <a:lnSpc>
                <a:spcPct val="120000"/>
              </a:lnSpc>
            </a:pPr>
            <a:r>
              <a:rPr lang="en-US" dirty="0"/>
              <a:t>Hidden layers: start with 2 layers and check the results if more needed</a:t>
            </a:r>
          </a:p>
          <a:p>
            <a:pPr>
              <a:lnSpc>
                <a:spcPct val="120000"/>
              </a:lnSpc>
            </a:pPr>
            <a:r>
              <a:rPr lang="en-US" dirty="0"/>
              <a:t>Training data set</a:t>
            </a:r>
          </a:p>
          <a:p>
            <a:pPr>
              <a:lnSpc>
                <a:spcPct val="120000"/>
              </a:lnSpc>
            </a:pPr>
            <a:r>
              <a:rPr lang="en-US" dirty="0"/>
              <a:t>Test data set</a:t>
            </a:r>
          </a:p>
        </p:txBody>
      </p:sp>
      <p:sp>
        <p:nvSpPr>
          <p:cNvPr id="4" name="Footer Placeholder 3">
            <a:extLst>
              <a:ext uri="{FF2B5EF4-FFF2-40B4-BE49-F238E27FC236}">
                <a16:creationId xmlns:a16="http://schemas.microsoft.com/office/drawing/2014/main" id="{8067C0A1-2659-6342-8AC2-48BC97E19C8F}"/>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4CD6BEFE-23EE-F54E-AE35-2926D6428E15}"/>
              </a:ext>
            </a:extLst>
          </p:cNvPr>
          <p:cNvSpPr>
            <a:spLocks noGrp="1"/>
          </p:cNvSpPr>
          <p:nvPr>
            <p:ph type="sldNum" sz="quarter" idx="12"/>
          </p:nvPr>
        </p:nvSpPr>
        <p:spPr/>
        <p:txBody>
          <a:bodyPr/>
          <a:lstStyle/>
          <a:p>
            <a:fld id="{C536DA3C-7681-0C41-AB87-940A72BF7C1B}" type="slidenum">
              <a:rPr lang="en-US" smtClean="0"/>
              <a:pPr/>
              <a:t>17</a:t>
            </a:fld>
            <a:endParaRPr lang="en-US"/>
          </a:p>
        </p:txBody>
      </p:sp>
      <p:pic>
        <p:nvPicPr>
          <p:cNvPr id="6" name="Picture 5">
            <a:extLst>
              <a:ext uri="{FF2B5EF4-FFF2-40B4-BE49-F238E27FC236}">
                <a16:creationId xmlns:a16="http://schemas.microsoft.com/office/drawing/2014/main" id="{0332D123-5488-2240-AA05-B7F3FC63CEA0}"/>
              </a:ext>
            </a:extLst>
          </p:cNvPr>
          <p:cNvPicPr>
            <a:picLocks noChangeAspect="1"/>
          </p:cNvPicPr>
          <p:nvPr/>
        </p:nvPicPr>
        <p:blipFill>
          <a:blip r:embed="rId2"/>
          <a:stretch>
            <a:fillRect/>
          </a:stretch>
        </p:blipFill>
        <p:spPr>
          <a:xfrm rot="5400000">
            <a:off x="3959413" y="281084"/>
            <a:ext cx="1341231" cy="2682461"/>
          </a:xfrm>
          <a:prstGeom prst="rect">
            <a:avLst/>
          </a:prstGeom>
        </p:spPr>
      </p:pic>
      <p:pic>
        <p:nvPicPr>
          <p:cNvPr id="13" name="Picture 12">
            <a:extLst>
              <a:ext uri="{FF2B5EF4-FFF2-40B4-BE49-F238E27FC236}">
                <a16:creationId xmlns:a16="http://schemas.microsoft.com/office/drawing/2014/main" id="{AFC46772-E8FB-774B-ACF9-81F310C84C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010" y="1080197"/>
            <a:ext cx="2941484" cy="763713"/>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146E5303-FA75-F741-84EE-86BB8BDB6FF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32782" y="1080197"/>
            <a:ext cx="2582618" cy="779123"/>
          </a:xfrm>
          <a:prstGeom prst="rect">
            <a:avLst/>
          </a:prstGeom>
          <a:ln>
            <a:solidFill>
              <a:schemeClr val="bg1">
                <a:lumMod val="50000"/>
              </a:schemeClr>
            </a:solidFill>
          </a:ln>
        </p:spPr>
      </p:pic>
      <p:sp>
        <p:nvSpPr>
          <p:cNvPr id="16" name="TextBox 15">
            <a:extLst>
              <a:ext uri="{FF2B5EF4-FFF2-40B4-BE49-F238E27FC236}">
                <a16:creationId xmlns:a16="http://schemas.microsoft.com/office/drawing/2014/main" id="{3D8A3DB1-D456-214B-BCA0-5E7A5E2704E7}"/>
              </a:ext>
            </a:extLst>
          </p:cNvPr>
          <p:cNvSpPr txBox="1"/>
          <p:nvPr/>
        </p:nvSpPr>
        <p:spPr>
          <a:xfrm>
            <a:off x="925830" y="1859320"/>
            <a:ext cx="97815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CRC Errors</a:t>
            </a:r>
          </a:p>
        </p:txBody>
      </p:sp>
      <p:sp>
        <p:nvSpPr>
          <p:cNvPr id="17" name="TextBox 16">
            <a:extLst>
              <a:ext uri="{FF2B5EF4-FFF2-40B4-BE49-F238E27FC236}">
                <a16:creationId xmlns:a16="http://schemas.microsoft.com/office/drawing/2014/main" id="{ED1E90D3-B41B-F74C-8165-406C7B5DA19A}"/>
              </a:ext>
            </a:extLst>
          </p:cNvPr>
          <p:cNvSpPr txBox="1"/>
          <p:nvPr/>
        </p:nvSpPr>
        <p:spPr>
          <a:xfrm>
            <a:off x="7013448" y="1859320"/>
            <a:ext cx="12202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Link Availability</a:t>
            </a:r>
          </a:p>
        </p:txBody>
      </p:sp>
    </p:spTree>
    <p:extLst>
      <p:ext uri="{BB962C8B-B14F-4D97-AF65-F5344CB8AC3E}">
        <p14:creationId xmlns:p14="http://schemas.microsoft.com/office/powerpoint/2010/main" val="284724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A76D-433B-F34F-9775-F2C027921756}"/>
              </a:ext>
            </a:extLst>
          </p:cNvPr>
          <p:cNvSpPr>
            <a:spLocks noGrp="1"/>
          </p:cNvSpPr>
          <p:nvPr>
            <p:ph type="title"/>
          </p:nvPr>
        </p:nvSpPr>
        <p:spPr/>
        <p:txBody>
          <a:bodyPr/>
          <a:lstStyle/>
          <a:p>
            <a:r>
              <a:rPr lang="en-US"/>
              <a:t>1980s All Over Again</a:t>
            </a:r>
            <a:endParaRPr lang="en-US" dirty="0"/>
          </a:p>
        </p:txBody>
      </p:sp>
      <p:sp>
        <p:nvSpPr>
          <p:cNvPr id="3" name="Content Placeholder 2">
            <a:extLst>
              <a:ext uri="{FF2B5EF4-FFF2-40B4-BE49-F238E27FC236}">
                <a16:creationId xmlns:a16="http://schemas.microsoft.com/office/drawing/2014/main" id="{9966D417-225D-0847-8E1C-C32F86553197}"/>
              </a:ext>
            </a:extLst>
          </p:cNvPr>
          <p:cNvSpPr>
            <a:spLocks noGrp="1"/>
          </p:cNvSpPr>
          <p:nvPr>
            <p:ph idx="1"/>
          </p:nvPr>
        </p:nvSpPr>
        <p:spPr/>
        <p:txBody>
          <a:bodyPr>
            <a:normAutofit/>
          </a:bodyPr>
          <a:lstStyle/>
          <a:p>
            <a:r>
              <a:rPr lang="en-US" sz="2400" dirty="0"/>
              <a:t>Algorithm – yes</a:t>
            </a:r>
          </a:p>
          <a:p>
            <a:r>
              <a:rPr lang="en-US" sz="2400" dirty="0"/>
              <a:t>Access to compute power – yes</a:t>
            </a:r>
          </a:p>
          <a:p>
            <a:r>
              <a:rPr lang="en-US" sz="2400" dirty="0"/>
              <a:t>Large data sets – not yet</a:t>
            </a:r>
          </a:p>
          <a:p>
            <a:pPr lvl="1"/>
            <a:r>
              <a:rPr lang="en-US" sz="2000" dirty="0"/>
              <a:t>In the dataset: </a:t>
            </a:r>
          </a:p>
          <a:p>
            <a:pPr lvl="2"/>
            <a:r>
              <a:rPr lang="en-US" sz="1800" dirty="0"/>
              <a:t>48 link failures over the week</a:t>
            </a:r>
          </a:p>
          <a:p>
            <a:pPr lvl="2"/>
            <a:r>
              <a:rPr lang="en-US" sz="1800" dirty="0"/>
              <a:t>12 links</a:t>
            </a:r>
          </a:p>
          <a:p>
            <a:pPr lvl="2"/>
            <a:r>
              <a:rPr lang="en-US" sz="1800" dirty="0"/>
              <a:t>Only one link stayed down for more than one hour</a:t>
            </a:r>
          </a:p>
          <a:p>
            <a:pPr lvl="2"/>
            <a:r>
              <a:rPr lang="en-US" sz="1800" dirty="0"/>
              <a:t>9 interfaces with significant CRC errors, including this link</a:t>
            </a:r>
          </a:p>
        </p:txBody>
      </p:sp>
      <p:sp>
        <p:nvSpPr>
          <p:cNvPr id="4" name="Footer Placeholder 3">
            <a:extLst>
              <a:ext uri="{FF2B5EF4-FFF2-40B4-BE49-F238E27FC236}">
                <a16:creationId xmlns:a16="http://schemas.microsoft.com/office/drawing/2014/main" id="{D592085C-9652-CD45-83EB-2C27776A4FE0}"/>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D910A6D2-1804-4240-9BCC-5ACD8A292FE1}"/>
              </a:ext>
            </a:extLst>
          </p:cNvPr>
          <p:cNvSpPr>
            <a:spLocks noGrp="1"/>
          </p:cNvSpPr>
          <p:nvPr>
            <p:ph type="sldNum" sz="quarter" idx="12"/>
          </p:nvPr>
        </p:nvSpPr>
        <p:spPr/>
        <p:txBody>
          <a:bodyPr/>
          <a:lstStyle/>
          <a:p>
            <a:fld id="{C536DA3C-7681-0C41-AB87-940A72BF7C1B}" type="slidenum">
              <a:rPr lang="en-US" smtClean="0"/>
              <a:pPr/>
              <a:t>18</a:t>
            </a:fld>
            <a:endParaRPr lang="en-US"/>
          </a:p>
        </p:txBody>
      </p:sp>
    </p:spTree>
    <p:extLst>
      <p:ext uri="{BB962C8B-B14F-4D97-AF65-F5344CB8AC3E}">
        <p14:creationId xmlns:p14="http://schemas.microsoft.com/office/powerpoint/2010/main" val="146232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5599-CCC3-7344-876B-A0DEC677AFD7}"/>
              </a:ext>
            </a:extLst>
          </p:cNvPr>
          <p:cNvSpPr>
            <a:spLocks noGrp="1"/>
          </p:cNvSpPr>
          <p:nvPr>
            <p:ph type="title"/>
          </p:nvPr>
        </p:nvSpPr>
        <p:spPr/>
        <p:txBody>
          <a:bodyPr/>
          <a:lstStyle/>
          <a:p>
            <a:r>
              <a:rPr lang="en-US" dirty="0"/>
              <a:t>4. On-demand Traffic Engineering</a:t>
            </a:r>
          </a:p>
        </p:txBody>
      </p:sp>
      <p:sp>
        <p:nvSpPr>
          <p:cNvPr id="3" name="Content Placeholder 2">
            <a:extLst>
              <a:ext uri="{FF2B5EF4-FFF2-40B4-BE49-F238E27FC236}">
                <a16:creationId xmlns:a16="http://schemas.microsoft.com/office/drawing/2014/main" id="{5FB07E6D-5AA5-BE4B-B6D5-016EF07DA99D}"/>
              </a:ext>
            </a:extLst>
          </p:cNvPr>
          <p:cNvSpPr>
            <a:spLocks noGrp="1"/>
          </p:cNvSpPr>
          <p:nvPr>
            <p:ph idx="1"/>
          </p:nvPr>
        </p:nvSpPr>
        <p:spPr>
          <a:xfrm>
            <a:off x="127373" y="1045641"/>
            <a:ext cx="5013991" cy="3946539"/>
          </a:xfrm>
        </p:spPr>
        <p:txBody>
          <a:bodyPr>
            <a:normAutofit/>
          </a:bodyPr>
          <a:lstStyle/>
          <a:p>
            <a:r>
              <a:rPr lang="en-US" sz="2000" dirty="0"/>
              <a:t>Congestion caused by fiber cuts</a:t>
            </a:r>
          </a:p>
          <a:p>
            <a:pPr lvl="1"/>
            <a:r>
              <a:rPr lang="en-US" sz="1800" dirty="0"/>
              <a:t>Normally the network is run uncongested</a:t>
            </a:r>
          </a:p>
          <a:p>
            <a:r>
              <a:rPr lang="en-US" sz="2000" dirty="0"/>
              <a:t>Traditional optimization algorithms are too slow</a:t>
            </a:r>
          </a:p>
          <a:p>
            <a:pPr lvl="1"/>
            <a:r>
              <a:rPr lang="en-US" sz="1800" dirty="0"/>
              <a:t>NP-Complete</a:t>
            </a:r>
          </a:p>
          <a:p>
            <a:pPr lvl="1"/>
            <a:r>
              <a:rPr lang="en-US" sz="1800" dirty="0"/>
              <a:t>Take hours to compute</a:t>
            </a:r>
          </a:p>
          <a:p>
            <a:r>
              <a:rPr lang="en-US" sz="2000" dirty="0"/>
              <a:t>Packet Design congestion-avoidance algorithm runs in seconds</a:t>
            </a:r>
          </a:p>
          <a:p>
            <a:pPr lvl="1"/>
            <a:r>
              <a:rPr lang="en-US" sz="1600" dirty="0"/>
              <a:t>Polynomial time</a:t>
            </a:r>
          </a:p>
        </p:txBody>
      </p:sp>
      <p:sp>
        <p:nvSpPr>
          <p:cNvPr id="4" name="Footer Placeholder 3">
            <a:extLst>
              <a:ext uri="{FF2B5EF4-FFF2-40B4-BE49-F238E27FC236}">
                <a16:creationId xmlns:a16="http://schemas.microsoft.com/office/drawing/2014/main" id="{DD1649E6-090A-AB45-A39D-D4256CEED99A}"/>
              </a:ext>
            </a:extLst>
          </p:cNvPr>
          <p:cNvSpPr>
            <a:spLocks noGrp="1"/>
          </p:cNvSpPr>
          <p:nvPr>
            <p:ph type="ftr" sz="quarter" idx="11"/>
          </p:nvPr>
        </p:nvSpPr>
        <p:spPr/>
        <p:txBody>
          <a:bodyPr/>
          <a:lstStyle/>
          <a:p>
            <a:r>
              <a:rPr lang="en-US"/>
              <a:t>Copyright © 2018 Packet Design. All rights reserved.</a:t>
            </a:r>
            <a:endParaRPr lang="en-US" dirty="0"/>
          </a:p>
        </p:txBody>
      </p:sp>
      <p:sp>
        <p:nvSpPr>
          <p:cNvPr id="5" name="Slide Number Placeholder 4">
            <a:extLst>
              <a:ext uri="{FF2B5EF4-FFF2-40B4-BE49-F238E27FC236}">
                <a16:creationId xmlns:a16="http://schemas.microsoft.com/office/drawing/2014/main" id="{47C4D3CA-FFE8-9B4E-A429-FBEAE1134609}"/>
              </a:ext>
            </a:extLst>
          </p:cNvPr>
          <p:cNvSpPr>
            <a:spLocks noGrp="1"/>
          </p:cNvSpPr>
          <p:nvPr>
            <p:ph type="sldNum" sz="quarter" idx="12"/>
          </p:nvPr>
        </p:nvSpPr>
        <p:spPr/>
        <p:txBody>
          <a:bodyPr/>
          <a:lstStyle/>
          <a:p>
            <a:fld id="{C536DA3C-7681-0C41-AB87-940A72BF7C1B}" type="slidenum">
              <a:rPr lang="en-US" smtClean="0"/>
              <a:pPr/>
              <a:t>19</a:t>
            </a:fld>
            <a:endParaRPr lang="en-US" dirty="0"/>
          </a:p>
        </p:txBody>
      </p:sp>
      <p:pic>
        <p:nvPicPr>
          <p:cNvPr id="6" name="Picture 5">
            <a:extLst>
              <a:ext uri="{FF2B5EF4-FFF2-40B4-BE49-F238E27FC236}">
                <a16:creationId xmlns:a16="http://schemas.microsoft.com/office/drawing/2014/main" id="{2F3CF5BE-1F2B-BF43-B770-23C4E8C88EA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41365" y="920984"/>
            <a:ext cx="3892426" cy="3631966"/>
          </a:xfrm>
          <a:prstGeom prst="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286172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96B511-9F20-49CD-9AFF-B0B878AB0F88}"/>
              </a:ext>
            </a:extLst>
          </p:cNvPr>
          <p:cNvSpPr>
            <a:spLocks noGrp="1"/>
          </p:cNvSpPr>
          <p:nvPr>
            <p:ph type="ftr" sz="quarter" idx="11"/>
          </p:nvPr>
        </p:nvSpPr>
        <p:spPr/>
        <p:txBody>
          <a:bodyPr/>
          <a:lstStyle/>
          <a:p>
            <a:r>
              <a:rPr lang="en-US"/>
              <a:t>Copyright © 2018 Packet Design. All rights reserved.</a:t>
            </a:r>
            <a:endParaRPr lang="en-US" dirty="0"/>
          </a:p>
        </p:txBody>
      </p:sp>
      <p:sp>
        <p:nvSpPr>
          <p:cNvPr id="4" name="Slide Number Placeholder 3">
            <a:extLst>
              <a:ext uri="{FF2B5EF4-FFF2-40B4-BE49-F238E27FC236}">
                <a16:creationId xmlns:a16="http://schemas.microsoft.com/office/drawing/2014/main" id="{CA28FA38-AC4C-4B9C-9392-FF162B411572}"/>
              </a:ext>
            </a:extLst>
          </p:cNvPr>
          <p:cNvSpPr>
            <a:spLocks noGrp="1"/>
          </p:cNvSpPr>
          <p:nvPr>
            <p:ph type="sldNum" sz="quarter" idx="12"/>
          </p:nvPr>
        </p:nvSpPr>
        <p:spPr/>
        <p:txBody>
          <a:bodyPr/>
          <a:lstStyle/>
          <a:p>
            <a:fld id="{34A1D067-4CF1-4CD5-AE05-BDD628B496FB}" type="slidenum">
              <a:rPr lang="en-US" smtClean="0"/>
              <a:pPr/>
              <a:t>2</a:t>
            </a:fld>
            <a:endParaRPr lang="en-US" dirty="0"/>
          </a:p>
        </p:txBody>
      </p:sp>
      <p:sp>
        <p:nvSpPr>
          <p:cNvPr id="2" name="Title 1"/>
          <p:cNvSpPr>
            <a:spLocks noGrp="1"/>
          </p:cNvSpPr>
          <p:nvPr>
            <p:ph type="title"/>
          </p:nvPr>
        </p:nvSpPr>
        <p:spPr/>
        <p:txBody>
          <a:bodyPr>
            <a:normAutofit fontScale="90000"/>
          </a:bodyPr>
          <a:lstStyle/>
          <a:p>
            <a:r>
              <a:rPr lang="en-US" dirty="0"/>
              <a:t>Machine-Learning Analytics Empowers Network Automation</a:t>
            </a:r>
          </a:p>
        </p:txBody>
      </p:sp>
      <p:sp>
        <p:nvSpPr>
          <p:cNvPr id="42" name="Rectangle: Rounded Corners 41">
            <a:extLst>
              <a:ext uri="{FF2B5EF4-FFF2-40B4-BE49-F238E27FC236}">
                <a16:creationId xmlns:a16="http://schemas.microsoft.com/office/drawing/2014/main" id="{78DACBE4-E5DE-469B-944E-E78CC5ED19F6}"/>
              </a:ext>
            </a:extLst>
          </p:cNvPr>
          <p:cNvSpPr/>
          <p:nvPr/>
        </p:nvSpPr>
        <p:spPr>
          <a:xfrm>
            <a:off x="2720991" y="1144050"/>
            <a:ext cx="3328604" cy="3223260"/>
          </a:xfrm>
          <a:prstGeom prst="roundRect">
            <a:avLst>
              <a:gd name="adj" fmla="val 185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white"/>
              </a:solidFill>
              <a:latin typeface="+mj-lt"/>
            </a:endParaRPr>
          </a:p>
        </p:txBody>
      </p:sp>
      <p:sp>
        <p:nvSpPr>
          <p:cNvPr id="66" name="Rectangle: Rounded Corners 65"/>
          <p:cNvSpPr/>
          <p:nvPr/>
        </p:nvSpPr>
        <p:spPr>
          <a:xfrm>
            <a:off x="2828066" y="1959531"/>
            <a:ext cx="3126179" cy="391067"/>
          </a:xfrm>
          <a:prstGeom prst="roundRect">
            <a:avLst>
              <a:gd name="adj" fmla="val 4979"/>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mj-lt"/>
                <a:ea typeface="Open Sans Light" panose="020B0306030504020204" pitchFamily="34" charset="0"/>
                <a:cs typeface="Open Sans Light" panose="020B0306030504020204" pitchFamily="34" charset="0"/>
              </a:rPr>
              <a:t>Application Services</a:t>
            </a:r>
          </a:p>
        </p:txBody>
      </p:sp>
      <p:sp>
        <p:nvSpPr>
          <p:cNvPr id="71" name="Rectangle: Rounded Corners 70"/>
          <p:cNvSpPr/>
          <p:nvPr/>
        </p:nvSpPr>
        <p:spPr>
          <a:xfrm>
            <a:off x="2828066" y="2469952"/>
            <a:ext cx="1488869" cy="596198"/>
          </a:xfrm>
          <a:prstGeom prst="roundRect">
            <a:avLst>
              <a:gd name="adj" fmla="val 4979"/>
            </a:avLst>
          </a:prstGeom>
          <a:solidFill>
            <a:srgbClr val="79C1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mj-lt"/>
                <a:ea typeface="Open Sans Light" panose="020B0306030504020204" pitchFamily="34" charset="0"/>
                <a:cs typeface="Open Sans Light" panose="020B0306030504020204" pitchFamily="34" charset="0"/>
              </a:rPr>
              <a:t>Traffic  Analytics</a:t>
            </a:r>
          </a:p>
        </p:txBody>
      </p:sp>
      <p:sp>
        <p:nvSpPr>
          <p:cNvPr id="72" name="Rectangle: Rounded Corners 71"/>
          <p:cNvSpPr/>
          <p:nvPr/>
        </p:nvSpPr>
        <p:spPr>
          <a:xfrm>
            <a:off x="4465376" y="2469952"/>
            <a:ext cx="1488869" cy="596198"/>
          </a:xfrm>
          <a:prstGeom prst="roundRect">
            <a:avLst>
              <a:gd name="adj" fmla="val 4979"/>
            </a:avLst>
          </a:prstGeom>
          <a:solidFill>
            <a:srgbClr val="C76009">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mj-lt"/>
                <a:ea typeface="Open Sans Light" panose="020B0306030504020204" pitchFamily="34" charset="0"/>
                <a:cs typeface="Open Sans Light" panose="020B0306030504020204" pitchFamily="34" charset="0"/>
              </a:rPr>
              <a:t>Performance</a:t>
            </a:r>
          </a:p>
          <a:p>
            <a:pPr algn="ctr" defTabSz="685800">
              <a:defRPr/>
            </a:pPr>
            <a:r>
              <a:rPr lang="en-US" sz="1350" dirty="0">
                <a:solidFill>
                  <a:prstClr val="white"/>
                </a:solidFill>
                <a:latin typeface="+mj-lt"/>
                <a:ea typeface="Open Sans Light" panose="020B0306030504020204" pitchFamily="34" charset="0"/>
                <a:cs typeface="Open Sans Light" panose="020B0306030504020204" pitchFamily="34" charset="0"/>
              </a:rPr>
              <a:t>Analytics</a:t>
            </a:r>
            <a:endParaRPr lang="en-US" sz="1200" dirty="0">
              <a:solidFill>
                <a:prstClr val="white"/>
              </a:solidFill>
              <a:latin typeface="+mj-lt"/>
              <a:ea typeface="Open Sans Light" panose="020B0306030504020204" pitchFamily="34" charset="0"/>
              <a:cs typeface="Open Sans Light" panose="020B0306030504020204" pitchFamily="34" charset="0"/>
            </a:endParaRPr>
          </a:p>
        </p:txBody>
      </p:sp>
      <p:sp>
        <p:nvSpPr>
          <p:cNvPr id="73" name="Rectangle: Rounded Corners 72"/>
          <p:cNvSpPr/>
          <p:nvPr/>
        </p:nvSpPr>
        <p:spPr>
          <a:xfrm>
            <a:off x="2828066" y="3185506"/>
            <a:ext cx="3126179" cy="1079228"/>
          </a:xfrm>
          <a:prstGeom prst="roundRect">
            <a:avLst>
              <a:gd name="adj" fmla="val 2929"/>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white"/>
              </a:solidFill>
              <a:latin typeface="+mj-lt"/>
              <a:ea typeface="Open Sans Light" panose="020B0306030504020204" pitchFamily="34" charset="0"/>
              <a:cs typeface="Open Sans Light" panose="020B0306030504020204" pitchFamily="34" charset="0"/>
            </a:endParaRPr>
          </a:p>
          <a:p>
            <a:pPr algn="ctr" defTabSz="685800">
              <a:defRPr/>
            </a:pPr>
            <a:endParaRPr lang="en-US" sz="1050" dirty="0">
              <a:solidFill>
                <a:prstClr val="white"/>
              </a:solidFill>
              <a:latin typeface="+mj-lt"/>
              <a:ea typeface="Open Sans Light" panose="020B0306030504020204" pitchFamily="34" charset="0"/>
              <a:cs typeface="Open Sans Light" panose="020B0306030504020204" pitchFamily="34" charset="0"/>
            </a:endParaRPr>
          </a:p>
          <a:p>
            <a:pPr algn="ctr" defTabSz="685800">
              <a:defRPr/>
            </a:pPr>
            <a:endParaRPr lang="en-US" sz="1050" dirty="0">
              <a:solidFill>
                <a:prstClr val="white"/>
              </a:solidFill>
              <a:latin typeface="+mj-lt"/>
              <a:ea typeface="Open Sans Light" panose="020B0306030504020204" pitchFamily="34" charset="0"/>
              <a:cs typeface="Open Sans Light" panose="020B0306030504020204" pitchFamily="34" charset="0"/>
            </a:endParaRPr>
          </a:p>
          <a:p>
            <a:pPr algn="ctr" defTabSz="685800">
              <a:defRPr/>
            </a:pPr>
            <a:endParaRPr lang="en-US" sz="1050" dirty="0">
              <a:solidFill>
                <a:prstClr val="white"/>
              </a:solidFill>
              <a:latin typeface="+mj-lt"/>
              <a:ea typeface="Open Sans Light" panose="020B0306030504020204" pitchFamily="34" charset="0"/>
              <a:cs typeface="Open Sans Light" panose="020B0306030504020204" pitchFamily="34" charset="0"/>
            </a:endParaRPr>
          </a:p>
          <a:p>
            <a:pPr algn="ctr" defTabSz="685800">
              <a:defRPr/>
            </a:pPr>
            <a:r>
              <a:rPr lang="en-US" sz="1350" dirty="0">
                <a:solidFill>
                  <a:prstClr val="white"/>
                </a:solidFill>
                <a:latin typeface="+mj-lt"/>
                <a:ea typeface="Open Sans Light" panose="020B0306030504020204" pitchFamily="34" charset="0"/>
                <a:cs typeface="Open Sans Light" panose="020B0306030504020204" pitchFamily="34" charset="0"/>
              </a:rPr>
              <a:t>Route Analytics</a:t>
            </a:r>
          </a:p>
        </p:txBody>
      </p:sp>
      <p:grpSp>
        <p:nvGrpSpPr>
          <p:cNvPr id="6" name="Group 5"/>
          <p:cNvGrpSpPr/>
          <p:nvPr/>
        </p:nvGrpSpPr>
        <p:grpSpPr>
          <a:xfrm>
            <a:off x="2989959" y="3347911"/>
            <a:ext cx="2793182" cy="480060"/>
            <a:chOff x="4222656" y="4145216"/>
            <a:chExt cx="4139474" cy="640080"/>
          </a:xfrm>
        </p:grpSpPr>
        <p:sp>
          <p:nvSpPr>
            <p:cNvPr id="74" name="Rectangle: Rounded Corners 73"/>
            <p:cNvSpPr/>
            <p:nvPr/>
          </p:nvSpPr>
          <p:spPr>
            <a:xfrm>
              <a:off x="4222656" y="4145216"/>
              <a:ext cx="1323912" cy="640080"/>
            </a:xfrm>
            <a:prstGeom prst="roundRect">
              <a:avLst>
                <a:gd name="adj" fmla="val 4979"/>
              </a:avLst>
            </a:prstGeom>
            <a:solidFill>
              <a:schemeClr val="accent5">
                <a:lumMod val="20000"/>
                <a:lumOff val="80000"/>
              </a:schemeClr>
            </a:solidFill>
            <a:ln>
              <a:noFill/>
            </a:ln>
            <a:effectLst>
              <a:outerShdw blurRad="101600" dist="38100" dir="5400000" algn="t"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050" dirty="0">
                  <a:solidFill>
                    <a:srgbClr val="008DCF"/>
                  </a:solidFill>
                  <a:latin typeface="+mj-lt"/>
                  <a:ea typeface="Open Sans Light" panose="020B0306030504020204" pitchFamily="34" charset="0"/>
                  <a:cs typeface="Open Sans Light" panose="020B0306030504020204" pitchFamily="34" charset="0"/>
                </a:rPr>
                <a:t>Traffic Engineering</a:t>
              </a:r>
            </a:p>
          </p:txBody>
        </p:sp>
        <p:sp>
          <p:nvSpPr>
            <p:cNvPr id="75" name="Rectangle: Rounded Corners 74"/>
            <p:cNvSpPr/>
            <p:nvPr/>
          </p:nvSpPr>
          <p:spPr>
            <a:xfrm>
              <a:off x="5687877" y="4145216"/>
              <a:ext cx="1219620" cy="640080"/>
            </a:xfrm>
            <a:prstGeom prst="roundRect">
              <a:avLst>
                <a:gd name="adj" fmla="val 4979"/>
              </a:avLst>
            </a:prstGeom>
            <a:solidFill>
              <a:schemeClr val="accent5">
                <a:lumMod val="20000"/>
                <a:lumOff val="80000"/>
              </a:schemeClr>
            </a:solidFill>
            <a:ln>
              <a:noFill/>
            </a:ln>
            <a:effectLst>
              <a:outerShdw blurRad="101600" dist="38100" dir="5400000" algn="t"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050" dirty="0">
                  <a:solidFill>
                    <a:srgbClr val="008DCF"/>
                  </a:solidFill>
                  <a:latin typeface="+mj-lt"/>
                  <a:ea typeface="Open Sans Light" panose="020B0306030504020204" pitchFamily="34" charset="0"/>
                  <a:cs typeface="Open Sans Light" panose="020B0306030504020204" pitchFamily="34" charset="0"/>
                </a:rPr>
                <a:t>MPLS VPNs</a:t>
              </a:r>
            </a:p>
          </p:txBody>
        </p:sp>
        <p:sp>
          <p:nvSpPr>
            <p:cNvPr id="76" name="Rectangle: Rounded Corners 75"/>
            <p:cNvSpPr/>
            <p:nvPr/>
          </p:nvSpPr>
          <p:spPr>
            <a:xfrm>
              <a:off x="7142510" y="4145216"/>
              <a:ext cx="1219620" cy="640080"/>
            </a:xfrm>
            <a:prstGeom prst="roundRect">
              <a:avLst>
                <a:gd name="adj" fmla="val 4979"/>
              </a:avLst>
            </a:prstGeom>
            <a:solidFill>
              <a:schemeClr val="accent5">
                <a:lumMod val="20000"/>
                <a:lumOff val="80000"/>
              </a:schemeClr>
            </a:solidFill>
            <a:ln>
              <a:noFill/>
            </a:ln>
            <a:effectLst>
              <a:outerShdw blurRad="101600" dist="38100" dir="5400000" algn="t" rotWithShape="0">
                <a:schemeClr val="accent4">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050" dirty="0">
                  <a:solidFill>
                    <a:srgbClr val="008DCF"/>
                  </a:solidFill>
                  <a:latin typeface="+mj-lt"/>
                  <a:ea typeface="Open Sans Light" panose="020B0306030504020204" pitchFamily="34" charset="0"/>
                  <a:cs typeface="Open Sans Light" panose="020B0306030504020204" pitchFamily="34" charset="0"/>
                </a:rPr>
                <a:t>Multicast</a:t>
              </a:r>
            </a:p>
          </p:txBody>
        </p:sp>
      </p:grpSp>
      <p:sp>
        <p:nvSpPr>
          <p:cNvPr id="78" name="Rectangle: Rounded Corners 77"/>
          <p:cNvSpPr/>
          <p:nvPr/>
        </p:nvSpPr>
        <p:spPr>
          <a:xfrm>
            <a:off x="6251362" y="1959531"/>
            <a:ext cx="2653999" cy="391066"/>
          </a:xfrm>
          <a:prstGeom prst="roundRect">
            <a:avLst>
              <a:gd name="adj" fmla="val 4979"/>
            </a:avLst>
          </a:prstGeom>
          <a:noFill/>
          <a:ln w="2857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1050" dirty="0">
                <a:solidFill>
                  <a:schemeClr val="tx1"/>
                </a:solidFill>
                <a:latin typeface="+mj-lt"/>
                <a:ea typeface="Open Sans Light" panose="020B0306030504020204" pitchFamily="34" charset="0"/>
                <a:cs typeface="Open Sans Light" panose="020B0306030504020204" pitchFamily="34" charset="0"/>
              </a:rPr>
              <a:t>JSON-based REST APIs</a:t>
            </a:r>
          </a:p>
        </p:txBody>
      </p:sp>
      <p:cxnSp>
        <p:nvCxnSpPr>
          <p:cNvPr id="14" name="Straight Connector 13"/>
          <p:cNvCxnSpPr>
            <a:cxnSpLocks/>
            <a:stCxn id="78" idx="1"/>
            <a:endCxn id="66" idx="3"/>
          </p:cNvCxnSpPr>
          <p:nvPr/>
        </p:nvCxnSpPr>
        <p:spPr>
          <a:xfrm flipH="1">
            <a:off x="5954245" y="2155064"/>
            <a:ext cx="297117"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Rounded Corners 78"/>
          <p:cNvSpPr/>
          <p:nvPr/>
        </p:nvSpPr>
        <p:spPr>
          <a:xfrm>
            <a:off x="6251362" y="2469951"/>
            <a:ext cx="2653999" cy="596198"/>
          </a:xfrm>
          <a:prstGeom prst="roundRect">
            <a:avLst>
              <a:gd name="adj" fmla="val 4979"/>
            </a:avLst>
          </a:prstGeom>
          <a:solidFill>
            <a:schemeClr val="bg1"/>
          </a:solidFill>
          <a:ln w="2857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50" dirty="0">
                <a:solidFill>
                  <a:schemeClr val="tx1"/>
                </a:solidFill>
                <a:latin typeface="+mj-lt"/>
                <a:ea typeface="Open Sans Light" panose="020B0306030504020204" pitchFamily="34" charset="0"/>
                <a:cs typeface="Open Sans Light" panose="020B0306030504020204" pitchFamily="34" charset="0"/>
              </a:rPr>
              <a:t>Latency, jitter, utilization and loss correlated with routing data for path-aware, service-aware performance analytics</a:t>
            </a:r>
          </a:p>
        </p:txBody>
      </p:sp>
      <p:sp>
        <p:nvSpPr>
          <p:cNvPr id="80" name="Rectangle: Rounded Corners 79"/>
          <p:cNvSpPr/>
          <p:nvPr/>
        </p:nvSpPr>
        <p:spPr>
          <a:xfrm>
            <a:off x="6251362" y="3178973"/>
            <a:ext cx="2653999" cy="1157000"/>
          </a:xfrm>
          <a:prstGeom prst="roundRect">
            <a:avLst>
              <a:gd name="adj" fmla="val 4979"/>
            </a:avLst>
          </a:prstGeom>
          <a:solidFill>
            <a:schemeClr val="bg1"/>
          </a:solid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50" dirty="0">
                <a:solidFill>
                  <a:schemeClr val="tx1"/>
                </a:solidFill>
                <a:latin typeface="+mj-lt"/>
                <a:ea typeface="Open Sans Light" panose="020B0306030504020204" pitchFamily="34" charset="0"/>
                <a:cs typeface="Open Sans Light" panose="020B0306030504020204" pitchFamily="34" charset="0"/>
              </a:rPr>
              <a:t>Real-time monitoring of the network control plane and overlay services, forensic analysis and what-if modeling</a:t>
            </a:r>
          </a:p>
          <a:p>
            <a:pPr marL="214313" indent="-129779">
              <a:spcBef>
                <a:spcPts val="225"/>
              </a:spcBef>
              <a:buClr>
                <a:srgbClr val="008DCF"/>
              </a:buClr>
              <a:buFont typeface="Arial" panose="020B0604020202020204" pitchFamily="34" charset="0"/>
              <a:buChar char="•"/>
              <a:defRPr/>
            </a:pPr>
            <a:r>
              <a:rPr lang="en-US" sz="900" dirty="0">
                <a:solidFill>
                  <a:schemeClr val="tx1"/>
                </a:solidFill>
                <a:latin typeface="+mj-lt"/>
                <a:ea typeface="Open Sans Light" panose="020B0306030504020204" pitchFamily="34" charset="0"/>
                <a:cs typeface="Open Sans Light" panose="020B0306030504020204" pitchFamily="34" charset="0"/>
              </a:rPr>
              <a:t>IGPs, BGP-LS, BGP</a:t>
            </a:r>
          </a:p>
          <a:p>
            <a:pPr marL="214313" indent="-129779">
              <a:spcBef>
                <a:spcPts val="225"/>
              </a:spcBef>
              <a:buClr>
                <a:srgbClr val="008DCF"/>
              </a:buClr>
              <a:buFont typeface="Arial" panose="020B0604020202020204" pitchFamily="34" charset="0"/>
              <a:buChar char="•"/>
              <a:defRPr/>
            </a:pPr>
            <a:r>
              <a:rPr lang="en-US" sz="900" dirty="0">
                <a:solidFill>
                  <a:schemeClr val="tx1"/>
                </a:solidFill>
                <a:latin typeface="+mj-lt"/>
                <a:ea typeface="Open Sans Light" panose="020B0306030504020204" pitchFamily="34" charset="0"/>
                <a:cs typeface="Open Sans Light" panose="020B0306030504020204" pitchFamily="34" charset="0"/>
              </a:rPr>
              <a:t>MPLS L2 and L3 VPNs</a:t>
            </a:r>
          </a:p>
          <a:p>
            <a:pPr marL="214313" indent="-129779">
              <a:buClr>
                <a:srgbClr val="008DCF"/>
              </a:buClr>
              <a:buFont typeface="Arial" panose="020B0604020202020204" pitchFamily="34" charset="0"/>
              <a:buChar char="•"/>
              <a:defRPr/>
            </a:pPr>
            <a:r>
              <a:rPr lang="en-US" sz="900" dirty="0">
                <a:solidFill>
                  <a:schemeClr val="tx1"/>
                </a:solidFill>
                <a:latin typeface="+mj-lt"/>
                <a:ea typeface="Open Sans Light" panose="020B0306030504020204" pitchFamily="34" charset="0"/>
                <a:cs typeface="Open Sans Light" panose="020B0306030504020204" pitchFamily="34" charset="0"/>
              </a:rPr>
              <a:t>RSVP-TE Tunnels &amp; Segment Routing</a:t>
            </a:r>
          </a:p>
          <a:p>
            <a:pPr marL="214313" indent="-129779">
              <a:buClr>
                <a:srgbClr val="008DCF"/>
              </a:buClr>
              <a:buFont typeface="Arial" panose="020B0604020202020204" pitchFamily="34" charset="0"/>
              <a:buChar char="•"/>
              <a:defRPr/>
            </a:pPr>
            <a:r>
              <a:rPr lang="en-US" sz="900" dirty="0">
                <a:solidFill>
                  <a:schemeClr val="tx1"/>
                </a:solidFill>
                <a:latin typeface="+mj-lt"/>
                <a:ea typeface="Open Sans Light" panose="020B0306030504020204" pitchFamily="34" charset="0"/>
                <a:cs typeface="Open Sans Light" panose="020B0306030504020204" pitchFamily="34" charset="0"/>
              </a:rPr>
              <a:t>Multicast</a:t>
            </a:r>
          </a:p>
        </p:txBody>
      </p:sp>
      <p:cxnSp>
        <p:nvCxnSpPr>
          <p:cNvPr id="81" name="Straight Connector 80"/>
          <p:cNvCxnSpPr>
            <a:cxnSpLocks/>
            <a:stCxn id="79" idx="1"/>
            <a:endCxn id="72" idx="3"/>
          </p:cNvCxnSpPr>
          <p:nvPr/>
        </p:nvCxnSpPr>
        <p:spPr>
          <a:xfrm flipH="1">
            <a:off x="5954245" y="2768050"/>
            <a:ext cx="297117" cy="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flipH="1">
            <a:off x="5943573" y="3725119"/>
            <a:ext cx="297118" cy="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3" name="Rectangle: Rounded Corners 82"/>
          <p:cNvSpPr/>
          <p:nvPr/>
        </p:nvSpPr>
        <p:spPr>
          <a:xfrm>
            <a:off x="183930" y="2469950"/>
            <a:ext cx="2345175" cy="596198"/>
          </a:xfrm>
          <a:prstGeom prst="roundRect">
            <a:avLst>
              <a:gd name="adj" fmla="val 4979"/>
            </a:avLst>
          </a:prstGeom>
          <a:solidFill>
            <a:schemeClr val="bg1"/>
          </a:solidFill>
          <a:ln w="285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50" dirty="0">
                <a:solidFill>
                  <a:schemeClr val="tx1"/>
                </a:solidFill>
                <a:latin typeface="+mj-lt"/>
                <a:ea typeface="Open Sans Light" panose="020B0306030504020204" pitchFamily="34" charset="0"/>
                <a:cs typeface="Open Sans Light" panose="020B0306030504020204" pitchFamily="34" charset="0"/>
              </a:rPr>
              <a:t>Flow records correlated with routing data for path-aware, service-aware traffic analytics</a:t>
            </a:r>
          </a:p>
        </p:txBody>
      </p:sp>
      <p:cxnSp>
        <p:nvCxnSpPr>
          <p:cNvPr id="84" name="Straight Connector 83"/>
          <p:cNvCxnSpPr>
            <a:cxnSpLocks/>
            <a:endCxn id="83" idx="3"/>
          </p:cNvCxnSpPr>
          <p:nvPr/>
        </p:nvCxnSpPr>
        <p:spPr>
          <a:xfrm flipH="1" flipV="1">
            <a:off x="2529105" y="2768050"/>
            <a:ext cx="288570" cy="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EEF1A273-15D1-4421-AAA9-4932F83E281E}"/>
              </a:ext>
            </a:extLst>
          </p:cNvPr>
          <p:cNvSpPr/>
          <p:nvPr/>
        </p:nvSpPr>
        <p:spPr>
          <a:xfrm>
            <a:off x="2828066" y="1243684"/>
            <a:ext cx="1488869" cy="596198"/>
          </a:xfrm>
          <a:prstGeom prst="roundRect">
            <a:avLst>
              <a:gd name="adj" fmla="val 4979"/>
            </a:avLst>
          </a:prstGeom>
          <a:solidFill>
            <a:srgbClr val="7030A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mj-lt"/>
                <a:ea typeface="Open Sans Light" panose="020B0306030504020204" pitchFamily="34" charset="0"/>
                <a:cs typeface="Open Sans Light" panose="020B0306030504020204" pitchFamily="34" charset="0"/>
              </a:rPr>
              <a:t>SDN Traffic Engineering</a:t>
            </a:r>
          </a:p>
        </p:txBody>
      </p:sp>
      <p:sp>
        <p:nvSpPr>
          <p:cNvPr id="36" name="Rectangle: Rounded Corners 35">
            <a:extLst>
              <a:ext uri="{FF2B5EF4-FFF2-40B4-BE49-F238E27FC236}">
                <a16:creationId xmlns:a16="http://schemas.microsoft.com/office/drawing/2014/main" id="{2D171AE6-4294-4B26-AC25-EA4A64A9BFCA}"/>
              </a:ext>
            </a:extLst>
          </p:cNvPr>
          <p:cNvSpPr/>
          <p:nvPr/>
        </p:nvSpPr>
        <p:spPr>
          <a:xfrm>
            <a:off x="4465376" y="1243684"/>
            <a:ext cx="1488869" cy="596198"/>
          </a:xfrm>
          <a:prstGeom prst="roundRect">
            <a:avLst>
              <a:gd name="adj" fmla="val 4979"/>
            </a:avLst>
          </a:prstGeom>
          <a:solidFill>
            <a:srgbClr val="7030A0">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mj-lt"/>
                <a:ea typeface="Open Sans Light" panose="020B0306030504020204" pitchFamily="34" charset="0"/>
                <a:cs typeface="Open Sans Light" panose="020B0306030504020204" pitchFamily="34" charset="0"/>
              </a:rPr>
              <a:t>SDN Path Provisioning</a:t>
            </a:r>
            <a:endParaRPr lang="en-US" sz="1200" dirty="0">
              <a:solidFill>
                <a:prstClr val="white"/>
              </a:solidFill>
              <a:latin typeface="+mj-lt"/>
              <a:ea typeface="Open Sans Light" panose="020B0306030504020204" pitchFamily="34" charset="0"/>
              <a:cs typeface="Open Sans Light" panose="020B0306030504020204" pitchFamily="34" charset="0"/>
            </a:endParaRPr>
          </a:p>
        </p:txBody>
      </p:sp>
      <p:sp>
        <p:nvSpPr>
          <p:cNvPr id="37" name="Rectangle: Rounded Corners 36">
            <a:extLst>
              <a:ext uri="{FF2B5EF4-FFF2-40B4-BE49-F238E27FC236}">
                <a16:creationId xmlns:a16="http://schemas.microsoft.com/office/drawing/2014/main" id="{5FA8D1C8-AA83-4FDC-90A4-631056FB063B}"/>
              </a:ext>
            </a:extLst>
          </p:cNvPr>
          <p:cNvSpPr/>
          <p:nvPr/>
        </p:nvSpPr>
        <p:spPr>
          <a:xfrm>
            <a:off x="183930" y="1243684"/>
            <a:ext cx="2345175" cy="596198"/>
          </a:xfrm>
          <a:prstGeom prst="roundRect">
            <a:avLst>
              <a:gd name="adj" fmla="val 4979"/>
            </a:avLst>
          </a:prstGeom>
          <a:solidFill>
            <a:schemeClr val="bg1"/>
          </a:solidFill>
          <a:ln w="28575">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050" dirty="0">
                <a:solidFill>
                  <a:schemeClr val="tx1"/>
                </a:solidFill>
                <a:latin typeface="+mj-lt"/>
                <a:ea typeface="Open Sans Light" panose="020B0306030504020204" pitchFamily="34" charset="0"/>
                <a:cs typeface="Open Sans Light" panose="020B0306030504020204" pitchFamily="34" charset="0"/>
              </a:rPr>
              <a:t>Automated calculation and provisioning of TE tunnels to optimize traffic and relieve congestion </a:t>
            </a:r>
          </a:p>
        </p:txBody>
      </p:sp>
      <p:cxnSp>
        <p:nvCxnSpPr>
          <p:cNvPr id="38" name="Straight Connector 37">
            <a:extLst>
              <a:ext uri="{FF2B5EF4-FFF2-40B4-BE49-F238E27FC236}">
                <a16:creationId xmlns:a16="http://schemas.microsoft.com/office/drawing/2014/main" id="{36D0B7B4-DC8A-45B3-B47C-1D47BDF0168C}"/>
              </a:ext>
            </a:extLst>
          </p:cNvPr>
          <p:cNvCxnSpPr>
            <a:cxnSpLocks/>
            <a:endCxn id="37" idx="3"/>
          </p:cNvCxnSpPr>
          <p:nvPr/>
        </p:nvCxnSpPr>
        <p:spPr>
          <a:xfrm flipH="1" flipV="1">
            <a:off x="2529105" y="1541783"/>
            <a:ext cx="288570" cy="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D2C78EEC-DD2F-4A61-A573-B6441D2B028A}"/>
              </a:ext>
            </a:extLst>
          </p:cNvPr>
          <p:cNvSpPr/>
          <p:nvPr/>
        </p:nvSpPr>
        <p:spPr>
          <a:xfrm>
            <a:off x="6253347" y="1229381"/>
            <a:ext cx="2653999" cy="596198"/>
          </a:xfrm>
          <a:prstGeom prst="roundRect">
            <a:avLst>
              <a:gd name="adj" fmla="val 4979"/>
            </a:avLst>
          </a:prstGeom>
          <a:noFill/>
          <a:ln w="28575">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1050" dirty="0">
                <a:solidFill>
                  <a:schemeClr val="tx1"/>
                </a:solidFill>
                <a:latin typeface="+mj-lt"/>
                <a:ea typeface="Open Sans Light" panose="020B0306030504020204" pitchFamily="34" charset="0"/>
                <a:cs typeface="Open Sans Light" panose="020B0306030504020204" pitchFamily="34" charset="0"/>
              </a:rPr>
              <a:t>Automated provisioning of new service paths based on policy and network state</a:t>
            </a:r>
          </a:p>
        </p:txBody>
      </p:sp>
      <p:cxnSp>
        <p:nvCxnSpPr>
          <p:cNvPr id="40" name="Straight Connector 39">
            <a:extLst>
              <a:ext uri="{FF2B5EF4-FFF2-40B4-BE49-F238E27FC236}">
                <a16:creationId xmlns:a16="http://schemas.microsoft.com/office/drawing/2014/main" id="{E7A38522-ECC8-488C-B3D7-4FB3EFC687DF}"/>
              </a:ext>
            </a:extLst>
          </p:cNvPr>
          <p:cNvCxnSpPr>
            <a:cxnSpLocks/>
          </p:cNvCxnSpPr>
          <p:nvPr/>
        </p:nvCxnSpPr>
        <p:spPr>
          <a:xfrm flipH="1">
            <a:off x="5945839" y="1527481"/>
            <a:ext cx="297118" cy="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82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SDN Traffic Engineering Application</a:t>
            </a:r>
          </a:p>
        </p:txBody>
      </p:sp>
      <p:sp>
        <p:nvSpPr>
          <p:cNvPr id="3" name="Footer Placeholder 2"/>
          <p:cNvSpPr>
            <a:spLocks noGrp="1"/>
          </p:cNvSpPr>
          <p:nvPr>
            <p:ph type="ftr" sz="quarter" idx="11"/>
          </p:nvPr>
        </p:nvSpPr>
        <p:spPr/>
        <p:txBody>
          <a:bodyPr/>
          <a:lstStyle/>
          <a:p>
            <a:r>
              <a:rPr lang="en-US"/>
              <a:t>Copyright ©2017-18 Packet Design LLC. All rights reserved.</a:t>
            </a:r>
          </a:p>
        </p:txBody>
      </p:sp>
      <p:sp>
        <p:nvSpPr>
          <p:cNvPr id="4" name="Slide Number Placeholder 3"/>
          <p:cNvSpPr>
            <a:spLocks noGrp="1"/>
          </p:cNvSpPr>
          <p:nvPr>
            <p:ph type="sldNum" sz="quarter" idx="12"/>
          </p:nvPr>
        </p:nvSpPr>
        <p:spPr/>
        <p:txBody>
          <a:bodyPr/>
          <a:lstStyle/>
          <a:p>
            <a:fld id="{C536DA3C-7681-0C41-AB87-940A72BF7C1B}" type="slidenum">
              <a:rPr lang="en-US" smtClean="0"/>
              <a:pPr/>
              <a:t>20</a:t>
            </a:fld>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3470" y="990098"/>
            <a:ext cx="1920240" cy="1329126"/>
          </a:xfrm>
          <a:prstGeom prst="rect">
            <a:avLst/>
          </a:prstGeom>
          <a:ln>
            <a:solidFill>
              <a:schemeClr val="bg1">
                <a:lumMod val="75000"/>
              </a:schemeClr>
            </a:solidFill>
          </a:ln>
        </p:spPr>
      </p:pic>
      <p:sp>
        <p:nvSpPr>
          <p:cNvPr id="10" name="Plus 9"/>
          <p:cNvSpPr/>
          <p:nvPr/>
        </p:nvSpPr>
        <p:spPr>
          <a:xfrm>
            <a:off x="2235603" y="1487775"/>
            <a:ext cx="376136" cy="314192"/>
          </a:xfrm>
          <a:prstGeom prst="mathPl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lus 20"/>
          <p:cNvSpPr/>
          <p:nvPr/>
        </p:nvSpPr>
        <p:spPr>
          <a:xfrm>
            <a:off x="4576249" y="1487775"/>
            <a:ext cx="376136" cy="314192"/>
          </a:xfrm>
          <a:prstGeom prst="mathPl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Equal 19"/>
          <p:cNvSpPr/>
          <p:nvPr/>
        </p:nvSpPr>
        <p:spPr>
          <a:xfrm>
            <a:off x="6639892" y="1534379"/>
            <a:ext cx="369651" cy="243608"/>
          </a:xfrm>
          <a:prstGeom prst="mathEqual">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4" name="Rectangle 2053"/>
          <p:cNvSpPr/>
          <p:nvPr/>
        </p:nvSpPr>
        <p:spPr>
          <a:xfrm>
            <a:off x="257111" y="2330039"/>
            <a:ext cx="2010337" cy="1200329"/>
          </a:xfrm>
          <a:prstGeom prst="rect">
            <a:avLst/>
          </a:prstGeom>
        </p:spPr>
        <p:txBody>
          <a:bodyPr wrap="square">
            <a:spAutoFit/>
          </a:bodyPr>
          <a:lstStyle/>
          <a:p>
            <a:r>
              <a:rPr lang="en-US" sz="1200" u="sng"/>
              <a:t>Topologies</a:t>
            </a:r>
          </a:p>
          <a:p>
            <a:r>
              <a:rPr lang="en-US" sz="1200"/>
              <a:t>Real-time physical or virtual</a:t>
            </a:r>
          </a:p>
          <a:p>
            <a:r>
              <a:rPr lang="en-US" sz="1200"/>
              <a:t>Link delay/loss/jitter</a:t>
            </a:r>
          </a:p>
          <a:p>
            <a:r>
              <a:rPr lang="en-US" sz="1200"/>
              <a:t>Baselines</a:t>
            </a:r>
          </a:p>
          <a:p>
            <a:r>
              <a:rPr lang="en-US" sz="1200"/>
              <a:t>Anomalies</a:t>
            </a:r>
          </a:p>
          <a:p>
            <a:r>
              <a:rPr lang="en-US" sz="1200"/>
              <a:t>Alerts</a:t>
            </a:r>
          </a:p>
        </p:txBody>
      </p:sp>
      <p:sp>
        <p:nvSpPr>
          <p:cNvPr id="2055" name="Rectangle 2054"/>
          <p:cNvSpPr/>
          <p:nvPr/>
        </p:nvSpPr>
        <p:spPr>
          <a:xfrm>
            <a:off x="2538691" y="2330039"/>
            <a:ext cx="2037558" cy="1015663"/>
          </a:xfrm>
          <a:prstGeom prst="rect">
            <a:avLst/>
          </a:prstGeom>
        </p:spPr>
        <p:txBody>
          <a:bodyPr wrap="square">
            <a:spAutoFit/>
          </a:bodyPr>
          <a:lstStyle/>
          <a:p>
            <a:r>
              <a:rPr lang="en-US" sz="1200" u="sng"/>
              <a:t>Traffic Matrices</a:t>
            </a:r>
          </a:p>
          <a:p>
            <a:r>
              <a:rPr lang="en-US" sz="1200"/>
              <a:t>Service aware</a:t>
            </a:r>
          </a:p>
          <a:p>
            <a:r>
              <a:rPr lang="en-US" sz="1200"/>
              <a:t>Peak or current traffic levels</a:t>
            </a:r>
          </a:p>
          <a:p>
            <a:r>
              <a:rPr lang="en-US" sz="1200"/>
              <a:t>Full-mesh or tactical</a:t>
            </a:r>
          </a:p>
          <a:p>
            <a:endParaRPr lang="en-US" sz="1200"/>
          </a:p>
        </p:txBody>
      </p:sp>
      <p:sp>
        <p:nvSpPr>
          <p:cNvPr id="2058" name="Rectangle 2057"/>
          <p:cNvSpPr/>
          <p:nvPr/>
        </p:nvSpPr>
        <p:spPr>
          <a:xfrm>
            <a:off x="4450057" y="2330112"/>
            <a:ext cx="2147768" cy="1015663"/>
          </a:xfrm>
          <a:prstGeom prst="rect">
            <a:avLst/>
          </a:prstGeom>
        </p:spPr>
        <p:txBody>
          <a:bodyPr wrap="square">
            <a:spAutoFit/>
          </a:bodyPr>
          <a:lstStyle/>
          <a:p>
            <a:pPr lvl="1"/>
            <a:r>
              <a:rPr lang="en-US" sz="1200" u="sng" dirty="0"/>
              <a:t>Network Policies</a:t>
            </a:r>
          </a:p>
          <a:p>
            <a:pPr lvl="1"/>
            <a:r>
              <a:rPr lang="en-US" sz="1200" dirty="0"/>
              <a:t>Under-/over-provision</a:t>
            </a:r>
          </a:p>
          <a:p>
            <a:pPr lvl="1"/>
            <a:r>
              <a:rPr lang="en-US" sz="1200" dirty="0"/>
              <a:t>Optimization criteria</a:t>
            </a:r>
          </a:p>
          <a:p>
            <a:pPr lvl="1"/>
            <a:r>
              <a:rPr lang="en-US" sz="1200" dirty="0"/>
              <a:t>Resiliency requirements</a:t>
            </a:r>
          </a:p>
          <a:p>
            <a:pPr lvl="1"/>
            <a:r>
              <a:rPr lang="en-US" sz="1200" dirty="0"/>
              <a:t>Etc.</a:t>
            </a:r>
          </a:p>
        </p:txBody>
      </p:sp>
      <p:cxnSp>
        <p:nvCxnSpPr>
          <p:cNvPr id="87" name="Straight Arrow Connector 86"/>
          <p:cNvCxnSpPr/>
          <p:nvPr/>
        </p:nvCxnSpPr>
        <p:spPr>
          <a:xfrm flipH="1">
            <a:off x="6622331" y="4338776"/>
            <a:ext cx="365760"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472100" y="3571243"/>
            <a:ext cx="1" cy="323458"/>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7" name="Rectangle 96"/>
          <p:cNvSpPr/>
          <p:nvPr/>
        </p:nvSpPr>
        <p:spPr>
          <a:xfrm>
            <a:off x="194056" y="888819"/>
            <a:ext cx="6328213" cy="2646193"/>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4974664" y="1260079"/>
            <a:ext cx="1456276" cy="780814"/>
            <a:chOff x="5895224" y="2456284"/>
            <a:chExt cx="1353311" cy="652413"/>
          </a:xfrm>
        </p:grpSpPr>
        <p:sp>
          <p:nvSpPr>
            <p:cNvPr id="43" name="Rectangle 42"/>
            <p:cNvSpPr/>
            <p:nvPr/>
          </p:nvSpPr>
          <p:spPr>
            <a:xfrm>
              <a:off x="5895224" y="2456284"/>
              <a:ext cx="1353311" cy="652413"/>
            </a:xfrm>
            <a:prstGeom prst="rect">
              <a:avLst/>
            </a:prstGeom>
            <a:solidFill>
              <a:schemeClr val="accent1"/>
            </a:solidFill>
            <a:ln w="3175" cap="flat" cmpd="sng" algn="ctr">
              <a:noFill/>
              <a:prstDash val="solid"/>
            </a:ln>
            <a:effectLst/>
          </p:spPr>
          <p:txBody>
            <a:bodyPr rtlCol="0" anchor="ctr"/>
            <a:lstStyle/>
            <a:p>
              <a:pPr defTabSz="685783">
                <a:defRPr/>
              </a:pPr>
              <a:r>
                <a:rPr lang="en-US" sz="675" kern="0">
                  <a:ln w="3175">
                    <a:noFill/>
                  </a:ln>
                  <a:solidFill>
                    <a:prstClr val="white"/>
                  </a:solidFill>
                  <a:latin typeface="Arial"/>
                  <a:cs typeface="Arial"/>
                </a:rPr>
                <a:t> </a:t>
              </a:r>
              <a:r>
                <a:rPr lang="en-US" sz="1200" kern="0">
                  <a:ln w="3175">
                    <a:noFill/>
                  </a:ln>
                  <a:solidFill>
                    <a:prstClr val="white"/>
                  </a:solidFill>
                  <a:latin typeface="Arial"/>
                  <a:cs typeface="Arial"/>
                </a:rPr>
                <a:t>Policies</a:t>
              </a:r>
              <a:endParaRPr lang="en-US" sz="675" kern="0">
                <a:ln w="3175">
                  <a:noFill/>
                </a:ln>
                <a:solidFill>
                  <a:prstClr val="white"/>
                </a:solidFill>
                <a:latin typeface="Arial"/>
                <a:cs typeface="Arial"/>
              </a:endParaRPr>
            </a:p>
          </p:txBody>
        </p:sp>
        <p:pic>
          <p:nvPicPr>
            <p:cNvPr id="44" name="Picture 4" descr="C:\Users\Junaed\Downloads\pencil3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750174" y="2568128"/>
              <a:ext cx="438288" cy="38201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2" name="Group 11"/>
          <p:cNvGrpSpPr/>
          <p:nvPr/>
        </p:nvGrpSpPr>
        <p:grpSpPr>
          <a:xfrm>
            <a:off x="7046605" y="888819"/>
            <a:ext cx="1994360" cy="3889726"/>
            <a:chOff x="6954139" y="979094"/>
            <a:chExt cx="1994360" cy="3889726"/>
          </a:xfrm>
        </p:grpSpPr>
        <p:sp>
          <p:nvSpPr>
            <p:cNvPr id="45" name="Rectangle 44"/>
            <p:cNvSpPr/>
            <p:nvPr/>
          </p:nvSpPr>
          <p:spPr>
            <a:xfrm>
              <a:off x="7149016" y="2424209"/>
              <a:ext cx="1799483" cy="646331"/>
            </a:xfrm>
            <a:prstGeom prst="rect">
              <a:avLst/>
            </a:prstGeom>
          </p:spPr>
          <p:txBody>
            <a:bodyPr wrap="square">
              <a:spAutoFit/>
            </a:bodyPr>
            <a:lstStyle/>
            <a:p>
              <a:pPr marL="57150" lvl="1"/>
              <a:r>
                <a:rPr lang="en-US" sz="1200" u="sng" dirty="0"/>
                <a:t>TE Recommendations</a:t>
              </a:r>
            </a:p>
            <a:p>
              <a:pPr marL="57150" lvl="1"/>
              <a:r>
                <a:rPr lang="en-US" sz="1200" dirty="0"/>
                <a:t>Add, delete, merge, </a:t>
              </a:r>
              <a:br>
                <a:rPr lang="en-US" sz="1200" dirty="0"/>
              </a:br>
              <a:r>
                <a:rPr lang="en-US" sz="1200" dirty="0"/>
                <a:t>split tunnels</a:t>
              </a:r>
            </a:p>
          </p:txBody>
        </p:sp>
        <p:sp>
          <p:nvSpPr>
            <p:cNvPr id="58" name="Rectangle 57"/>
            <p:cNvSpPr/>
            <p:nvPr/>
          </p:nvSpPr>
          <p:spPr>
            <a:xfrm>
              <a:off x="6954139" y="4208272"/>
              <a:ext cx="1700966" cy="646331"/>
            </a:xfrm>
            <a:prstGeom prst="rect">
              <a:avLst/>
            </a:prstGeom>
          </p:spPr>
          <p:txBody>
            <a:bodyPr wrap="square">
              <a:spAutoFit/>
            </a:bodyPr>
            <a:lstStyle/>
            <a:p>
              <a:pPr lvl="1"/>
              <a:r>
                <a:rPr lang="en-US" sz="1200" u="sng" dirty="0"/>
                <a:t>Programming</a:t>
              </a:r>
            </a:p>
            <a:p>
              <a:pPr lvl="1"/>
              <a:r>
                <a:rPr lang="en-US" sz="1200" dirty="0"/>
                <a:t>SDN controllers</a:t>
              </a:r>
            </a:p>
            <a:p>
              <a:pPr lvl="1"/>
              <a:r>
                <a:rPr lang="en-US" sz="1200" dirty="0"/>
                <a:t>Orchestrators</a:t>
              </a:r>
            </a:p>
          </p:txBody>
        </p:sp>
        <p:cxnSp>
          <p:nvCxnSpPr>
            <p:cNvPr id="59" name="Straight Arrow Connector 58"/>
            <p:cNvCxnSpPr/>
            <p:nvPr/>
          </p:nvCxnSpPr>
          <p:spPr>
            <a:xfrm>
              <a:off x="7920485" y="3102514"/>
              <a:ext cx="0" cy="36576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7029695" y="979094"/>
              <a:ext cx="1866901" cy="3889726"/>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657" y="990098"/>
            <a:ext cx="1916324" cy="1340014"/>
          </a:xfrm>
          <a:prstGeom prst="rect">
            <a:avLst/>
          </a:prstGeom>
          <a:ln>
            <a:solidFill>
              <a:schemeClr val="bg1">
                <a:lumMod val="75000"/>
              </a:schemeClr>
            </a:solidFill>
          </a:ln>
        </p:spPr>
      </p:pic>
      <p:pic>
        <p:nvPicPr>
          <p:cNvPr id="35" name="Picture 3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38206" y="3458357"/>
            <a:ext cx="610638" cy="614277"/>
          </a:xfrm>
          <a:prstGeom prst="rect">
            <a:avLst/>
          </a:prstGeom>
          <a:solidFill>
            <a:schemeClr val="accent1"/>
          </a:solidFill>
        </p:spPr>
      </p:pic>
      <p:pic>
        <p:nvPicPr>
          <p:cNvPr id="6" name="Picture 5"/>
          <p:cNvPicPr>
            <a:picLocks noChangeAspect="1"/>
          </p:cNvPicPr>
          <p:nvPr/>
        </p:nvPicPr>
        <p:blipFill>
          <a:blip r:embed="rId9"/>
          <a:stretch>
            <a:fillRect/>
          </a:stretch>
        </p:blipFill>
        <p:spPr>
          <a:xfrm>
            <a:off x="7252062" y="1185942"/>
            <a:ext cx="1605826" cy="1033119"/>
          </a:xfrm>
          <a:prstGeom prst="rect">
            <a:avLst/>
          </a:prstGeom>
        </p:spPr>
      </p:pic>
      <p:grpSp>
        <p:nvGrpSpPr>
          <p:cNvPr id="11" name="Group 10"/>
          <p:cNvGrpSpPr/>
          <p:nvPr/>
        </p:nvGrpSpPr>
        <p:grpSpPr>
          <a:xfrm>
            <a:off x="194055" y="3938254"/>
            <a:ext cx="6328213" cy="822770"/>
            <a:chOff x="194055" y="4035060"/>
            <a:chExt cx="6328213" cy="822770"/>
          </a:xfrm>
        </p:grpSpPr>
        <p:sp>
          <p:nvSpPr>
            <p:cNvPr id="38" name="Rounded Rectangle 57"/>
            <p:cNvSpPr/>
            <p:nvPr/>
          </p:nvSpPr>
          <p:spPr>
            <a:xfrm>
              <a:off x="194055" y="4035060"/>
              <a:ext cx="6328213" cy="822770"/>
            </a:xfrm>
            <a:prstGeom prst="rect">
              <a:avLst/>
            </a:prstGeom>
            <a:solidFill>
              <a:schemeClr val="bg1">
                <a:lumMod val="65000"/>
              </a:schemeClr>
            </a:solidFill>
            <a:ln w="25400" cap="flat" cmpd="sng" algn="ctr">
              <a:noFill/>
              <a:prstDash val="solid"/>
            </a:ln>
            <a:effectLst/>
          </p:spPr>
          <p:txBody>
            <a:bodyPr rtlCol="0" anchor="ctr"/>
            <a:lstStyle/>
            <a:p>
              <a:pPr defTabSz="685800">
                <a:defRPr/>
              </a:pPr>
              <a:r>
                <a:rPr lang="en-US" sz="800" b="1" kern="0" cap="all">
                  <a:ln w="3175">
                    <a:noFill/>
                  </a:ln>
                  <a:solidFill>
                    <a:prstClr val="white"/>
                  </a:solidFill>
                  <a:latin typeface="Arial"/>
                  <a:cs typeface="Arial"/>
                </a:rPr>
                <a:t>Physical &amp; Virtual</a:t>
              </a:r>
              <a:br>
                <a:rPr lang="en-US" sz="800" b="1" kern="0" cap="all">
                  <a:ln w="3175">
                    <a:noFill/>
                  </a:ln>
                  <a:solidFill>
                    <a:prstClr val="white"/>
                  </a:solidFill>
                  <a:latin typeface="Arial"/>
                  <a:cs typeface="Arial"/>
                </a:rPr>
              </a:br>
              <a:r>
                <a:rPr lang="en-US" sz="800" b="1" kern="0" cap="all">
                  <a:ln w="3175">
                    <a:noFill/>
                  </a:ln>
                  <a:solidFill>
                    <a:prstClr val="white"/>
                  </a:solidFill>
                  <a:latin typeface="Arial"/>
                  <a:cs typeface="Arial"/>
                </a:rPr>
                <a:t>Routers, Switches &amp;</a:t>
              </a:r>
              <a:br>
                <a:rPr lang="en-US" sz="800" b="1" kern="0" cap="all">
                  <a:ln w="3175">
                    <a:noFill/>
                  </a:ln>
                  <a:solidFill>
                    <a:prstClr val="white"/>
                  </a:solidFill>
                  <a:latin typeface="Arial"/>
                  <a:cs typeface="Arial"/>
                </a:rPr>
              </a:br>
              <a:r>
                <a:rPr lang="en-US" sz="800" b="1" kern="0" cap="all">
                  <a:ln w="3175">
                    <a:noFill/>
                  </a:ln>
                  <a:solidFill>
                    <a:prstClr val="white"/>
                  </a:solidFill>
                  <a:latin typeface="Arial"/>
                  <a:cs typeface="Arial"/>
                </a:rPr>
                <a:t>Network functions</a:t>
              </a:r>
            </a:p>
          </p:txBody>
        </p:sp>
        <p:pic>
          <p:nvPicPr>
            <p:cNvPr id="39" name="Picture 7" descr="C:\Users\Junaed\Downloads\data29.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172058" y="4205332"/>
              <a:ext cx="449932"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7" descr="C:\Users\Junaed\Downloads\data29.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357266" y="4205332"/>
              <a:ext cx="449932"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7" descr="C:\Users\Junaed\Downloads\data29.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732556" y="4202555"/>
              <a:ext cx="449932"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6" descr="C:\Users\Junaed\Downloads\network26.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56185" y="4263911"/>
              <a:ext cx="359944" cy="365760"/>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6" descr="C:\Users\Junaed\Downloads\network26.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863476" y="4266979"/>
              <a:ext cx="359944" cy="365760"/>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6" descr="C:\Users\Junaed\Downloads\network26.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221383" y="4263911"/>
              <a:ext cx="359944" cy="365760"/>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7" descr="C:\Users\Junaed\Downloads\data29.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516530" y="4203622"/>
              <a:ext cx="449932"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6" descr="C:\Users\Junaed\Downloads\network26.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002192" y="4265269"/>
              <a:ext cx="359944" cy="36576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6" name="TextBox 35"/>
          <p:cNvSpPr txBox="1"/>
          <p:nvPr/>
        </p:nvSpPr>
        <p:spPr>
          <a:xfrm>
            <a:off x="627196" y="3596573"/>
            <a:ext cx="6157007" cy="300082"/>
          </a:xfrm>
          <a:prstGeom prst="rect">
            <a:avLst/>
          </a:prstGeom>
          <a:noFill/>
        </p:spPr>
        <p:txBody>
          <a:bodyPr wrap="none" rtlCol="0">
            <a:spAutoFit/>
          </a:bodyPr>
          <a:lstStyle/>
          <a:p>
            <a:r>
              <a:rPr lang="en-US" sz="1350" b="1" dirty="0">
                <a:solidFill>
                  <a:schemeClr val="accent1"/>
                </a:solidFill>
              </a:rPr>
              <a:t>Closed loop: analytics &amp; policy-based recommendations, provisioning, monitoring</a:t>
            </a:r>
          </a:p>
        </p:txBody>
      </p:sp>
    </p:spTree>
    <p:extLst>
      <p:ext uri="{BB962C8B-B14F-4D97-AF65-F5344CB8AC3E}">
        <p14:creationId xmlns:p14="http://schemas.microsoft.com/office/powerpoint/2010/main" val="218915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
            <a:ext cx="8382000" cy="822960"/>
          </a:xfrm>
        </p:spPr>
        <p:txBody>
          <a:bodyPr>
            <a:normAutofit/>
          </a:bodyPr>
          <a:lstStyle/>
          <a:p>
            <a:r>
              <a:rPr lang="en-US" dirty="0"/>
              <a:t>Traffic Demands and Network Conditions</a:t>
            </a:r>
          </a:p>
        </p:txBody>
      </p:sp>
      <p:sp>
        <p:nvSpPr>
          <p:cNvPr id="4" name="Footer Placeholder 3"/>
          <p:cNvSpPr>
            <a:spLocks noGrp="1"/>
          </p:cNvSpPr>
          <p:nvPr>
            <p:ph type="ftr" sz="quarter" idx="11"/>
          </p:nvPr>
        </p:nvSpPr>
        <p:spPr/>
        <p:txBody>
          <a:bodyPr/>
          <a:lstStyle/>
          <a:p>
            <a:r>
              <a:rPr lang="en-US"/>
              <a:t>Copyright © 2018 Packet Design. All rights reserved.</a:t>
            </a:r>
            <a:endParaRPr lang="en-US" dirty="0"/>
          </a:p>
        </p:txBody>
      </p:sp>
      <p:sp>
        <p:nvSpPr>
          <p:cNvPr id="2" name="Slide Number Placeholder 1"/>
          <p:cNvSpPr>
            <a:spLocks noGrp="1"/>
          </p:cNvSpPr>
          <p:nvPr>
            <p:ph type="sldNum" sz="quarter" idx="12"/>
          </p:nvPr>
        </p:nvSpPr>
        <p:spPr/>
        <p:txBody>
          <a:bodyPr/>
          <a:lstStyle/>
          <a:p>
            <a:fld id="{0B1A11DF-2F57-4917-A1C1-49D516F4C550}" type="slidenum">
              <a:rPr lang="en-US" altLang="en-US" smtClean="0"/>
              <a:pPr/>
              <a:t>21</a:t>
            </a:fld>
            <a:endParaRPr lang="en-US" altLang="en-US" dirty="0"/>
          </a:p>
        </p:txBody>
      </p:sp>
      <p:pic>
        <p:nvPicPr>
          <p:cNvPr id="7" name="Picture 6">
            <a:extLst>
              <a:ext uri="{FF2B5EF4-FFF2-40B4-BE49-F238E27FC236}">
                <a16:creationId xmlns:a16="http://schemas.microsoft.com/office/drawing/2014/main" id="{40EB8DC7-AA35-F34A-B929-732191E7555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14399" y="914411"/>
            <a:ext cx="7511331" cy="4019540"/>
          </a:xfrm>
          <a:prstGeom prst="rect">
            <a:avLst/>
          </a:prstGeom>
        </p:spPr>
      </p:pic>
    </p:spTree>
    <p:extLst>
      <p:ext uri="{BB962C8B-B14F-4D97-AF65-F5344CB8AC3E}">
        <p14:creationId xmlns:p14="http://schemas.microsoft.com/office/powerpoint/2010/main" val="77229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2080B1-5881-AD40-829B-7A8CD75880FB}"/>
              </a:ext>
            </a:extLst>
          </p:cNvPr>
          <p:cNvPicPr>
            <a:picLocks noChangeAspect="1"/>
          </p:cNvPicPr>
          <p:nvPr/>
        </p:nvPicPr>
        <p:blipFill>
          <a:blip r:embed="rId2"/>
          <a:stretch>
            <a:fillRect/>
          </a:stretch>
        </p:blipFill>
        <p:spPr>
          <a:xfrm>
            <a:off x="104224" y="853485"/>
            <a:ext cx="7633982" cy="4287883"/>
          </a:xfrm>
          <a:prstGeom prst="rect">
            <a:avLst/>
          </a:prstGeom>
        </p:spPr>
      </p:pic>
      <p:sp>
        <p:nvSpPr>
          <p:cNvPr id="2" name="Title 1"/>
          <p:cNvSpPr>
            <a:spLocks noGrp="1"/>
          </p:cNvSpPr>
          <p:nvPr>
            <p:ph type="title"/>
          </p:nvPr>
        </p:nvSpPr>
        <p:spPr/>
        <p:txBody>
          <a:bodyPr/>
          <a:lstStyle/>
          <a:p>
            <a:r>
              <a:rPr lang="en-US" dirty="0"/>
              <a:t>TE Saves 60% Capacity</a:t>
            </a:r>
          </a:p>
        </p:txBody>
      </p:sp>
      <p:sp>
        <p:nvSpPr>
          <p:cNvPr id="9" name="Footer Placeholder 5"/>
          <p:cNvSpPr>
            <a:spLocks noGrp="1"/>
          </p:cNvSpPr>
          <p:nvPr>
            <p:ph type="ftr" sz="quarter" idx="11"/>
          </p:nvPr>
        </p:nvSpPr>
        <p:spPr/>
        <p:txBody>
          <a:bodyPr/>
          <a:lstStyle/>
          <a:p>
            <a:r>
              <a:rPr lang="en-US"/>
              <a:t>Copyright © 2018 Packet Design. All rights reserved.</a:t>
            </a:r>
            <a:endParaRPr lang="en-US" dirty="0"/>
          </a:p>
        </p:txBody>
      </p:sp>
      <p:sp>
        <p:nvSpPr>
          <p:cNvPr id="8" name="Slide Number Placeholder 4"/>
          <p:cNvSpPr>
            <a:spLocks noGrp="1"/>
          </p:cNvSpPr>
          <p:nvPr>
            <p:ph type="sldNum" sz="quarter" idx="12"/>
          </p:nvPr>
        </p:nvSpPr>
        <p:spPr/>
        <p:txBody>
          <a:bodyPr/>
          <a:lstStyle/>
          <a:p>
            <a:fld id="{C536DA3C-7681-0C41-AB87-940A72BF7C1B}" type="slidenum">
              <a:rPr lang="en-US" smtClean="0"/>
              <a:pPr/>
              <a:t>22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3483" y="4796530"/>
            <a:ext cx="920530" cy="328664"/>
          </a:xfrm>
          <a:prstGeom prst="rect">
            <a:avLst/>
          </a:prstGeom>
        </p:spPr>
      </p:pic>
    </p:spTree>
    <p:extLst>
      <p:ext uri="{BB962C8B-B14F-4D97-AF65-F5344CB8AC3E}">
        <p14:creationId xmlns:p14="http://schemas.microsoft.com/office/powerpoint/2010/main" val="119664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8B5C-6ECD-2448-83B4-8A5FA603756A}"/>
              </a:ext>
            </a:extLst>
          </p:cNvPr>
          <p:cNvSpPr>
            <a:spLocks noGrp="1"/>
          </p:cNvSpPr>
          <p:nvPr>
            <p:ph type="title"/>
          </p:nvPr>
        </p:nvSpPr>
        <p:spPr>
          <a:xfrm>
            <a:off x="240630" y="-2"/>
            <a:ext cx="8903370" cy="822960"/>
          </a:xfrm>
        </p:spPr>
        <p:txBody>
          <a:bodyPr>
            <a:noAutofit/>
          </a:bodyPr>
          <a:lstStyle/>
          <a:p>
            <a:r>
              <a:rPr lang="en-US" sz="3300" dirty="0"/>
              <a:t>5. On-Demand Multi-Layer Traffic Engineering</a:t>
            </a:r>
          </a:p>
        </p:txBody>
      </p:sp>
      <p:sp>
        <p:nvSpPr>
          <p:cNvPr id="5" name="Content Placeholder 4">
            <a:extLst>
              <a:ext uri="{FF2B5EF4-FFF2-40B4-BE49-F238E27FC236}">
                <a16:creationId xmlns:a16="http://schemas.microsoft.com/office/drawing/2014/main" id="{62393805-DE9E-C744-8D08-DE7E27331127}"/>
              </a:ext>
            </a:extLst>
          </p:cNvPr>
          <p:cNvSpPr>
            <a:spLocks noGrp="1"/>
          </p:cNvSpPr>
          <p:nvPr>
            <p:ph idx="1"/>
          </p:nvPr>
        </p:nvSpPr>
        <p:spPr>
          <a:xfrm>
            <a:off x="457200" y="2380388"/>
            <a:ext cx="8435340" cy="2592749"/>
          </a:xfrm>
        </p:spPr>
        <p:txBody>
          <a:bodyPr>
            <a:normAutofit fontScale="47500" lnSpcReduction="20000"/>
          </a:bodyPr>
          <a:lstStyle/>
          <a:p>
            <a:pPr>
              <a:lnSpc>
                <a:spcPct val="120000"/>
              </a:lnSpc>
            </a:pPr>
            <a:r>
              <a:rPr lang="en-US" sz="3800" dirty="0"/>
              <a:t>Traffic engineering at the IP/MPLS layer</a:t>
            </a:r>
          </a:p>
          <a:p>
            <a:pPr lvl="1">
              <a:lnSpc>
                <a:spcPct val="120000"/>
              </a:lnSpc>
            </a:pPr>
            <a:r>
              <a:rPr lang="en-US" sz="2900" dirty="0"/>
              <a:t>IP rerouting is faster than optical – in sub-seconds </a:t>
            </a:r>
          </a:p>
          <a:p>
            <a:pPr lvl="1">
              <a:lnSpc>
                <a:spcPct val="120000"/>
              </a:lnSpc>
            </a:pPr>
            <a:r>
              <a:rPr lang="en-US" sz="2900" dirty="0"/>
              <a:t>Optimization algorithm must work in seconds also, not hours</a:t>
            </a:r>
          </a:p>
          <a:p>
            <a:pPr>
              <a:lnSpc>
                <a:spcPct val="120000"/>
              </a:lnSpc>
            </a:pPr>
            <a:r>
              <a:rPr lang="en-US" sz="3800" dirty="0"/>
              <a:t>Optimizing at the IP/MPLS layer alone may not always succeed</a:t>
            </a:r>
          </a:p>
          <a:p>
            <a:pPr lvl="1">
              <a:lnSpc>
                <a:spcPct val="120000"/>
              </a:lnSpc>
            </a:pPr>
            <a:r>
              <a:rPr lang="en-US" sz="2900" dirty="0"/>
              <a:t>Especially with fiber cuts</a:t>
            </a:r>
          </a:p>
          <a:p>
            <a:pPr>
              <a:lnSpc>
                <a:spcPct val="120000"/>
              </a:lnSpc>
            </a:pPr>
            <a:r>
              <a:rPr lang="en-US" sz="3800" dirty="0"/>
              <a:t>Optical network is slow but can help</a:t>
            </a:r>
          </a:p>
          <a:p>
            <a:pPr lvl="1">
              <a:lnSpc>
                <a:spcPct val="120000"/>
              </a:lnSpc>
            </a:pPr>
            <a:r>
              <a:rPr lang="en-US" sz="2900" dirty="0"/>
              <a:t>Capacity of some optical paths can be adjusted</a:t>
            </a:r>
          </a:p>
          <a:p>
            <a:pPr lvl="2">
              <a:lnSpc>
                <a:spcPct val="120000"/>
              </a:lnSpc>
            </a:pPr>
            <a:r>
              <a:rPr lang="en-US" sz="2500" dirty="0"/>
              <a:t>Flex-Ethernet, liquid-spectrum, partial restoration at the optical layer </a:t>
            </a:r>
          </a:p>
          <a:p>
            <a:pPr lvl="1">
              <a:lnSpc>
                <a:spcPct val="120000"/>
              </a:lnSpc>
            </a:pPr>
            <a:r>
              <a:rPr lang="en-US" sz="2900" dirty="0"/>
              <a:t>New optical transport paths can be signaled</a:t>
            </a:r>
          </a:p>
        </p:txBody>
      </p:sp>
      <p:sp>
        <p:nvSpPr>
          <p:cNvPr id="3" name="Footer Placeholder 2">
            <a:extLst>
              <a:ext uri="{FF2B5EF4-FFF2-40B4-BE49-F238E27FC236}">
                <a16:creationId xmlns:a16="http://schemas.microsoft.com/office/drawing/2014/main" id="{840797A4-1BBE-D94A-A600-EDBE2F7E8146}"/>
              </a:ext>
            </a:extLst>
          </p:cNvPr>
          <p:cNvSpPr>
            <a:spLocks noGrp="1"/>
          </p:cNvSpPr>
          <p:nvPr>
            <p:ph type="ftr" sz="quarter" idx="11"/>
          </p:nvPr>
        </p:nvSpPr>
        <p:spPr/>
        <p:txBody>
          <a:bodyPr/>
          <a:lstStyle/>
          <a:p>
            <a:r>
              <a:rPr lang="en-US"/>
              <a:t>Copyright © 2018 Packet Design. All rights reserved.</a:t>
            </a:r>
          </a:p>
        </p:txBody>
      </p:sp>
      <p:sp>
        <p:nvSpPr>
          <p:cNvPr id="4" name="Slide Number Placeholder 3">
            <a:extLst>
              <a:ext uri="{FF2B5EF4-FFF2-40B4-BE49-F238E27FC236}">
                <a16:creationId xmlns:a16="http://schemas.microsoft.com/office/drawing/2014/main" id="{089E23DD-71F8-1143-AFBF-4F81D37046E6}"/>
              </a:ext>
            </a:extLst>
          </p:cNvPr>
          <p:cNvSpPr>
            <a:spLocks noGrp="1"/>
          </p:cNvSpPr>
          <p:nvPr>
            <p:ph type="sldNum" sz="quarter" idx="12"/>
          </p:nvPr>
        </p:nvSpPr>
        <p:spPr/>
        <p:txBody>
          <a:bodyPr/>
          <a:lstStyle/>
          <a:p>
            <a:fld id="{C536DA3C-7681-0C41-AB87-940A72BF7C1B}" type="slidenum">
              <a:rPr lang="en-US" smtClean="0"/>
              <a:pPr/>
              <a:t>23</a:t>
            </a:fld>
            <a:endParaRPr lang="en-US"/>
          </a:p>
        </p:txBody>
      </p:sp>
      <p:grpSp>
        <p:nvGrpSpPr>
          <p:cNvPr id="6" name="Group 5">
            <a:extLst>
              <a:ext uri="{FF2B5EF4-FFF2-40B4-BE49-F238E27FC236}">
                <a16:creationId xmlns:a16="http://schemas.microsoft.com/office/drawing/2014/main" id="{AAAB2EFD-F9D2-8F4B-99A0-778E7E387716}"/>
              </a:ext>
            </a:extLst>
          </p:cNvPr>
          <p:cNvGrpSpPr/>
          <p:nvPr/>
        </p:nvGrpSpPr>
        <p:grpSpPr>
          <a:xfrm>
            <a:off x="3234099" y="875162"/>
            <a:ext cx="3385517" cy="1376262"/>
            <a:chOff x="3116827" y="885717"/>
            <a:chExt cx="3550444" cy="1428194"/>
          </a:xfrm>
        </p:grpSpPr>
        <p:grpSp>
          <p:nvGrpSpPr>
            <p:cNvPr id="7" name="Group 6">
              <a:extLst>
                <a:ext uri="{FF2B5EF4-FFF2-40B4-BE49-F238E27FC236}">
                  <a16:creationId xmlns:a16="http://schemas.microsoft.com/office/drawing/2014/main" id="{C0AC4CCE-09F1-9649-A467-E1D7FE8E93E5}"/>
                </a:ext>
              </a:extLst>
            </p:cNvPr>
            <p:cNvGrpSpPr/>
            <p:nvPr/>
          </p:nvGrpSpPr>
          <p:grpSpPr>
            <a:xfrm>
              <a:off x="3116827" y="1630183"/>
              <a:ext cx="2678491" cy="683728"/>
              <a:chOff x="4581102" y="4042616"/>
              <a:chExt cx="2793393" cy="649005"/>
            </a:xfrm>
          </p:grpSpPr>
          <p:sp>
            <p:nvSpPr>
              <p:cNvPr id="33" name="Cloud 32">
                <a:extLst>
                  <a:ext uri="{FF2B5EF4-FFF2-40B4-BE49-F238E27FC236}">
                    <a16:creationId xmlns:a16="http://schemas.microsoft.com/office/drawing/2014/main" id="{8FD7B132-87E8-B94B-BAFF-636B0757DBF4}"/>
                  </a:ext>
                </a:extLst>
              </p:cNvPr>
              <p:cNvSpPr/>
              <p:nvPr/>
            </p:nvSpPr>
            <p:spPr>
              <a:xfrm>
                <a:off x="4581102" y="4061423"/>
                <a:ext cx="2793393" cy="630198"/>
              </a:xfrm>
              <a:prstGeom prst="cloud">
                <a:avLst/>
              </a:prstGeom>
              <a:solidFill>
                <a:srgbClr val="E6B9B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lumMod val="65000"/>
                        <a:lumOff val="35000"/>
                      </a:schemeClr>
                    </a:solidFill>
                  </a:rPr>
                  <a:t>						</a:t>
                </a:r>
              </a:p>
            </p:txBody>
          </p:sp>
          <p:grpSp>
            <p:nvGrpSpPr>
              <p:cNvPr id="34" name="Group 33">
                <a:extLst>
                  <a:ext uri="{FF2B5EF4-FFF2-40B4-BE49-F238E27FC236}">
                    <a16:creationId xmlns:a16="http://schemas.microsoft.com/office/drawing/2014/main" id="{8F2C142B-67B3-EB49-A5B6-E30124A967A2}"/>
                  </a:ext>
                </a:extLst>
              </p:cNvPr>
              <p:cNvGrpSpPr/>
              <p:nvPr/>
            </p:nvGrpSpPr>
            <p:grpSpPr>
              <a:xfrm>
                <a:off x="5039779" y="4183103"/>
                <a:ext cx="1940711" cy="417238"/>
                <a:chOff x="5107726" y="4385510"/>
                <a:chExt cx="1940711" cy="382505"/>
              </a:xfrm>
            </p:grpSpPr>
            <p:cxnSp>
              <p:nvCxnSpPr>
                <p:cNvPr id="36" name="Straight Connector 35">
                  <a:extLst>
                    <a:ext uri="{FF2B5EF4-FFF2-40B4-BE49-F238E27FC236}">
                      <a16:creationId xmlns:a16="http://schemas.microsoft.com/office/drawing/2014/main" id="{B87D620F-EB99-A84E-A227-5A41C32D9376}"/>
                    </a:ext>
                  </a:extLst>
                </p:cNvPr>
                <p:cNvCxnSpPr>
                  <a:cxnSpLocks/>
                </p:cNvCxnSpPr>
                <p:nvPr/>
              </p:nvCxnSpPr>
              <p:spPr>
                <a:xfrm flipV="1">
                  <a:off x="5187445" y="4424874"/>
                  <a:ext cx="486240" cy="14904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AD3E36-E187-3F43-B4D0-B37CCE582C74}"/>
                    </a:ext>
                  </a:extLst>
                </p:cNvPr>
                <p:cNvCxnSpPr>
                  <a:cxnSpLocks/>
                </p:cNvCxnSpPr>
                <p:nvPr/>
              </p:nvCxnSpPr>
              <p:spPr>
                <a:xfrm>
                  <a:off x="5208840" y="4575872"/>
                  <a:ext cx="759636" cy="152779"/>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A357DFC-B281-7C4B-A881-07CFCF78DF3D}"/>
                    </a:ext>
                  </a:extLst>
                </p:cNvPr>
                <p:cNvCxnSpPr>
                  <a:cxnSpLocks/>
                </p:cNvCxnSpPr>
                <p:nvPr/>
              </p:nvCxnSpPr>
              <p:spPr>
                <a:xfrm flipV="1">
                  <a:off x="6048195" y="4531439"/>
                  <a:ext cx="920523" cy="197212"/>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C23884-430C-6E4F-8A77-40F4DDFF1A96}"/>
                    </a:ext>
                  </a:extLst>
                </p:cNvPr>
                <p:cNvCxnSpPr>
                  <a:cxnSpLocks/>
                </p:cNvCxnSpPr>
                <p:nvPr/>
              </p:nvCxnSpPr>
              <p:spPr>
                <a:xfrm>
                  <a:off x="6286351" y="4447247"/>
                  <a:ext cx="682367" cy="84192"/>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32DE701-8B62-E646-8041-A34C0CC9B959}"/>
                    </a:ext>
                  </a:extLst>
                </p:cNvPr>
                <p:cNvCxnSpPr>
                  <a:cxnSpLocks/>
                </p:cNvCxnSpPr>
                <p:nvPr/>
              </p:nvCxnSpPr>
              <p:spPr>
                <a:xfrm>
                  <a:off x="5753404" y="4424874"/>
                  <a:ext cx="453228" cy="22373"/>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5913A8A-2B4B-B744-AEBB-3A6B01AF2D0E}"/>
                    </a:ext>
                  </a:extLst>
                </p:cNvPr>
                <p:cNvCxnSpPr>
                  <a:cxnSpLocks/>
                  <a:endCxn id="45" idx="2"/>
                </p:cNvCxnSpPr>
                <p:nvPr/>
              </p:nvCxnSpPr>
              <p:spPr>
                <a:xfrm flipH="1" flipV="1">
                  <a:off x="5713545" y="4464238"/>
                  <a:ext cx="294792" cy="225049"/>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F7B0180-7842-3D41-A313-2CAA2BCA3689}"/>
                    </a:ext>
                  </a:extLst>
                </p:cNvPr>
                <p:cNvSpPr/>
                <p:nvPr/>
              </p:nvSpPr>
              <p:spPr>
                <a:xfrm>
                  <a:off x="5107726" y="4534550"/>
                  <a:ext cx="79719" cy="78728"/>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3" name="Rectangle 42">
                  <a:extLst>
                    <a:ext uri="{FF2B5EF4-FFF2-40B4-BE49-F238E27FC236}">
                      <a16:creationId xmlns:a16="http://schemas.microsoft.com/office/drawing/2014/main" id="{ECCEB67D-E583-2948-ABC9-52930FEEBDB4}"/>
                    </a:ext>
                  </a:extLst>
                </p:cNvPr>
                <p:cNvSpPr/>
                <p:nvPr/>
              </p:nvSpPr>
              <p:spPr>
                <a:xfrm>
                  <a:off x="6968718" y="4492075"/>
                  <a:ext cx="79719" cy="78728"/>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4" name="Rectangle 43">
                  <a:extLst>
                    <a:ext uri="{FF2B5EF4-FFF2-40B4-BE49-F238E27FC236}">
                      <a16:creationId xmlns:a16="http://schemas.microsoft.com/office/drawing/2014/main" id="{A89963A4-E19D-014B-AADC-0581EF5A812B}"/>
                    </a:ext>
                  </a:extLst>
                </p:cNvPr>
                <p:cNvSpPr/>
                <p:nvPr/>
              </p:nvSpPr>
              <p:spPr>
                <a:xfrm>
                  <a:off x="5968476" y="4689287"/>
                  <a:ext cx="79719" cy="78728"/>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5" name="Rectangle 44">
                  <a:extLst>
                    <a:ext uri="{FF2B5EF4-FFF2-40B4-BE49-F238E27FC236}">
                      <a16:creationId xmlns:a16="http://schemas.microsoft.com/office/drawing/2014/main" id="{67925745-E5C1-8644-A1BF-EC2EB72CB199}"/>
                    </a:ext>
                  </a:extLst>
                </p:cNvPr>
                <p:cNvSpPr/>
                <p:nvPr/>
              </p:nvSpPr>
              <p:spPr>
                <a:xfrm>
                  <a:off x="5673685" y="4385510"/>
                  <a:ext cx="79719" cy="78728"/>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Rectangle 45">
                  <a:extLst>
                    <a:ext uri="{FF2B5EF4-FFF2-40B4-BE49-F238E27FC236}">
                      <a16:creationId xmlns:a16="http://schemas.microsoft.com/office/drawing/2014/main" id="{9F6C7818-6BDF-F442-8467-2F80ED578ACD}"/>
                    </a:ext>
                  </a:extLst>
                </p:cNvPr>
                <p:cNvSpPr/>
                <p:nvPr/>
              </p:nvSpPr>
              <p:spPr>
                <a:xfrm>
                  <a:off x="6206632" y="4407883"/>
                  <a:ext cx="79719" cy="78728"/>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35" name="TextBox 34">
                <a:extLst>
                  <a:ext uri="{FF2B5EF4-FFF2-40B4-BE49-F238E27FC236}">
                    <a16:creationId xmlns:a16="http://schemas.microsoft.com/office/drawing/2014/main" id="{570CA598-DC3E-324A-9813-76C71FB14768}"/>
                  </a:ext>
                </a:extLst>
              </p:cNvPr>
              <p:cNvSpPr txBox="1"/>
              <p:nvPr/>
            </p:nvSpPr>
            <p:spPr>
              <a:xfrm>
                <a:off x="6369574" y="4042616"/>
                <a:ext cx="767175" cy="257695"/>
              </a:xfrm>
              <a:prstGeom prst="rect">
                <a:avLst/>
              </a:prstGeom>
              <a:noFill/>
            </p:spPr>
            <p:txBody>
              <a:bodyPr wrap="square" rtlCol="0">
                <a:spAutoFit/>
              </a:bodyPr>
              <a:lstStyle/>
              <a:p>
                <a:r>
                  <a:rPr lang="en-US" sz="1050" b="1" dirty="0">
                    <a:solidFill>
                      <a:schemeClr val="tx1">
                        <a:lumMod val="65000"/>
                        <a:lumOff val="35000"/>
                      </a:schemeClr>
                    </a:solidFill>
                  </a:rPr>
                  <a:t>Optical</a:t>
                </a:r>
                <a:endParaRPr lang="en-US" sz="1000" b="1" dirty="0">
                  <a:solidFill>
                    <a:schemeClr val="tx1">
                      <a:lumMod val="65000"/>
                      <a:lumOff val="35000"/>
                    </a:schemeClr>
                  </a:solidFill>
                </a:endParaRPr>
              </a:p>
            </p:txBody>
          </p:sp>
        </p:grpSp>
        <p:grpSp>
          <p:nvGrpSpPr>
            <p:cNvPr id="8" name="Group 7">
              <a:extLst>
                <a:ext uri="{FF2B5EF4-FFF2-40B4-BE49-F238E27FC236}">
                  <a16:creationId xmlns:a16="http://schemas.microsoft.com/office/drawing/2014/main" id="{206BD897-AAD5-D74E-B7A1-F85B88842143}"/>
                </a:ext>
              </a:extLst>
            </p:cNvPr>
            <p:cNvGrpSpPr/>
            <p:nvPr/>
          </p:nvGrpSpPr>
          <p:grpSpPr>
            <a:xfrm>
              <a:off x="3116827" y="885717"/>
              <a:ext cx="2678491" cy="685480"/>
              <a:chOff x="4581102" y="4040955"/>
              <a:chExt cx="2793393" cy="650667"/>
            </a:xfrm>
          </p:grpSpPr>
          <p:sp>
            <p:nvSpPr>
              <p:cNvPr id="18" name="Cloud 17">
                <a:extLst>
                  <a:ext uri="{FF2B5EF4-FFF2-40B4-BE49-F238E27FC236}">
                    <a16:creationId xmlns:a16="http://schemas.microsoft.com/office/drawing/2014/main" id="{482B649F-1B45-8D4F-A7E2-1251ADD2D8CE}"/>
                  </a:ext>
                </a:extLst>
              </p:cNvPr>
              <p:cNvSpPr/>
              <p:nvPr/>
            </p:nvSpPr>
            <p:spPr>
              <a:xfrm>
                <a:off x="4581102" y="4061424"/>
                <a:ext cx="2793393" cy="630198"/>
              </a:xfrm>
              <a:prstGeom prst="clou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lumMod val="65000"/>
                        <a:lumOff val="35000"/>
                      </a:schemeClr>
                    </a:solidFill>
                  </a:rPr>
                  <a:t>						</a:t>
                </a:r>
              </a:p>
            </p:txBody>
          </p:sp>
          <p:grpSp>
            <p:nvGrpSpPr>
              <p:cNvPr id="19" name="Group 18">
                <a:extLst>
                  <a:ext uri="{FF2B5EF4-FFF2-40B4-BE49-F238E27FC236}">
                    <a16:creationId xmlns:a16="http://schemas.microsoft.com/office/drawing/2014/main" id="{28483FA2-FD5C-8F46-98F8-F0C7AE950E20}"/>
                  </a:ext>
                </a:extLst>
              </p:cNvPr>
              <p:cNvGrpSpPr/>
              <p:nvPr/>
            </p:nvGrpSpPr>
            <p:grpSpPr>
              <a:xfrm>
                <a:off x="5039779" y="4183103"/>
                <a:ext cx="1940711" cy="417238"/>
                <a:chOff x="5107726" y="4385510"/>
                <a:chExt cx="1940711" cy="382505"/>
              </a:xfrm>
            </p:grpSpPr>
            <p:cxnSp>
              <p:nvCxnSpPr>
                <p:cNvPr id="21" name="Straight Connector 20">
                  <a:extLst>
                    <a:ext uri="{FF2B5EF4-FFF2-40B4-BE49-F238E27FC236}">
                      <a16:creationId xmlns:a16="http://schemas.microsoft.com/office/drawing/2014/main" id="{F0984C86-5A47-B74A-A3EF-01CAC98FD1B7}"/>
                    </a:ext>
                  </a:extLst>
                </p:cNvPr>
                <p:cNvCxnSpPr>
                  <a:cxnSpLocks/>
                </p:cNvCxnSpPr>
                <p:nvPr/>
              </p:nvCxnSpPr>
              <p:spPr>
                <a:xfrm flipV="1">
                  <a:off x="5187445" y="4424874"/>
                  <a:ext cx="486240" cy="14904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6DFE6A-17BF-4C4F-AAD6-5B9AAA70F62B}"/>
                    </a:ext>
                  </a:extLst>
                </p:cNvPr>
                <p:cNvCxnSpPr>
                  <a:cxnSpLocks/>
                </p:cNvCxnSpPr>
                <p:nvPr/>
              </p:nvCxnSpPr>
              <p:spPr>
                <a:xfrm>
                  <a:off x="5208840" y="4575872"/>
                  <a:ext cx="759636" cy="152779"/>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C23C88-6EB7-1A46-BA68-00AA6BD80C6E}"/>
                    </a:ext>
                  </a:extLst>
                </p:cNvPr>
                <p:cNvCxnSpPr>
                  <a:cxnSpLocks/>
                </p:cNvCxnSpPr>
                <p:nvPr/>
              </p:nvCxnSpPr>
              <p:spPr>
                <a:xfrm flipV="1">
                  <a:off x="6048195" y="4531439"/>
                  <a:ext cx="920523" cy="197212"/>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6C0960-18D4-B14C-94B6-88550D03913B}"/>
                    </a:ext>
                  </a:extLst>
                </p:cNvPr>
                <p:cNvCxnSpPr>
                  <a:cxnSpLocks/>
                </p:cNvCxnSpPr>
                <p:nvPr/>
              </p:nvCxnSpPr>
              <p:spPr>
                <a:xfrm flipV="1">
                  <a:off x="6008336" y="4486611"/>
                  <a:ext cx="238156" cy="202676"/>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4CD6D9-49D0-5A4B-A9A3-ADD55E003CC5}"/>
                    </a:ext>
                  </a:extLst>
                </p:cNvPr>
                <p:cNvCxnSpPr>
                  <a:cxnSpLocks/>
                </p:cNvCxnSpPr>
                <p:nvPr/>
              </p:nvCxnSpPr>
              <p:spPr>
                <a:xfrm>
                  <a:off x="6286351" y="4447247"/>
                  <a:ext cx="682367" cy="84192"/>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550B33-A953-034A-9A08-B4188EDD56B5}"/>
                    </a:ext>
                  </a:extLst>
                </p:cNvPr>
                <p:cNvCxnSpPr>
                  <a:cxnSpLocks/>
                </p:cNvCxnSpPr>
                <p:nvPr/>
              </p:nvCxnSpPr>
              <p:spPr>
                <a:xfrm>
                  <a:off x="5753404" y="4424874"/>
                  <a:ext cx="453228" cy="22373"/>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62E7C9-0B65-E94A-922C-0C07B4504675}"/>
                    </a:ext>
                  </a:extLst>
                </p:cNvPr>
                <p:cNvCxnSpPr>
                  <a:cxnSpLocks/>
                </p:cNvCxnSpPr>
                <p:nvPr/>
              </p:nvCxnSpPr>
              <p:spPr>
                <a:xfrm flipH="1" flipV="1">
                  <a:off x="5713545" y="4464238"/>
                  <a:ext cx="294791" cy="225049"/>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1FDF8A2-B74E-DF4C-8F88-934C79ED5E96}"/>
                    </a:ext>
                  </a:extLst>
                </p:cNvPr>
                <p:cNvSpPr/>
                <p:nvPr/>
              </p:nvSpPr>
              <p:spPr>
                <a:xfrm>
                  <a:off x="5107726" y="4534550"/>
                  <a:ext cx="79719" cy="78728"/>
                </a:xfrm>
                <a:prstGeom prst="rect">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9" name="Rectangle 28">
                  <a:extLst>
                    <a:ext uri="{FF2B5EF4-FFF2-40B4-BE49-F238E27FC236}">
                      <a16:creationId xmlns:a16="http://schemas.microsoft.com/office/drawing/2014/main" id="{73248FD0-D47A-4342-ABF8-12536F8F77C2}"/>
                    </a:ext>
                  </a:extLst>
                </p:cNvPr>
                <p:cNvSpPr/>
                <p:nvPr/>
              </p:nvSpPr>
              <p:spPr>
                <a:xfrm>
                  <a:off x="6968718" y="4492075"/>
                  <a:ext cx="79719" cy="78728"/>
                </a:xfrm>
                <a:prstGeom prst="rect">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0" name="Rectangle 29">
                  <a:extLst>
                    <a:ext uri="{FF2B5EF4-FFF2-40B4-BE49-F238E27FC236}">
                      <a16:creationId xmlns:a16="http://schemas.microsoft.com/office/drawing/2014/main" id="{EF8AF6CC-BDC6-B342-BB9E-F7EEE8F37D25}"/>
                    </a:ext>
                  </a:extLst>
                </p:cNvPr>
                <p:cNvSpPr/>
                <p:nvPr/>
              </p:nvSpPr>
              <p:spPr>
                <a:xfrm>
                  <a:off x="5968476" y="4689287"/>
                  <a:ext cx="79719" cy="78728"/>
                </a:xfrm>
                <a:prstGeom prst="rect">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1" name="Rectangle 30">
                  <a:extLst>
                    <a:ext uri="{FF2B5EF4-FFF2-40B4-BE49-F238E27FC236}">
                      <a16:creationId xmlns:a16="http://schemas.microsoft.com/office/drawing/2014/main" id="{135F4D4A-54A4-AA4A-AB51-82BD142F4287}"/>
                    </a:ext>
                  </a:extLst>
                </p:cNvPr>
                <p:cNvSpPr/>
                <p:nvPr/>
              </p:nvSpPr>
              <p:spPr>
                <a:xfrm>
                  <a:off x="5673685" y="4385510"/>
                  <a:ext cx="79719" cy="78728"/>
                </a:xfrm>
                <a:prstGeom prst="rect">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2" name="Rectangle 31">
                  <a:extLst>
                    <a:ext uri="{FF2B5EF4-FFF2-40B4-BE49-F238E27FC236}">
                      <a16:creationId xmlns:a16="http://schemas.microsoft.com/office/drawing/2014/main" id="{2948C8C1-3E4F-CE4C-9263-F50AEBE7F558}"/>
                    </a:ext>
                  </a:extLst>
                </p:cNvPr>
                <p:cNvSpPr/>
                <p:nvPr/>
              </p:nvSpPr>
              <p:spPr>
                <a:xfrm>
                  <a:off x="6206632" y="4407883"/>
                  <a:ext cx="79719" cy="78728"/>
                </a:xfrm>
                <a:prstGeom prst="rect">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20" name="TextBox 19">
                <a:extLst>
                  <a:ext uri="{FF2B5EF4-FFF2-40B4-BE49-F238E27FC236}">
                    <a16:creationId xmlns:a16="http://schemas.microsoft.com/office/drawing/2014/main" id="{8AB915F6-7483-AB4A-9D84-93599B03519F}"/>
                  </a:ext>
                </a:extLst>
              </p:cNvPr>
              <p:cNvSpPr txBox="1"/>
              <p:nvPr/>
            </p:nvSpPr>
            <p:spPr>
              <a:xfrm>
                <a:off x="6350598" y="4040955"/>
                <a:ext cx="767175" cy="257695"/>
              </a:xfrm>
              <a:prstGeom prst="rect">
                <a:avLst/>
              </a:prstGeom>
              <a:noFill/>
            </p:spPr>
            <p:txBody>
              <a:bodyPr wrap="square" rtlCol="0">
                <a:spAutoFit/>
              </a:bodyPr>
              <a:lstStyle/>
              <a:p>
                <a:r>
                  <a:rPr lang="en-US" sz="1050" b="1" dirty="0">
                    <a:solidFill>
                      <a:schemeClr val="tx1">
                        <a:lumMod val="65000"/>
                        <a:lumOff val="35000"/>
                      </a:schemeClr>
                    </a:solidFill>
                  </a:rPr>
                  <a:t>IP/MPLS</a:t>
                </a:r>
              </a:p>
            </p:txBody>
          </p:sp>
        </p:grpSp>
        <p:cxnSp>
          <p:nvCxnSpPr>
            <p:cNvPr id="9" name="Straight Connector 8">
              <a:extLst>
                <a:ext uri="{FF2B5EF4-FFF2-40B4-BE49-F238E27FC236}">
                  <a16:creationId xmlns:a16="http://schemas.microsoft.com/office/drawing/2014/main" id="{2572B078-6C09-6E4B-8714-FC6E40EE5B40}"/>
                </a:ext>
              </a:extLst>
            </p:cNvPr>
            <p:cNvCxnSpPr/>
            <p:nvPr/>
          </p:nvCxnSpPr>
          <p:spPr>
            <a:xfrm>
              <a:off x="5372800" y="1255305"/>
              <a:ext cx="9730" cy="66267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FC42997-02B3-C747-BE8B-BDEE3A96112E}"/>
                </a:ext>
              </a:extLst>
            </p:cNvPr>
            <p:cNvCxnSpPr/>
            <p:nvPr/>
          </p:nvCxnSpPr>
          <p:spPr>
            <a:xfrm>
              <a:off x="4638344" y="1170886"/>
              <a:ext cx="9730" cy="662673"/>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8947CA-759A-BA4E-8681-A80C6860ACC1}"/>
                </a:ext>
              </a:extLst>
            </p:cNvPr>
            <p:cNvCxnSpPr>
              <a:cxnSpLocks/>
              <a:endCxn id="44" idx="0"/>
            </p:cNvCxnSpPr>
            <p:nvPr/>
          </p:nvCxnSpPr>
          <p:spPr>
            <a:xfrm>
              <a:off x="4416771" y="1493053"/>
              <a:ext cx="3431" cy="63422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36FD3E7-723C-0B4E-8303-6F2A1143C991}"/>
                </a:ext>
              </a:extLst>
            </p:cNvPr>
            <p:cNvCxnSpPr/>
            <p:nvPr/>
          </p:nvCxnSpPr>
          <p:spPr>
            <a:xfrm>
              <a:off x="4130764" y="1134461"/>
              <a:ext cx="9730" cy="66267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3C397AC-E2E1-174E-837D-EA268D71DE4B}"/>
                </a:ext>
              </a:extLst>
            </p:cNvPr>
            <p:cNvCxnSpPr/>
            <p:nvPr/>
          </p:nvCxnSpPr>
          <p:spPr>
            <a:xfrm>
              <a:off x="3588232" y="1299006"/>
              <a:ext cx="9730" cy="66267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921FDFFC-A0DB-7142-A968-3A47D2AAD573}"/>
                </a:ext>
              </a:extLst>
            </p:cNvPr>
            <p:cNvSpPr/>
            <p:nvPr/>
          </p:nvSpPr>
          <p:spPr>
            <a:xfrm>
              <a:off x="4876906" y="1830817"/>
              <a:ext cx="76440" cy="90471"/>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Rectangle 14">
              <a:extLst>
                <a:ext uri="{FF2B5EF4-FFF2-40B4-BE49-F238E27FC236}">
                  <a16:creationId xmlns:a16="http://schemas.microsoft.com/office/drawing/2014/main" id="{BCD51A93-39FA-C64C-A676-D59242635C3F}"/>
                </a:ext>
              </a:extLst>
            </p:cNvPr>
            <p:cNvSpPr/>
            <p:nvPr/>
          </p:nvSpPr>
          <p:spPr>
            <a:xfrm>
              <a:off x="4713948" y="2046950"/>
              <a:ext cx="76440" cy="90471"/>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Rectangle 15">
              <a:extLst>
                <a:ext uri="{FF2B5EF4-FFF2-40B4-BE49-F238E27FC236}">
                  <a16:creationId xmlns:a16="http://schemas.microsoft.com/office/drawing/2014/main" id="{3376ABDD-2FDA-C64D-B285-7FE2C3E89712}"/>
                </a:ext>
              </a:extLst>
            </p:cNvPr>
            <p:cNvSpPr/>
            <p:nvPr/>
          </p:nvSpPr>
          <p:spPr>
            <a:xfrm>
              <a:off x="3924313" y="2027731"/>
              <a:ext cx="76440" cy="90471"/>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701D468C-EAFB-9546-8DC1-96E7C1E02E4F}"/>
                </a:ext>
              </a:extLst>
            </p:cNvPr>
            <p:cNvSpPr txBox="1"/>
            <p:nvPr/>
          </p:nvSpPr>
          <p:spPr>
            <a:xfrm>
              <a:off x="5341963" y="1393343"/>
              <a:ext cx="1325308" cy="287452"/>
            </a:xfrm>
            <a:prstGeom prst="rect">
              <a:avLst/>
            </a:prstGeom>
            <a:noFill/>
          </p:spPr>
          <p:txBody>
            <a:bodyPr wrap="none" rtlCol="0">
              <a:spAutoFit/>
            </a:bodyPr>
            <a:lstStyle/>
            <a:p>
              <a:r>
                <a:rPr lang="en-US" sz="1200" b="1" dirty="0">
                  <a:solidFill>
                    <a:schemeClr val="tx2">
                      <a:lumMod val="60000"/>
                      <a:lumOff val="40000"/>
                    </a:schemeClr>
                  </a:solidFill>
                </a:rPr>
                <a:t>Transitional links</a:t>
              </a:r>
            </a:p>
          </p:txBody>
        </p:sp>
      </p:grpSp>
    </p:spTree>
    <p:extLst>
      <p:ext uri="{BB962C8B-B14F-4D97-AF65-F5344CB8AC3E}">
        <p14:creationId xmlns:p14="http://schemas.microsoft.com/office/powerpoint/2010/main" val="337364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
            <a:ext cx="8831500" cy="822960"/>
          </a:xfrm>
        </p:spPr>
        <p:txBody>
          <a:bodyPr>
            <a:normAutofit/>
          </a:bodyPr>
          <a:lstStyle/>
          <a:p>
            <a:r>
              <a:rPr lang="en-US" dirty="0"/>
              <a:t>IP/MPLS and Optical Topology Correlation</a:t>
            </a:r>
          </a:p>
        </p:txBody>
      </p:sp>
      <p:sp>
        <p:nvSpPr>
          <p:cNvPr id="4" name="Footer Placeholder 3"/>
          <p:cNvSpPr>
            <a:spLocks noGrp="1"/>
          </p:cNvSpPr>
          <p:nvPr>
            <p:ph type="ftr" sz="quarter" idx="11"/>
          </p:nvPr>
        </p:nvSpPr>
        <p:spPr/>
        <p:txBody>
          <a:bodyPr/>
          <a:lstStyle/>
          <a:p>
            <a:r>
              <a:rPr lang="en-US"/>
              <a:t>Copyright © 2018 Packet Design. All rights reserved.</a:t>
            </a:r>
          </a:p>
        </p:txBody>
      </p:sp>
      <p:sp>
        <p:nvSpPr>
          <p:cNvPr id="5" name="Slide Number Placeholder 4"/>
          <p:cNvSpPr>
            <a:spLocks noGrp="1"/>
          </p:cNvSpPr>
          <p:nvPr>
            <p:ph type="sldNum" sz="quarter" idx="12"/>
          </p:nvPr>
        </p:nvSpPr>
        <p:spPr/>
        <p:txBody>
          <a:bodyPr/>
          <a:lstStyle/>
          <a:p>
            <a:fld id="{C536DA3C-7681-0C41-AB87-940A72BF7C1B}" type="slidenum">
              <a:rPr lang="en-US" smtClean="0"/>
              <a:pPr/>
              <a:t>24</a:t>
            </a:fld>
            <a:endParaRPr lang="en-US"/>
          </a:p>
        </p:txBody>
      </p:sp>
      <p:pic>
        <p:nvPicPr>
          <p:cNvPr id="8" name="Picture 7">
            <a:extLst>
              <a:ext uri="{FF2B5EF4-FFF2-40B4-BE49-F238E27FC236}">
                <a16:creationId xmlns:a16="http://schemas.microsoft.com/office/drawing/2014/main" id="{E1217BAD-3D87-454F-8CA0-2AE9F0A6595E}"/>
              </a:ext>
            </a:extLst>
          </p:cNvPr>
          <p:cNvPicPr>
            <a:picLocks noChangeAspect="1"/>
          </p:cNvPicPr>
          <p:nvPr/>
        </p:nvPicPr>
        <p:blipFill>
          <a:blip r:embed="rId2"/>
          <a:stretch>
            <a:fillRect/>
          </a:stretch>
        </p:blipFill>
        <p:spPr>
          <a:xfrm>
            <a:off x="0" y="921058"/>
            <a:ext cx="4480099" cy="2883742"/>
          </a:xfrm>
          <a:prstGeom prst="rect">
            <a:avLst/>
          </a:prstGeom>
          <a:effectLst>
            <a:outerShdw blurRad="50800" dist="12700" dir="2700000" algn="tl" rotWithShape="0">
              <a:prstClr val="black">
                <a:alpha val="40000"/>
              </a:prstClr>
            </a:outerShdw>
          </a:effectLst>
        </p:spPr>
      </p:pic>
      <p:pic>
        <p:nvPicPr>
          <p:cNvPr id="10" name="Picture 9">
            <a:extLst>
              <a:ext uri="{FF2B5EF4-FFF2-40B4-BE49-F238E27FC236}">
                <a16:creationId xmlns:a16="http://schemas.microsoft.com/office/drawing/2014/main" id="{B3E57FF5-C570-DB42-8554-E4F2EA6FAB6A}"/>
              </a:ext>
            </a:extLst>
          </p:cNvPr>
          <p:cNvPicPr>
            <a:picLocks noChangeAspect="1"/>
          </p:cNvPicPr>
          <p:nvPr/>
        </p:nvPicPr>
        <p:blipFill>
          <a:blip r:embed="rId3"/>
          <a:stretch>
            <a:fillRect/>
          </a:stretch>
        </p:blipFill>
        <p:spPr>
          <a:xfrm>
            <a:off x="4060609" y="1274597"/>
            <a:ext cx="4110006" cy="2019130"/>
          </a:xfrm>
          <a:prstGeom prst="rect">
            <a:avLst/>
          </a:prstGeom>
          <a:effectLst>
            <a:outerShdw blurRad="50800" dist="12700" dir="2700000" algn="tl" rotWithShape="0">
              <a:prstClr val="black">
                <a:alpha val="40000"/>
              </a:prstClr>
            </a:outerShdw>
          </a:effectLst>
        </p:spPr>
      </p:pic>
      <p:pic>
        <p:nvPicPr>
          <p:cNvPr id="7" name="Picture 6">
            <a:extLst>
              <a:ext uri="{FF2B5EF4-FFF2-40B4-BE49-F238E27FC236}">
                <a16:creationId xmlns:a16="http://schemas.microsoft.com/office/drawing/2014/main" id="{1E71FF05-5F12-6D43-B903-EA891F25F635}"/>
              </a:ext>
            </a:extLst>
          </p:cNvPr>
          <p:cNvPicPr>
            <a:picLocks noChangeAspect="1"/>
          </p:cNvPicPr>
          <p:nvPr/>
        </p:nvPicPr>
        <p:blipFill>
          <a:blip r:embed="rId4"/>
          <a:stretch>
            <a:fillRect/>
          </a:stretch>
        </p:blipFill>
        <p:spPr>
          <a:xfrm>
            <a:off x="5415233" y="2239861"/>
            <a:ext cx="3644867" cy="2685393"/>
          </a:xfrm>
          <a:prstGeom prst="rect">
            <a:avLst/>
          </a:prstGeom>
          <a:effectLst>
            <a:outerShdw blurRad="50800" dist="12700" dir="2700000" algn="tl" rotWithShape="0">
              <a:prstClr val="black">
                <a:alpha val="40000"/>
              </a:prstClr>
            </a:outerShdw>
          </a:effectLst>
        </p:spPr>
      </p:pic>
      <p:sp>
        <p:nvSpPr>
          <p:cNvPr id="12" name="TextBox 11">
            <a:extLst>
              <a:ext uri="{FF2B5EF4-FFF2-40B4-BE49-F238E27FC236}">
                <a16:creationId xmlns:a16="http://schemas.microsoft.com/office/drawing/2014/main" id="{01A1C912-D455-E84F-B13D-9F0EF9B5F4A4}"/>
              </a:ext>
            </a:extLst>
          </p:cNvPr>
          <p:cNvSpPr txBox="1"/>
          <p:nvPr/>
        </p:nvSpPr>
        <p:spPr>
          <a:xfrm>
            <a:off x="1920240" y="4171785"/>
            <a:ext cx="3312189" cy="369332"/>
          </a:xfrm>
          <a:prstGeom prst="rect">
            <a:avLst/>
          </a:prstGeom>
          <a:noFill/>
        </p:spPr>
        <p:txBody>
          <a:bodyPr wrap="none" rtlCol="0">
            <a:spAutoFit/>
          </a:bodyPr>
          <a:lstStyle/>
          <a:p>
            <a:r>
              <a:rPr lang="en-US" dirty="0"/>
              <a:t>Optical Service Path for an IP Link</a:t>
            </a:r>
          </a:p>
        </p:txBody>
      </p:sp>
      <p:cxnSp>
        <p:nvCxnSpPr>
          <p:cNvPr id="14" name="Straight Arrow Connector 13">
            <a:extLst>
              <a:ext uri="{FF2B5EF4-FFF2-40B4-BE49-F238E27FC236}">
                <a16:creationId xmlns:a16="http://schemas.microsoft.com/office/drawing/2014/main" id="{6821E260-CAA2-164E-827B-8F0BE672546E}"/>
              </a:ext>
            </a:extLst>
          </p:cNvPr>
          <p:cNvCxnSpPr>
            <a:cxnSpLocks/>
          </p:cNvCxnSpPr>
          <p:nvPr/>
        </p:nvCxnSpPr>
        <p:spPr>
          <a:xfrm flipV="1">
            <a:off x="4662903" y="3296240"/>
            <a:ext cx="2012217" cy="87571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528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Multi-Layer Traffic Engineering</a:t>
            </a:r>
          </a:p>
        </p:txBody>
      </p:sp>
      <p:sp>
        <p:nvSpPr>
          <p:cNvPr id="3" name="Content Placeholder 2"/>
          <p:cNvSpPr>
            <a:spLocks noGrp="1"/>
          </p:cNvSpPr>
          <p:nvPr>
            <p:ph idx="1"/>
          </p:nvPr>
        </p:nvSpPr>
        <p:spPr>
          <a:xfrm>
            <a:off x="457200" y="1073285"/>
            <a:ext cx="8686800" cy="3904033"/>
          </a:xfrm>
        </p:spPr>
        <p:txBody>
          <a:bodyPr>
            <a:normAutofit/>
          </a:bodyPr>
          <a:lstStyle/>
          <a:p>
            <a:r>
              <a:rPr lang="en-US" sz="2400" dirty="0"/>
              <a:t>It is possible to re-engineer the IP links/ports and optical service paths</a:t>
            </a:r>
          </a:p>
          <a:p>
            <a:pPr lvl="1"/>
            <a:r>
              <a:rPr lang="en-US" sz="2000" dirty="0"/>
              <a:t>However, optical rerouting is destructive and takes ~5 minutes</a:t>
            </a:r>
          </a:p>
          <a:p>
            <a:r>
              <a:rPr lang="en-US" sz="2400" dirty="0"/>
              <a:t>Re-engineer unused ports</a:t>
            </a:r>
          </a:p>
          <a:p>
            <a:pPr lvl="1"/>
            <a:r>
              <a:rPr lang="en-US" sz="2000" dirty="0"/>
              <a:t>Ports of the failed links are unused</a:t>
            </a:r>
          </a:p>
          <a:p>
            <a:pPr lvl="1"/>
            <a:r>
              <a:rPr lang="en-US" sz="2000" dirty="0"/>
              <a:t>Look for under-utilized link aggregation groups (LAGs)</a:t>
            </a:r>
          </a:p>
          <a:p>
            <a:r>
              <a:rPr lang="en-US" sz="2400" dirty="0"/>
              <a:t>Create new IP links between these ports</a:t>
            </a:r>
          </a:p>
          <a:p>
            <a:pPr lvl="1"/>
            <a:r>
              <a:rPr lang="en-US" sz="2000" dirty="0"/>
              <a:t>Only where capacity is needed</a:t>
            </a:r>
          </a:p>
          <a:p>
            <a:pPr lvl="1"/>
            <a:r>
              <a:rPr lang="en-US" sz="2000" dirty="0"/>
              <a:t>Coordinate IP and optical network changes to avoid packet drops</a:t>
            </a:r>
          </a:p>
        </p:txBody>
      </p:sp>
      <p:sp>
        <p:nvSpPr>
          <p:cNvPr id="4" name="Footer Placeholder 3"/>
          <p:cNvSpPr>
            <a:spLocks noGrp="1"/>
          </p:cNvSpPr>
          <p:nvPr>
            <p:ph type="ftr" sz="quarter" idx="11"/>
          </p:nvPr>
        </p:nvSpPr>
        <p:spPr/>
        <p:txBody>
          <a:bodyPr/>
          <a:lstStyle/>
          <a:p>
            <a:r>
              <a:rPr lang="en-US"/>
              <a:t>Copyright © 2018 Packet Design. All rights reserved.</a:t>
            </a:r>
            <a:endParaRPr lang="en-US" dirty="0"/>
          </a:p>
        </p:txBody>
      </p:sp>
      <p:sp>
        <p:nvSpPr>
          <p:cNvPr id="5" name="Slide Number Placeholder 4"/>
          <p:cNvSpPr>
            <a:spLocks noGrp="1"/>
          </p:cNvSpPr>
          <p:nvPr>
            <p:ph type="sldNum" sz="quarter" idx="12"/>
          </p:nvPr>
        </p:nvSpPr>
        <p:spPr/>
        <p:txBody>
          <a:bodyPr/>
          <a:lstStyle/>
          <a:p>
            <a:fld id="{C536DA3C-7681-0C41-AB87-940A72BF7C1B}" type="slidenum">
              <a:rPr lang="en-US" smtClean="0"/>
              <a:pPr/>
              <a:t>25</a:t>
            </a:fld>
            <a:endParaRPr lang="en-US" dirty="0"/>
          </a:p>
        </p:txBody>
      </p:sp>
    </p:spTree>
    <p:extLst>
      <p:ext uri="{BB962C8B-B14F-4D97-AF65-F5344CB8AC3E}">
        <p14:creationId xmlns:p14="http://schemas.microsoft.com/office/powerpoint/2010/main" val="389736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6B8B-A9A8-9944-A45A-C3574860C0D0}"/>
              </a:ext>
            </a:extLst>
          </p:cNvPr>
          <p:cNvSpPr>
            <a:spLocks noGrp="1"/>
          </p:cNvSpPr>
          <p:nvPr>
            <p:ph type="title"/>
          </p:nvPr>
        </p:nvSpPr>
        <p:spPr/>
        <p:txBody>
          <a:bodyPr>
            <a:normAutofit/>
          </a:bodyPr>
          <a:lstStyle/>
          <a:p>
            <a:r>
              <a:rPr lang="en-US" dirty="0"/>
              <a:t>Multi-Layer Traffic Engineering</a:t>
            </a:r>
          </a:p>
        </p:txBody>
      </p:sp>
      <p:sp>
        <p:nvSpPr>
          <p:cNvPr id="3" name="Content Placeholder 2">
            <a:extLst>
              <a:ext uri="{FF2B5EF4-FFF2-40B4-BE49-F238E27FC236}">
                <a16:creationId xmlns:a16="http://schemas.microsoft.com/office/drawing/2014/main" id="{ABF8CC4F-810F-CB42-89E6-4E750F6605C5}"/>
              </a:ext>
            </a:extLst>
          </p:cNvPr>
          <p:cNvSpPr>
            <a:spLocks noGrp="1"/>
          </p:cNvSpPr>
          <p:nvPr>
            <p:ph idx="1"/>
          </p:nvPr>
        </p:nvSpPr>
        <p:spPr>
          <a:xfrm>
            <a:off x="497277" y="3456173"/>
            <a:ext cx="8490997" cy="1357781"/>
          </a:xfrm>
        </p:spPr>
        <p:txBody>
          <a:bodyPr numCol="2">
            <a:noAutofit/>
          </a:bodyPr>
          <a:lstStyle/>
          <a:p>
            <a:pPr>
              <a:spcBef>
                <a:spcPts val="0"/>
              </a:spcBef>
            </a:pPr>
            <a:r>
              <a:rPr lang="en-US" sz="1200" dirty="0"/>
              <a:t>Role of IP layer</a:t>
            </a:r>
          </a:p>
          <a:p>
            <a:pPr lvl="1">
              <a:spcBef>
                <a:spcPts val="0"/>
              </a:spcBef>
            </a:pPr>
            <a:r>
              <a:rPr lang="en-US" sz="1050" dirty="0"/>
              <a:t>Identify the new layer 3 path</a:t>
            </a:r>
          </a:p>
          <a:p>
            <a:pPr lvl="1">
              <a:spcBef>
                <a:spcPts val="0"/>
              </a:spcBef>
            </a:pPr>
            <a:r>
              <a:rPr lang="en-US" sz="1050" dirty="0"/>
              <a:t>Identify how much capacity is needed and where</a:t>
            </a:r>
          </a:p>
          <a:p>
            <a:pPr>
              <a:spcBef>
                <a:spcPts val="0"/>
              </a:spcBef>
            </a:pPr>
            <a:r>
              <a:rPr lang="en-US" sz="1200" dirty="0"/>
              <a:t>Role of optical layer</a:t>
            </a:r>
          </a:p>
          <a:p>
            <a:pPr lvl="1">
              <a:spcBef>
                <a:spcPts val="0"/>
              </a:spcBef>
            </a:pPr>
            <a:r>
              <a:rPr lang="en-US" sz="1050" dirty="0"/>
              <a:t>Repurpose an optical port on ROADM</a:t>
            </a:r>
          </a:p>
          <a:p>
            <a:pPr lvl="1">
              <a:spcBef>
                <a:spcPts val="0"/>
              </a:spcBef>
            </a:pPr>
            <a:r>
              <a:rPr lang="en-US" sz="1050" dirty="0"/>
              <a:t>Signal two new paths</a:t>
            </a:r>
          </a:p>
          <a:p>
            <a:pPr>
              <a:spcBef>
                <a:spcPts val="0"/>
              </a:spcBef>
            </a:pPr>
            <a:endParaRPr lang="en-US" sz="1200" dirty="0"/>
          </a:p>
          <a:p>
            <a:pPr>
              <a:spcBef>
                <a:spcPts val="0"/>
              </a:spcBef>
            </a:pPr>
            <a:r>
              <a:rPr lang="en-US" sz="1200" dirty="0"/>
              <a:t>Role of orchestrator</a:t>
            </a:r>
          </a:p>
          <a:p>
            <a:pPr lvl="1">
              <a:spcBef>
                <a:spcPts val="0"/>
              </a:spcBef>
            </a:pPr>
            <a:r>
              <a:rPr lang="en-US" sz="1050" dirty="0"/>
              <a:t>Coordinate the two pieces</a:t>
            </a:r>
          </a:p>
          <a:p>
            <a:pPr lvl="1">
              <a:spcBef>
                <a:spcPts val="0"/>
              </a:spcBef>
            </a:pPr>
            <a:r>
              <a:rPr lang="en-US" sz="1050" dirty="0"/>
              <a:t>Add new IP links to the LAGs</a:t>
            </a:r>
          </a:p>
        </p:txBody>
      </p:sp>
      <p:sp>
        <p:nvSpPr>
          <p:cNvPr id="4" name="Footer Placeholder 3">
            <a:extLst>
              <a:ext uri="{FF2B5EF4-FFF2-40B4-BE49-F238E27FC236}">
                <a16:creationId xmlns:a16="http://schemas.microsoft.com/office/drawing/2014/main" id="{8194FEDC-7266-5243-8853-1D13F629526C}"/>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36AC2E3B-A1D5-7A43-ACB8-998E9E190512}"/>
              </a:ext>
            </a:extLst>
          </p:cNvPr>
          <p:cNvSpPr>
            <a:spLocks noGrp="1"/>
          </p:cNvSpPr>
          <p:nvPr>
            <p:ph type="sldNum" sz="quarter" idx="12"/>
          </p:nvPr>
        </p:nvSpPr>
        <p:spPr/>
        <p:txBody>
          <a:bodyPr/>
          <a:lstStyle/>
          <a:p>
            <a:fld id="{C536DA3C-7681-0C41-AB87-940A72BF7C1B}" type="slidenum">
              <a:rPr lang="en-US" smtClean="0"/>
              <a:pPr/>
              <a:t>26</a:t>
            </a:fld>
            <a:endParaRPr lang="en-US"/>
          </a:p>
        </p:txBody>
      </p:sp>
      <p:grpSp>
        <p:nvGrpSpPr>
          <p:cNvPr id="124" name="Group 123">
            <a:extLst>
              <a:ext uri="{FF2B5EF4-FFF2-40B4-BE49-F238E27FC236}">
                <a16:creationId xmlns:a16="http://schemas.microsoft.com/office/drawing/2014/main" id="{C48AD53B-56DF-EE4B-89BC-761DA74A8951}"/>
              </a:ext>
            </a:extLst>
          </p:cNvPr>
          <p:cNvGrpSpPr/>
          <p:nvPr/>
        </p:nvGrpSpPr>
        <p:grpSpPr>
          <a:xfrm>
            <a:off x="5276712" y="1071253"/>
            <a:ext cx="2532280" cy="2131323"/>
            <a:chOff x="321414" y="1215471"/>
            <a:chExt cx="2532280" cy="2131323"/>
          </a:xfrm>
        </p:grpSpPr>
        <p:sp>
          <p:nvSpPr>
            <p:cNvPr id="125" name="Rectangle 124">
              <a:extLst>
                <a:ext uri="{FF2B5EF4-FFF2-40B4-BE49-F238E27FC236}">
                  <a16:creationId xmlns:a16="http://schemas.microsoft.com/office/drawing/2014/main" id="{FBB6EC43-F9D2-0142-8B1A-170DC8A9C77F}"/>
                </a:ext>
              </a:extLst>
            </p:cNvPr>
            <p:cNvSpPr/>
            <p:nvPr/>
          </p:nvSpPr>
          <p:spPr>
            <a:xfrm>
              <a:off x="1108074" y="2655108"/>
              <a:ext cx="953513" cy="186781"/>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DC53D647-EEA4-5E42-847E-95EAE9548161}"/>
                </a:ext>
              </a:extLst>
            </p:cNvPr>
            <p:cNvPicPr>
              <a:picLocks noChangeAspect="1"/>
            </p:cNvPicPr>
            <p:nvPr/>
          </p:nvPicPr>
          <p:blipFill>
            <a:blip r:embed="rId2"/>
            <a:stretch>
              <a:fillRect/>
            </a:stretch>
          </p:blipFill>
          <p:spPr>
            <a:xfrm>
              <a:off x="2042030" y="2543762"/>
              <a:ext cx="399521" cy="407845"/>
            </a:xfrm>
            <a:prstGeom prst="rect">
              <a:avLst/>
            </a:prstGeom>
          </p:spPr>
        </p:pic>
        <p:pic>
          <p:nvPicPr>
            <p:cNvPr id="127" name="Picture 126">
              <a:extLst>
                <a:ext uri="{FF2B5EF4-FFF2-40B4-BE49-F238E27FC236}">
                  <a16:creationId xmlns:a16="http://schemas.microsoft.com/office/drawing/2014/main" id="{2A30B7CE-4AD4-D04F-BDE7-FA7F32D01425}"/>
                </a:ext>
              </a:extLst>
            </p:cNvPr>
            <p:cNvPicPr>
              <a:picLocks noChangeAspect="1"/>
            </p:cNvPicPr>
            <p:nvPr/>
          </p:nvPicPr>
          <p:blipFill>
            <a:blip r:embed="rId3"/>
            <a:stretch>
              <a:fillRect/>
            </a:stretch>
          </p:blipFill>
          <p:spPr>
            <a:xfrm>
              <a:off x="817746" y="2578143"/>
              <a:ext cx="399521" cy="373465"/>
            </a:xfrm>
            <a:prstGeom prst="rect">
              <a:avLst/>
            </a:prstGeom>
          </p:spPr>
        </p:pic>
        <p:pic>
          <p:nvPicPr>
            <p:cNvPr id="128" name="Picture 127">
              <a:extLst>
                <a:ext uri="{FF2B5EF4-FFF2-40B4-BE49-F238E27FC236}">
                  <a16:creationId xmlns:a16="http://schemas.microsoft.com/office/drawing/2014/main" id="{64DD33BD-5A4B-C04D-8F57-122DE4FF5662}"/>
                </a:ext>
              </a:extLst>
            </p:cNvPr>
            <p:cNvPicPr>
              <a:picLocks noChangeAspect="1"/>
            </p:cNvPicPr>
            <p:nvPr/>
          </p:nvPicPr>
          <p:blipFill>
            <a:blip r:embed="rId3"/>
            <a:stretch>
              <a:fillRect/>
            </a:stretch>
          </p:blipFill>
          <p:spPr>
            <a:xfrm>
              <a:off x="817746" y="1619207"/>
              <a:ext cx="399521" cy="373465"/>
            </a:xfrm>
            <a:prstGeom prst="rect">
              <a:avLst/>
            </a:prstGeom>
          </p:spPr>
        </p:pic>
        <p:pic>
          <p:nvPicPr>
            <p:cNvPr id="129" name="Picture 128">
              <a:extLst>
                <a:ext uri="{FF2B5EF4-FFF2-40B4-BE49-F238E27FC236}">
                  <a16:creationId xmlns:a16="http://schemas.microsoft.com/office/drawing/2014/main" id="{891E6BEB-4A4F-9943-9012-2A8B4269E04D}"/>
                </a:ext>
              </a:extLst>
            </p:cNvPr>
            <p:cNvPicPr>
              <a:picLocks noChangeAspect="1"/>
            </p:cNvPicPr>
            <p:nvPr/>
          </p:nvPicPr>
          <p:blipFill>
            <a:blip r:embed="rId3"/>
            <a:stretch>
              <a:fillRect/>
            </a:stretch>
          </p:blipFill>
          <p:spPr>
            <a:xfrm>
              <a:off x="2042030" y="1619207"/>
              <a:ext cx="399521" cy="373465"/>
            </a:xfrm>
            <a:prstGeom prst="rect">
              <a:avLst/>
            </a:prstGeom>
          </p:spPr>
        </p:pic>
        <p:sp>
          <p:nvSpPr>
            <p:cNvPr id="130" name="Oval 129">
              <a:extLst>
                <a:ext uri="{FF2B5EF4-FFF2-40B4-BE49-F238E27FC236}">
                  <a16:creationId xmlns:a16="http://schemas.microsoft.com/office/drawing/2014/main" id="{185A117B-91F7-0B4D-8DEB-56C756F03195}"/>
                </a:ext>
              </a:extLst>
            </p:cNvPr>
            <p:cNvSpPr/>
            <p:nvPr/>
          </p:nvSpPr>
          <p:spPr>
            <a:xfrm>
              <a:off x="2470631" y="1215471"/>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131" name="Oval 130">
              <a:extLst>
                <a:ext uri="{FF2B5EF4-FFF2-40B4-BE49-F238E27FC236}">
                  <a16:creationId xmlns:a16="http://schemas.microsoft.com/office/drawing/2014/main" id="{5A563F96-8D11-AC4E-9F01-A8A25FBD251B}"/>
                </a:ext>
              </a:extLst>
            </p:cNvPr>
            <p:cNvSpPr/>
            <p:nvPr/>
          </p:nvSpPr>
          <p:spPr>
            <a:xfrm>
              <a:off x="321414" y="1218328"/>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132" name="Oval 131">
              <a:extLst>
                <a:ext uri="{FF2B5EF4-FFF2-40B4-BE49-F238E27FC236}">
                  <a16:creationId xmlns:a16="http://schemas.microsoft.com/office/drawing/2014/main" id="{5EDDC425-3F5C-9245-B622-CAD798BA969E}"/>
                </a:ext>
              </a:extLst>
            </p:cNvPr>
            <p:cNvSpPr/>
            <p:nvPr/>
          </p:nvSpPr>
          <p:spPr>
            <a:xfrm>
              <a:off x="2470631" y="2958174"/>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a:t>
              </a:r>
            </a:p>
          </p:txBody>
        </p:sp>
        <p:sp>
          <p:nvSpPr>
            <p:cNvPr id="133" name="Oval 132">
              <a:extLst>
                <a:ext uri="{FF2B5EF4-FFF2-40B4-BE49-F238E27FC236}">
                  <a16:creationId xmlns:a16="http://schemas.microsoft.com/office/drawing/2014/main" id="{C537EC4C-D86C-134B-AC92-C84F74B715AC}"/>
                </a:ext>
              </a:extLst>
            </p:cNvPr>
            <p:cNvSpPr/>
            <p:nvPr/>
          </p:nvSpPr>
          <p:spPr>
            <a:xfrm>
              <a:off x="321414" y="2929652"/>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134" name="Rectangle 133">
              <a:extLst>
                <a:ext uri="{FF2B5EF4-FFF2-40B4-BE49-F238E27FC236}">
                  <a16:creationId xmlns:a16="http://schemas.microsoft.com/office/drawing/2014/main" id="{639F8DE4-D0CA-7047-B28B-64E7267D4B5E}"/>
                </a:ext>
              </a:extLst>
            </p:cNvPr>
            <p:cNvSpPr/>
            <p:nvPr/>
          </p:nvSpPr>
          <p:spPr>
            <a:xfrm>
              <a:off x="887573" y="1921580"/>
              <a:ext cx="191515" cy="682127"/>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FD09B822-D930-F945-AD0A-915BDB1C2396}"/>
                </a:ext>
              </a:extLst>
            </p:cNvPr>
            <p:cNvSpPr/>
            <p:nvPr/>
          </p:nvSpPr>
          <p:spPr>
            <a:xfrm>
              <a:off x="2131665" y="1896016"/>
              <a:ext cx="191515" cy="682127"/>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81B00C96-B58C-5C4C-8C29-1238C6B302F9}"/>
                </a:ext>
              </a:extLst>
            </p:cNvPr>
            <p:cNvSpPr/>
            <p:nvPr/>
          </p:nvSpPr>
          <p:spPr>
            <a:xfrm>
              <a:off x="703962" y="2688900"/>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FADC883B-C3FE-5949-AEB8-97EAD2995C72}"/>
                </a:ext>
              </a:extLst>
            </p:cNvPr>
            <p:cNvSpPr/>
            <p:nvPr/>
          </p:nvSpPr>
          <p:spPr>
            <a:xfrm>
              <a:off x="699667" y="2774535"/>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F875099-2B50-E444-B389-822D0DED7E31}"/>
                </a:ext>
              </a:extLst>
            </p:cNvPr>
            <p:cNvSpPr/>
            <p:nvPr/>
          </p:nvSpPr>
          <p:spPr>
            <a:xfrm rot="5195374">
              <a:off x="895731" y="2900298"/>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D450E9C6-20A0-B64B-ABED-BDEEC226FD8D}"/>
                </a:ext>
              </a:extLst>
            </p:cNvPr>
            <p:cNvSpPr/>
            <p:nvPr/>
          </p:nvSpPr>
          <p:spPr>
            <a:xfrm>
              <a:off x="2363982" y="2714385"/>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80FE2ACA-B372-0442-9EB8-8DA913098B89}"/>
                </a:ext>
              </a:extLst>
            </p:cNvPr>
            <p:cNvSpPr/>
            <p:nvPr/>
          </p:nvSpPr>
          <p:spPr>
            <a:xfrm rot="5195374">
              <a:off x="1003066" y="2905295"/>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Curved Connector 140">
              <a:extLst>
                <a:ext uri="{FF2B5EF4-FFF2-40B4-BE49-F238E27FC236}">
                  <a16:creationId xmlns:a16="http://schemas.microsoft.com/office/drawing/2014/main" id="{0403C94B-3D9D-BE42-B2B1-94D08CB796F6}"/>
                </a:ext>
              </a:extLst>
            </p:cNvPr>
            <p:cNvCxnSpPr>
              <a:cxnSpLocks/>
              <a:stCxn id="131" idx="7"/>
              <a:endCxn id="150" idx="1"/>
            </p:cNvCxnSpPr>
            <p:nvPr/>
          </p:nvCxnSpPr>
          <p:spPr>
            <a:xfrm rot="16200000" flipH="1">
              <a:off x="690355" y="1233264"/>
              <a:ext cx="304298" cy="388251"/>
            </a:xfrm>
            <a:prstGeom prst="curvedConnector3">
              <a:avLst>
                <a:gd name="adj1" fmla="val 79"/>
              </a:avLst>
            </a:prstGeom>
          </p:spPr>
          <p:style>
            <a:lnRef idx="2">
              <a:schemeClr val="accent1"/>
            </a:lnRef>
            <a:fillRef idx="0">
              <a:schemeClr val="accent1"/>
            </a:fillRef>
            <a:effectRef idx="1">
              <a:schemeClr val="accent1"/>
            </a:effectRef>
            <a:fontRef idx="minor">
              <a:schemeClr val="tx1"/>
            </a:fontRef>
          </p:style>
        </p:cxnSp>
        <p:cxnSp>
          <p:nvCxnSpPr>
            <p:cNvPr id="142" name="Curved Connector 141">
              <a:extLst>
                <a:ext uri="{FF2B5EF4-FFF2-40B4-BE49-F238E27FC236}">
                  <a16:creationId xmlns:a16="http://schemas.microsoft.com/office/drawing/2014/main" id="{56A7EB35-F32A-5A4A-8E93-BD19E903F78E}"/>
                </a:ext>
              </a:extLst>
            </p:cNvPr>
            <p:cNvCxnSpPr>
              <a:cxnSpLocks/>
              <a:stCxn id="131" idx="6"/>
              <a:endCxn id="149" idx="1"/>
            </p:cNvCxnSpPr>
            <p:nvPr/>
          </p:nvCxnSpPr>
          <p:spPr>
            <a:xfrm>
              <a:off x="704477" y="1412638"/>
              <a:ext cx="245005" cy="166081"/>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43" name="Curved Connector 142">
              <a:extLst>
                <a:ext uri="{FF2B5EF4-FFF2-40B4-BE49-F238E27FC236}">
                  <a16:creationId xmlns:a16="http://schemas.microsoft.com/office/drawing/2014/main" id="{25141588-924D-F642-884D-BEAF26467576}"/>
                </a:ext>
              </a:extLst>
            </p:cNvPr>
            <p:cNvCxnSpPr>
              <a:stCxn id="133" idx="1"/>
              <a:endCxn id="136" idx="1"/>
            </p:cNvCxnSpPr>
            <p:nvPr/>
          </p:nvCxnSpPr>
          <p:spPr>
            <a:xfrm rot="5400000" flipH="1" flipV="1">
              <a:off x="403335" y="2685937"/>
              <a:ext cx="274804" cy="326450"/>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44" name="Curved Connector 143">
              <a:extLst>
                <a:ext uri="{FF2B5EF4-FFF2-40B4-BE49-F238E27FC236}">
                  <a16:creationId xmlns:a16="http://schemas.microsoft.com/office/drawing/2014/main" id="{3FFCBF35-6182-4E40-BF9E-321144C4E671}"/>
                </a:ext>
              </a:extLst>
            </p:cNvPr>
            <p:cNvCxnSpPr>
              <a:cxnSpLocks/>
              <a:stCxn id="133" idx="0"/>
              <a:endCxn id="137" idx="1"/>
            </p:cNvCxnSpPr>
            <p:nvPr/>
          </p:nvCxnSpPr>
          <p:spPr>
            <a:xfrm rot="5400000" flipH="1" flipV="1">
              <a:off x="540178" y="2770164"/>
              <a:ext cx="132257" cy="186721"/>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45" name="Curved Connector 144">
              <a:extLst>
                <a:ext uri="{FF2B5EF4-FFF2-40B4-BE49-F238E27FC236}">
                  <a16:creationId xmlns:a16="http://schemas.microsoft.com/office/drawing/2014/main" id="{DB766D78-67F8-1140-9DF7-DD61659929CF}"/>
                </a:ext>
              </a:extLst>
            </p:cNvPr>
            <p:cNvCxnSpPr>
              <a:cxnSpLocks/>
              <a:stCxn id="133" idx="6"/>
              <a:endCxn id="138" idx="3"/>
            </p:cNvCxnSpPr>
            <p:nvPr/>
          </p:nvCxnSpPr>
          <p:spPr>
            <a:xfrm flipV="1">
              <a:off x="704477" y="2980206"/>
              <a:ext cx="251803" cy="143756"/>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BE3E6A1A-5B8D-B44A-BB73-431C910057DA}"/>
                </a:ext>
              </a:extLst>
            </p:cNvPr>
            <p:cNvCxnSpPr>
              <a:stCxn id="133" idx="5"/>
              <a:endCxn id="140" idx="3"/>
            </p:cNvCxnSpPr>
            <p:nvPr/>
          </p:nvCxnSpPr>
          <p:spPr>
            <a:xfrm rot="5400000" flipH="1" flipV="1">
              <a:off x="717918" y="2915664"/>
              <a:ext cx="276157" cy="415236"/>
            </a:xfrm>
            <a:prstGeom prst="curvedConnector3">
              <a:avLst>
                <a:gd name="adj1" fmla="val -12331"/>
              </a:avLst>
            </a:prstGeom>
          </p:spPr>
          <p:style>
            <a:lnRef idx="2">
              <a:schemeClr val="accent1"/>
            </a:lnRef>
            <a:fillRef idx="0">
              <a:schemeClr val="accent1"/>
            </a:fillRef>
            <a:effectRef idx="1">
              <a:schemeClr val="accent1"/>
            </a:effectRef>
            <a:fontRef idx="minor">
              <a:schemeClr val="tx1"/>
            </a:fontRef>
          </p:style>
        </p:cxnSp>
        <p:sp>
          <p:nvSpPr>
            <p:cNvPr id="147" name="Rectangle 146">
              <a:extLst>
                <a:ext uri="{FF2B5EF4-FFF2-40B4-BE49-F238E27FC236}">
                  <a16:creationId xmlns:a16="http://schemas.microsoft.com/office/drawing/2014/main" id="{5EC90906-B63D-1E4F-83E3-27E9780A1F8C}"/>
                </a:ext>
              </a:extLst>
            </p:cNvPr>
            <p:cNvSpPr/>
            <p:nvPr/>
          </p:nvSpPr>
          <p:spPr>
            <a:xfrm rot="5195374">
              <a:off x="2134296" y="2906793"/>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ADDF595A-0343-0F43-9466-5FEF53913402}"/>
                </a:ext>
              </a:extLst>
            </p:cNvPr>
            <p:cNvSpPr/>
            <p:nvPr/>
          </p:nvSpPr>
          <p:spPr>
            <a:xfrm rot="5195374">
              <a:off x="2128950" y="1616627"/>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96731EFC-D29C-5F43-BCD2-405D3ED3EE46}"/>
                </a:ext>
              </a:extLst>
            </p:cNvPr>
            <p:cNvSpPr/>
            <p:nvPr/>
          </p:nvSpPr>
          <p:spPr>
            <a:xfrm rot="5195374">
              <a:off x="895732" y="1612908"/>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DDC849D-707F-9E4F-9889-2C7B92275226}"/>
                </a:ext>
              </a:extLst>
            </p:cNvPr>
            <p:cNvSpPr/>
            <p:nvPr/>
          </p:nvSpPr>
          <p:spPr>
            <a:xfrm rot="5195374">
              <a:off x="982880" y="1613727"/>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1" name="Curved Connector 150">
              <a:extLst>
                <a:ext uri="{FF2B5EF4-FFF2-40B4-BE49-F238E27FC236}">
                  <a16:creationId xmlns:a16="http://schemas.microsoft.com/office/drawing/2014/main" id="{D53CF11A-8678-D04C-8FE6-87029E103ABD}"/>
                </a:ext>
              </a:extLst>
            </p:cNvPr>
            <p:cNvCxnSpPr>
              <a:stCxn id="130" idx="2"/>
              <a:endCxn id="148" idx="1"/>
            </p:cNvCxnSpPr>
            <p:nvPr/>
          </p:nvCxnSpPr>
          <p:spPr>
            <a:xfrm rot="10800000" flipV="1">
              <a:off x="2182701" y="1409780"/>
              <a:ext cx="287931" cy="172657"/>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52" name="Curved Connector 151">
              <a:extLst>
                <a:ext uri="{FF2B5EF4-FFF2-40B4-BE49-F238E27FC236}">
                  <a16:creationId xmlns:a16="http://schemas.microsoft.com/office/drawing/2014/main" id="{0CF92636-016A-5E44-8AA5-64DC269AE675}"/>
                </a:ext>
              </a:extLst>
            </p:cNvPr>
            <p:cNvCxnSpPr>
              <a:cxnSpLocks/>
              <a:stCxn id="139" idx="3"/>
              <a:endCxn id="132" idx="0"/>
            </p:cNvCxnSpPr>
            <p:nvPr/>
          </p:nvCxnSpPr>
          <p:spPr>
            <a:xfrm>
              <a:off x="2478282" y="2737245"/>
              <a:ext cx="183881" cy="220929"/>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C2C25CDB-1B99-FE49-BBC1-6C904E6597D9}"/>
                </a:ext>
              </a:extLst>
            </p:cNvPr>
            <p:cNvCxnSpPr>
              <a:stCxn id="147" idx="3"/>
              <a:endCxn id="132" idx="2"/>
            </p:cNvCxnSpPr>
            <p:nvPr/>
          </p:nvCxnSpPr>
          <p:spPr>
            <a:xfrm rot="16200000" flipH="1">
              <a:off x="2249847" y="2931699"/>
              <a:ext cx="165783" cy="275786"/>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56E9A367-372E-D34B-9B9F-5643DCDE9C30}"/>
                </a:ext>
              </a:extLst>
            </p:cNvPr>
            <p:cNvCxnSpPr>
              <a:stCxn id="149" idx="3"/>
              <a:endCxn id="138" idx="1"/>
            </p:cNvCxnSpPr>
            <p:nvPr/>
          </p:nvCxnSpPr>
          <p:spPr>
            <a:xfrm flipH="1">
              <a:off x="949481" y="1692816"/>
              <a:ext cx="6800" cy="117329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04218D16-84C6-8640-8D04-ED7E88F607BC}"/>
                </a:ext>
              </a:extLst>
            </p:cNvPr>
            <p:cNvCxnSpPr>
              <a:cxnSpLocks/>
              <a:stCxn id="136" idx="3"/>
              <a:endCxn id="139" idx="1"/>
            </p:cNvCxnSpPr>
            <p:nvPr/>
          </p:nvCxnSpPr>
          <p:spPr>
            <a:xfrm>
              <a:off x="818262" y="2711760"/>
              <a:ext cx="1545720" cy="25485"/>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a:extLst>
                <a:ext uri="{FF2B5EF4-FFF2-40B4-BE49-F238E27FC236}">
                  <a16:creationId xmlns:a16="http://schemas.microsoft.com/office/drawing/2014/main" id="{857CC071-9700-FA43-A75E-155C81531B67}"/>
                </a:ext>
              </a:extLst>
            </p:cNvPr>
            <p:cNvCxnSpPr>
              <a:stCxn id="131" idx="0"/>
              <a:endCxn id="130" idx="0"/>
            </p:cNvCxnSpPr>
            <p:nvPr/>
          </p:nvCxnSpPr>
          <p:spPr>
            <a:xfrm rot="5400000" flipH="1" flipV="1">
              <a:off x="1586126" y="142292"/>
              <a:ext cx="2857" cy="2149217"/>
            </a:xfrm>
            <a:prstGeom prst="curvedConnector3">
              <a:avLst>
                <a:gd name="adj1" fmla="val 8101400"/>
              </a:avLst>
            </a:prstGeom>
          </p:spPr>
          <p:style>
            <a:lnRef idx="2">
              <a:schemeClr val="accent1"/>
            </a:lnRef>
            <a:fillRef idx="0">
              <a:schemeClr val="accent1"/>
            </a:fillRef>
            <a:effectRef idx="1">
              <a:schemeClr val="accent1"/>
            </a:effectRef>
            <a:fontRef idx="minor">
              <a:schemeClr val="tx1"/>
            </a:fontRef>
          </p:style>
        </p:cxnSp>
      </p:grpSp>
      <p:grpSp>
        <p:nvGrpSpPr>
          <p:cNvPr id="157" name="Group 156">
            <a:extLst>
              <a:ext uri="{FF2B5EF4-FFF2-40B4-BE49-F238E27FC236}">
                <a16:creationId xmlns:a16="http://schemas.microsoft.com/office/drawing/2014/main" id="{1155C84C-259F-AC44-834D-8DFBC0B028D4}"/>
              </a:ext>
            </a:extLst>
          </p:cNvPr>
          <p:cNvGrpSpPr/>
          <p:nvPr/>
        </p:nvGrpSpPr>
        <p:grpSpPr>
          <a:xfrm>
            <a:off x="1830595" y="1073904"/>
            <a:ext cx="2532280" cy="2131323"/>
            <a:chOff x="321414" y="1215471"/>
            <a:chExt cx="2532280" cy="2131323"/>
          </a:xfrm>
        </p:grpSpPr>
        <p:sp>
          <p:nvSpPr>
            <p:cNvPr id="158" name="Rectangle 157">
              <a:extLst>
                <a:ext uri="{FF2B5EF4-FFF2-40B4-BE49-F238E27FC236}">
                  <a16:creationId xmlns:a16="http://schemas.microsoft.com/office/drawing/2014/main" id="{A65C1E17-0FCC-C040-ABC9-E3B5B6A96647}"/>
                </a:ext>
              </a:extLst>
            </p:cNvPr>
            <p:cNvSpPr/>
            <p:nvPr/>
          </p:nvSpPr>
          <p:spPr>
            <a:xfrm>
              <a:off x="1108074" y="2655108"/>
              <a:ext cx="953513" cy="186781"/>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9" name="Picture 158">
              <a:extLst>
                <a:ext uri="{FF2B5EF4-FFF2-40B4-BE49-F238E27FC236}">
                  <a16:creationId xmlns:a16="http://schemas.microsoft.com/office/drawing/2014/main" id="{FC4160E0-C60F-484E-88BD-A950929E00EE}"/>
                </a:ext>
              </a:extLst>
            </p:cNvPr>
            <p:cNvPicPr>
              <a:picLocks noChangeAspect="1"/>
            </p:cNvPicPr>
            <p:nvPr/>
          </p:nvPicPr>
          <p:blipFill>
            <a:blip r:embed="rId2"/>
            <a:stretch>
              <a:fillRect/>
            </a:stretch>
          </p:blipFill>
          <p:spPr>
            <a:xfrm>
              <a:off x="2042030" y="2543762"/>
              <a:ext cx="399521" cy="407845"/>
            </a:xfrm>
            <a:prstGeom prst="rect">
              <a:avLst/>
            </a:prstGeom>
          </p:spPr>
        </p:pic>
        <p:pic>
          <p:nvPicPr>
            <p:cNvPr id="160" name="Picture 159">
              <a:extLst>
                <a:ext uri="{FF2B5EF4-FFF2-40B4-BE49-F238E27FC236}">
                  <a16:creationId xmlns:a16="http://schemas.microsoft.com/office/drawing/2014/main" id="{A8BF7BB2-82D0-3346-A65B-C9CAE15312B5}"/>
                </a:ext>
              </a:extLst>
            </p:cNvPr>
            <p:cNvPicPr>
              <a:picLocks noChangeAspect="1"/>
            </p:cNvPicPr>
            <p:nvPr/>
          </p:nvPicPr>
          <p:blipFill>
            <a:blip r:embed="rId3"/>
            <a:stretch>
              <a:fillRect/>
            </a:stretch>
          </p:blipFill>
          <p:spPr>
            <a:xfrm>
              <a:off x="817746" y="2578143"/>
              <a:ext cx="399521" cy="373465"/>
            </a:xfrm>
            <a:prstGeom prst="rect">
              <a:avLst/>
            </a:prstGeom>
          </p:spPr>
        </p:pic>
        <p:pic>
          <p:nvPicPr>
            <p:cNvPr id="161" name="Picture 160">
              <a:extLst>
                <a:ext uri="{FF2B5EF4-FFF2-40B4-BE49-F238E27FC236}">
                  <a16:creationId xmlns:a16="http://schemas.microsoft.com/office/drawing/2014/main" id="{2D2CCBA6-B2A1-1747-92E0-7F44EC2D0121}"/>
                </a:ext>
              </a:extLst>
            </p:cNvPr>
            <p:cNvPicPr>
              <a:picLocks noChangeAspect="1"/>
            </p:cNvPicPr>
            <p:nvPr/>
          </p:nvPicPr>
          <p:blipFill>
            <a:blip r:embed="rId3"/>
            <a:stretch>
              <a:fillRect/>
            </a:stretch>
          </p:blipFill>
          <p:spPr>
            <a:xfrm>
              <a:off x="817746" y="1619207"/>
              <a:ext cx="399521" cy="373465"/>
            </a:xfrm>
            <a:prstGeom prst="rect">
              <a:avLst/>
            </a:prstGeom>
          </p:spPr>
        </p:pic>
        <p:pic>
          <p:nvPicPr>
            <p:cNvPr id="162" name="Picture 161">
              <a:extLst>
                <a:ext uri="{FF2B5EF4-FFF2-40B4-BE49-F238E27FC236}">
                  <a16:creationId xmlns:a16="http://schemas.microsoft.com/office/drawing/2014/main" id="{FC6F8DE5-B9B5-6245-8D41-913D6B0C92C3}"/>
                </a:ext>
              </a:extLst>
            </p:cNvPr>
            <p:cNvPicPr>
              <a:picLocks noChangeAspect="1"/>
            </p:cNvPicPr>
            <p:nvPr/>
          </p:nvPicPr>
          <p:blipFill>
            <a:blip r:embed="rId3"/>
            <a:stretch>
              <a:fillRect/>
            </a:stretch>
          </p:blipFill>
          <p:spPr>
            <a:xfrm>
              <a:off x="2042030" y="1619207"/>
              <a:ext cx="399521" cy="373465"/>
            </a:xfrm>
            <a:prstGeom prst="rect">
              <a:avLst/>
            </a:prstGeom>
          </p:spPr>
        </p:pic>
        <p:sp>
          <p:nvSpPr>
            <p:cNvPr id="163" name="Oval 162">
              <a:extLst>
                <a:ext uri="{FF2B5EF4-FFF2-40B4-BE49-F238E27FC236}">
                  <a16:creationId xmlns:a16="http://schemas.microsoft.com/office/drawing/2014/main" id="{C7902CA9-D3CD-514A-B2BF-0A5E10FB7D87}"/>
                </a:ext>
              </a:extLst>
            </p:cNvPr>
            <p:cNvSpPr/>
            <p:nvPr/>
          </p:nvSpPr>
          <p:spPr>
            <a:xfrm>
              <a:off x="2470631" y="1215471"/>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164" name="Oval 163">
              <a:extLst>
                <a:ext uri="{FF2B5EF4-FFF2-40B4-BE49-F238E27FC236}">
                  <a16:creationId xmlns:a16="http://schemas.microsoft.com/office/drawing/2014/main" id="{D7772A38-B3DD-E840-B96B-00098C3CD072}"/>
                </a:ext>
              </a:extLst>
            </p:cNvPr>
            <p:cNvSpPr/>
            <p:nvPr/>
          </p:nvSpPr>
          <p:spPr>
            <a:xfrm>
              <a:off x="321414" y="1218328"/>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165" name="Oval 164">
              <a:extLst>
                <a:ext uri="{FF2B5EF4-FFF2-40B4-BE49-F238E27FC236}">
                  <a16:creationId xmlns:a16="http://schemas.microsoft.com/office/drawing/2014/main" id="{AAA26F12-ECC9-1B46-9A3A-6E1594D3BDCC}"/>
                </a:ext>
              </a:extLst>
            </p:cNvPr>
            <p:cNvSpPr/>
            <p:nvPr/>
          </p:nvSpPr>
          <p:spPr>
            <a:xfrm>
              <a:off x="2470631" y="2958174"/>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a:t>
              </a:r>
            </a:p>
          </p:txBody>
        </p:sp>
        <p:sp>
          <p:nvSpPr>
            <p:cNvPr id="166" name="Oval 165">
              <a:extLst>
                <a:ext uri="{FF2B5EF4-FFF2-40B4-BE49-F238E27FC236}">
                  <a16:creationId xmlns:a16="http://schemas.microsoft.com/office/drawing/2014/main" id="{A982D1D5-3199-C842-BEDC-135739537E58}"/>
                </a:ext>
              </a:extLst>
            </p:cNvPr>
            <p:cNvSpPr/>
            <p:nvPr/>
          </p:nvSpPr>
          <p:spPr>
            <a:xfrm>
              <a:off x="321414" y="2929652"/>
              <a:ext cx="383063" cy="3886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167" name="Rectangle 166">
              <a:extLst>
                <a:ext uri="{FF2B5EF4-FFF2-40B4-BE49-F238E27FC236}">
                  <a16:creationId xmlns:a16="http://schemas.microsoft.com/office/drawing/2014/main" id="{5D8C26AB-D089-6F41-BD3A-D4DF044D54A1}"/>
                </a:ext>
              </a:extLst>
            </p:cNvPr>
            <p:cNvSpPr/>
            <p:nvPr/>
          </p:nvSpPr>
          <p:spPr>
            <a:xfrm>
              <a:off x="887573" y="1921580"/>
              <a:ext cx="191515" cy="682127"/>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9CB23D28-54F1-754A-8627-ECA1DD1E9D51}"/>
                </a:ext>
              </a:extLst>
            </p:cNvPr>
            <p:cNvSpPr/>
            <p:nvPr/>
          </p:nvSpPr>
          <p:spPr>
            <a:xfrm>
              <a:off x="2131665" y="1896016"/>
              <a:ext cx="191515" cy="682127"/>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B0D5619-65BD-ED4B-9024-A13F5839D505}"/>
                </a:ext>
              </a:extLst>
            </p:cNvPr>
            <p:cNvSpPr/>
            <p:nvPr/>
          </p:nvSpPr>
          <p:spPr>
            <a:xfrm>
              <a:off x="703962" y="2688900"/>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04731DB-8AAB-EA43-BBC6-DBD82E98F6C5}"/>
                </a:ext>
              </a:extLst>
            </p:cNvPr>
            <p:cNvSpPr/>
            <p:nvPr/>
          </p:nvSpPr>
          <p:spPr>
            <a:xfrm>
              <a:off x="699667" y="2774535"/>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3F97441B-96A8-DD49-B0C7-169A4545A0F9}"/>
                </a:ext>
              </a:extLst>
            </p:cNvPr>
            <p:cNvSpPr/>
            <p:nvPr/>
          </p:nvSpPr>
          <p:spPr>
            <a:xfrm rot="5195374">
              <a:off x="895731" y="2900298"/>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861E9F2E-B968-F241-B53E-581393FE1BE2}"/>
                </a:ext>
              </a:extLst>
            </p:cNvPr>
            <p:cNvSpPr/>
            <p:nvPr/>
          </p:nvSpPr>
          <p:spPr>
            <a:xfrm>
              <a:off x="2363982" y="2714385"/>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55AE099-1DF9-7943-B1D3-E73C66906EE4}"/>
                </a:ext>
              </a:extLst>
            </p:cNvPr>
            <p:cNvSpPr/>
            <p:nvPr/>
          </p:nvSpPr>
          <p:spPr>
            <a:xfrm rot="5195374">
              <a:off x="1003066" y="2905295"/>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4" name="Curved Connector 173">
              <a:extLst>
                <a:ext uri="{FF2B5EF4-FFF2-40B4-BE49-F238E27FC236}">
                  <a16:creationId xmlns:a16="http://schemas.microsoft.com/office/drawing/2014/main" id="{756FB6E2-FEF4-324B-A6A3-432EECD4D370}"/>
                </a:ext>
              </a:extLst>
            </p:cNvPr>
            <p:cNvCxnSpPr>
              <a:cxnSpLocks/>
              <a:stCxn id="164" idx="7"/>
              <a:endCxn id="183" idx="1"/>
            </p:cNvCxnSpPr>
            <p:nvPr/>
          </p:nvCxnSpPr>
          <p:spPr>
            <a:xfrm rot="16200000" flipH="1">
              <a:off x="690355" y="1233264"/>
              <a:ext cx="304298" cy="388251"/>
            </a:xfrm>
            <a:prstGeom prst="curvedConnector3">
              <a:avLst>
                <a:gd name="adj1" fmla="val 79"/>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a:extLst>
                <a:ext uri="{FF2B5EF4-FFF2-40B4-BE49-F238E27FC236}">
                  <a16:creationId xmlns:a16="http://schemas.microsoft.com/office/drawing/2014/main" id="{6CC1412B-1F9D-0143-928F-71CB51726DCE}"/>
                </a:ext>
              </a:extLst>
            </p:cNvPr>
            <p:cNvCxnSpPr>
              <a:cxnSpLocks/>
              <a:stCxn id="164" idx="6"/>
              <a:endCxn id="182" idx="1"/>
            </p:cNvCxnSpPr>
            <p:nvPr/>
          </p:nvCxnSpPr>
          <p:spPr>
            <a:xfrm>
              <a:off x="704477" y="1412638"/>
              <a:ext cx="245005" cy="166081"/>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a:extLst>
                <a:ext uri="{FF2B5EF4-FFF2-40B4-BE49-F238E27FC236}">
                  <a16:creationId xmlns:a16="http://schemas.microsoft.com/office/drawing/2014/main" id="{56B797C8-1BDB-884A-914F-BAFB8C234506}"/>
                </a:ext>
              </a:extLst>
            </p:cNvPr>
            <p:cNvCxnSpPr>
              <a:stCxn id="166" idx="1"/>
              <a:endCxn id="169" idx="1"/>
            </p:cNvCxnSpPr>
            <p:nvPr/>
          </p:nvCxnSpPr>
          <p:spPr>
            <a:xfrm rot="5400000" flipH="1" flipV="1">
              <a:off x="403335" y="2685937"/>
              <a:ext cx="274804" cy="326450"/>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77" name="Curved Connector 176">
              <a:extLst>
                <a:ext uri="{FF2B5EF4-FFF2-40B4-BE49-F238E27FC236}">
                  <a16:creationId xmlns:a16="http://schemas.microsoft.com/office/drawing/2014/main" id="{CB06EF19-25F9-D840-AEED-1770F1F78B00}"/>
                </a:ext>
              </a:extLst>
            </p:cNvPr>
            <p:cNvCxnSpPr>
              <a:cxnSpLocks/>
              <a:stCxn id="166" idx="0"/>
              <a:endCxn id="170" idx="1"/>
            </p:cNvCxnSpPr>
            <p:nvPr/>
          </p:nvCxnSpPr>
          <p:spPr>
            <a:xfrm rot="5400000" flipH="1" flipV="1">
              <a:off x="540178" y="2770164"/>
              <a:ext cx="132257" cy="186721"/>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a:extLst>
                <a:ext uri="{FF2B5EF4-FFF2-40B4-BE49-F238E27FC236}">
                  <a16:creationId xmlns:a16="http://schemas.microsoft.com/office/drawing/2014/main" id="{5681F2BC-BF5E-3F40-8638-8A426B1B4E11}"/>
                </a:ext>
              </a:extLst>
            </p:cNvPr>
            <p:cNvCxnSpPr>
              <a:cxnSpLocks/>
              <a:stCxn id="166" idx="6"/>
              <a:endCxn id="171" idx="3"/>
            </p:cNvCxnSpPr>
            <p:nvPr/>
          </p:nvCxnSpPr>
          <p:spPr>
            <a:xfrm flipV="1">
              <a:off x="704477" y="2980206"/>
              <a:ext cx="251803" cy="143756"/>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79" name="Curved Connector 178">
              <a:extLst>
                <a:ext uri="{FF2B5EF4-FFF2-40B4-BE49-F238E27FC236}">
                  <a16:creationId xmlns:a16="http://schemas.microsoft.com/office/drawing/2014/main" id="{327F99B9-38C3-3241-8B6B-FE1D22287972}"/>
                </a:ext>
              </a:extLst>
            </p:cNvPr>
            <p:cNvCxnSpPr>
              <a:stCxn id="166" idx="5"/>
              <a:endCxn id="173" idx="3"/>
            </p:cNvCxnSpPr>
            <p:nvPr/>
          </p:nvCxnSpPr>
          <p:spPr>
            <a:xfrm rot="5400000" flipH="1" flipV="1">
              <a:off x="717918" y="2915664"/>
              <a:ext cx="276157" cy="415236"/>
            </a:xfrm>
            <a:prstGeom prst="curvedConnector3">
              <a:avLst>
                <a:gd name="adj1" fmla="val -12331"/>
              </a:avLst>
            </a:prstGeom>
          </p:spPr>
          <p:style>
            <a:lnRef idx="2">
              <a:schemeClr val="accent1"/>
            </a:lnRef>
            <a:fillRef idx="0">
              <a:schemeClr val="accent1"/>
            </a:fillRef>
            <a:effectRef idx="1">
              <a:schemeClr val="accent1"/>
            </a:effectRef>
            <a:fontRef idx="minor">
              <a:schemeClr val="tx1"/>
            </a:fontRef>
          </p:style>
        </p:cxnSp>
        <p:sp>
          <p:nvSpPr>
            <p:cNvPr id="180" name="Rectangle 179">
              <a:extLst>
                <a:ext uri="{FF2B5EF4-FFF2-40B4-BE49-F238E27FC236}">
                  <a16:creationId xmlns:a16="http://schemas.microsoft.com/office/drawing/2014/main" id="{819C2707-72A2-C04E-B6C0-2CB6985F6EA6}"/>
                </a:ext>
              </a:extLst>
            </p:cNvPr>
            <p:cNvSpPr/>
            <p:nvPr/>
          </p:nvSpPr>
          <p:spPr>
            <a:xfrm rot="5195374">
              <a:off x="2134296" y="2906793"/>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3EB54B3D-065E-1D4F-A234-A8D617E00D68}"/>
                </a:ext>
              </a:extLst>
            </p:cNvPr>
            <p:cNvSpPr/>
            <p:nvPr/>
          </p:nvSpPr>
          <p:spPr>
            <a:xfrm rot="5195374">
              <a:off x="2128950" y="1616627"/>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CF07A133-33B4-D441-85CD-C8350C56F1EA}"/>
                </a:ext>
              </a:extLst>
            </p:cNvPr>
            <p:cNvSpPr/>
            <p:nvPr/>
          </p:nvSpPr>
          <p:spPr>
            <a:xfrm rot="5195374">
              <a:off x="895732" y="1612908"/>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1D52BFE2-5CDF-CD48-AB2F-19A9525DE311}"/>
                </a:ext>
              </a:extLst>
            </p:cNvPr>
            <p:cNvSpPr/>
            <p:nvPr/>
          </p:nvSpPr>
          <p:spPr>
            <a:xfrm rot="5195374">
              <a:off x="982880" y="1613727"/>
              <a:ext cx="114300" cy="4571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4" name="Curved Connector 183">
              <a:extLst>
                <a:ext uri="{FF2B5EF4-FFF2-40B4-BE49-F238E27FC236}">
                  <a16:creationId xmlns:a16="http://schemas.microsoft.com/office/drawing/2014/main" id="{037009AC-6B14-7F44-A1BA-5502E09AA0A0}"/>
                </a:ext>
              </a:extLst>
            </p:cNvPr>
            <p:cNvCxnSpPr>
              <a:stCxn id="163" idx="2"/>
              <a:endCxn id="181" idx="1"/>
            </p:cNvCxnSpPr>
            <p:nvPr/>
          </p:nvCxnSpPr>
          <p:spPr>
            <a:xfrm rot="10800000" flipV="1">
              <a:off x="2182701" y="1409780"/>
              <a:ext cx="287931" cy="172657"/>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85" name="Curved Connector 184">
              <a:extLst>
                <a:ext uri="{FF2B5EF4-FFF2-40B4-BE49-F238E27FC236}">
                  <a16:creationId xmlns:a16="http://schemas.microsoft.com/office/drawing/2014/main" id="{B6CFD60B-D8A3-E84F-BA0E-C60AA69E00AA}"/>
                </a:ext>
              </a:extLst>
            </p:cNvPr>
            <p:cNvCxnSpPr>
              <a:cxnSpLocks/>
              <a:stCxn id="172" idx="3"/>
              <a:endCxn id="165" idx="0"/>
            </p:cNvCxnSpPr>
            <p:nvPr/>
          </p:nvCxnSpPr>
          <p:spPr>
            <a:xfrm>
              <a:off x="2478282" y="2737245"/>
              <a:ext cx="183881" cy="220929"/>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86" name="Curved Connector 185">
              <a:extLst>
                <a:ext uri="{FF2B5EF4-FFF2-40B4-BE49-F238E27FC236}">
                  <a16:creationId xmlns:a16="http://schemas.microsoft.com/office/drawing/2014/main" id="{9929035F-0EE6-1748-AE4E-AA2DB88CA589}"/>
                </a:ext>
              </a:extLst>
            </p:cNvPr>
            <p:cNvCxnSpPr>
              <a:stCxn id="180" idx="3"/>
              <a:endCxn id="165" idx="2"/>
            </p:cNvCxnSpPr>
            <p:nvPr/>
          </p:nvCxnSpPr>
          <p:spPr>
            <a:xfrm rot="16200000" flipH="1">
              <a:off x="2249847" y="2931699"/>
              <a:ext cx="165783" cy="275786"/>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CFEAC2F2-8D60-C945-AC17-96D57D474686}"/>
                </a:ext>
              </a:extLst>
            </p:cNvPr>
            <p:cNvCxnSpPr>
              <a:stCxn id="182" idx="3"/>
              <a:endCxn id="171" idx="1"/>
            </p:cNvCxnSpPr>
            <p:nvPr/>
          </p:nvCxnSpPr>
          <p:spPr>
            <a:xfrm flipH="1">
              <a:off x="949481" y="1692816"/>
              <a:ext cx="6800" cy="117329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0D47D131-1BE8-844B-A012-BC8471ADA5EA}"/>
                </a:ext>
              </a:extLst>
            </p:cNvPr>
            <p:cNvCxnSpPr>
              <a:cxnSpLocks/>
              <a:stCxn id="169" idx="3"/>
              <a:endCxn id="172" idx="1"/>
            </p:cNvCxnSpPr>
            <p:nvPr/>
          </p:nvCxnSpPr>
          <p:spPr>
            <a:xfrm>
              <a:off x="818262" y="2711760"/>
              <a:ext cx="1545720" cy="25485"/>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8BCF6DD6-513B-3947-AC05-A479BBCE54A5}"/>
                </a:ext>
              </a:extLst>
            </p:cNvPr>
            <p:cNvCxnSpPr>
              <a:stCxn id="181" idx="3"/>
              <a:endCxn id="180" idx="1"/>
            </p:cNvCxnSpPr>
            <p:nvPr/>
          </p:nvCxnSpPr>
          <p:spPr>
            <a:xfrm flipH="1">
              <a:off x="2188046" y="1696535"/>
              <a:ext cx="1453" cy="11760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0" name="Curved Connector 189">
              <a:extLst>
                <a:ext uri="{FF2B5EF4-FFF2-40B4-BE49-F238E27FC236}">
                  <a16:creationId xmlns:a16="http://schemas.microsoft.com/office/drawing/2014/main" id="{B8F98846-FEE5-3942-AA8D-9E35D3D5E068}"/>
                </a:ext>
              </a:extLst>
            </p:cNvPr>
            <p:cNvCxnSpPr>
              <a:stCxn id="164" idx="0"/>
              <a:endCxn id="163" idx="0"/>
            </p:cNvCxnSpPr>
            <p:nvPr/>
          </p:nvCxnSpPr>
          <p:spPr>
            <a:xfrm rot="5400000" flipH="1" flipV="1">
              <a:off x="1586126" y="142292"/>
              <a:ext cx="2857" cy="2149217"/>
            </a:xfrm>
            <a:prstGeom prst="curvedConnector3">
              <a:avLst>
                <a:gd name="adj1" fmla="val 8101400"/>
              </a:avLst>
            </a:prstGeom>
          </p:spPr>
          <p:style>
            <a:lnRef idx="2">
              <a:schemeClr val="accent1"/>
            </a:lnRef>
            <a:fillRef idx="0">
              <a:schemeClr val="accent1"/>
            </a:fillRef>
            <a:effectRef idx="1">
              <a:schemeClr val="accent1"/>
            </a:effectRef>
            <a:fontRef idx="minor">
              <a:schemeClr val="tx1"/>
            </a:fontRef>
          </p:style>
        </p:cxnSp>
      </p:grpSp>
      <p:cxnSp>
        <p:nvCxnSpPr>
          <p:cNvPr id="191" name="Curved Connector 190">
            <a:extLst>
              <a:ext uri="{FF2B5EF4-FFF2-40B4-BE49-F238E27FC236}">
                <a16:creationId xmlns:a16="http://schemas.microsoft.com/office/drawing/2014/main" id="{06C8DAAB-E664-5D45-B4ED-1C1B78FE5FDC}"/>
              </a:ext>
            </a:extLst>
          </p:cNvPr>
          <p:cNvCxnSpPr>
            <a:stCxn id="140" idx="1"/>
            <a:endCxn id="147" idx="1"/>
          </p:cNvCxnSpPr>
          <p:nvPr/>
        </p:nvCxnSpPr>
        <p:spPr>
          <a:xfrm rot="16200000" flipH="1">
            <a:off x="6576980" y="2162022"/>
            <a:ext cx="1498" cy="1131230"/>
          </a:xfrm>
          <a:prstGeom prst="curvedConnector3">
            <a:avLst>
              <a:gd name="adj1" fmla="val -12978037"/>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2" name="Curved Connector 191">
            <a:extLst>
              <a:ext uri="{FF2B5EF4-FFF2-40B4-BE49-F238E27FC236}">
                <a16:creationId xmlns:a16="http://schemas.microsoft.com/office/drawing/2014/main" id="{5D4A2CE1-0B75-B04F-8F18-E035EFF09648}"/>
              </a:ext>
            </a:extLst>
          </p:cNvPr>
          <p:cNvCxnSpPr>
            <a:cxnSpLocks/>
            <a:stCxn id="150" idx="3"/>
            <a:endCxn id="137" idx="3"/>
          </p:cNvCxnSpPr>
          <p:nvPr/>
        </p:nvCxnSpPr>
        <p:spPr>
          <a:xfrm rot="5400000">
            <a:off x="5332116" y="1986566"/>
            <a:ext cx="1103760" cy="229462"/>
          </a:xfrm>
          <a:prstGeom prst="curvedConnector2">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93" name="Cross 192">
            <a:extLst>
              <a:ext uri="{FF2B5EF4-FFF2-40B4-BE49-F238E27FC236}">
                <a16:creationId xmlns:a16="http://schemas.microsoft.com/office/drawing/2014/main" id="{1DB565EB-601D-5941-B8DE-11E23593884B}"/>
              </a:ext>
            </a:extLst>
          </p:cNvPr>
          <p:cNvSpPr/>
          <p:nvPr/>
        </p:nvSpPr>
        <p:spPr>
          <a:xfrm rot="2692825">
            <a:off x="6926521" y="1836551"/>
            <a:ext cx="512401" cy="499279"/>
          </a:xfrm>
          <a:prstGeom prst="plus">
            <a:avLst>
              <a:gd name="adj" fmla="val 4061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Cross 193">
            <a:extLst>
              <a:ext uri="{FF2B5EF4-FFF2-40B4-BE49-F238E27FC236}">
                <a16:creationId xmlns:a16="http://schemas.microsoft.com/office/drawing/2014/main" id="{802EC974-06E3-9C48-9E56-DC03C43A1F79}"/>
              </a:ext>
            </a:extLst>
          </p:cNvPr>
          <p:cNvSpPr/>
          <p:nvPr/>
        </p:nvSpPr>
        <p:spPr>
          <a:xfrm rot="2692825">
            <a:off x="3494770" y="1876182"/>
            <a:ext cx="512401" cy="499279"/>
          </a:xfrm>
          <a:prstGeom prst="plus">
            <a:avLst>
              <a:gd name="adj" fmla="val 4061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46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D481-102B-974D-9228-92BE2F0E0128}"/>
              </a:ext>
            </a:extLst>
          </p:cNvPr>
          <p:cNvSpPr>
            <a:spLocks noGrp="1"/>
          </p:cNvSpPr>
          <p:nvPr>
            <p:ph type="title"/>
          </p:nvPr>
        </p:nvSpPr>
        <p:spPr/>
        <p:txBody>
          <a:bodyPr/>
          <a:lstStyle/>
          <a:p>
            <a:r>
              <a:rPr lang="en-US"/>
              <a:t>Role of Machine Learning</a:t>
            </a:r>
            <a:endParaRPr lang="en-US" dirty="0"/>
          </a:p>
        </p:txBody>
      </p:sp>
      <p:sp>
        <p:nvSpPr>
          <p:cNvPr id="3" name="Content Placeholder 2">
            <a:extLst>
              <a:ext uri="{FF2B5EF4-FFF2-40B4-BE49-F238E27FC236}">
                <a16:creationId xmlns:a16="http://schemas.microsoft.com/office/drawing/2014/main" id="{2E2E8AF0-E6E7-C647-924E-E3F31F167517}"/>
              </a:ext>
            </a:extLst>
          </p:cNvPr>
          <p:cNvSpPr>
            <a:spLocks noGrp="1"/>
          </p:cNvSpPr>
          <p:nvPr>
            <p:ph idx="1"/>
          </p:nvPr>
        </p:nvSpPr>
        <p:spPr/>
        <p:txBody>
          <a:bodyPr>
            <a:normAutofit/>
          </a:bodyPr>
          <a:lstStyle/>
          <a:p>
            <a:r>
              <a:rPr lang="en-US" sz="2400" dirty="0"/>
              <a:t>Many traffic patterns can be learned</a:t>
            </a:r>
          </a:p>
          <a:p>
            <a:pPr lvl="1"/>
            <a:r>
              <a:rPr lang="en-US" sz="2000" dirty="0"/>
              <a:t>Traffic matrices with neural networks</a:t>
            </a:r>
          </a:p>
          <a:p>
            <a:pPr lvl="2"/>
            <a:r>
              <a:rPr lang="en-US" sz="1800" dirty="0"/>
              <a:t>http://ieeexplore.ieee.org/document/7849067/</a:t>
            </a:r>
          </a:p>
          <a:p>
            <a:pPr lvl="2"/>
            <a:r>
              <a:rPr lang="en-US" sz="1800" dirty="0"/>
              <a:t>https://arxiv.org/pdf/1711.02833.pdf</a:t>
            </a:r>
          </a:p>
          <a:p>
            <a:pPr lvl="1"/>
            <a:r>
              <a:rPr lang="en-US" sz="2000" dirty="0"/>
              <a:t>DDoS </a:t>
            </a:r>
          </a:p>
          <a:p>
            <a:pPr lvl="1"/>
            <a:r>
              <a:rPr lang="en-US" sz="2000" dirty="0"/>
              <a:t>Traffic anomaly detection</a:t>
            </a:r>
          </a:p>
          <a:p>
            <a:pPr lvl="1"/>
            <a:r>
              <a:rPr lang="en-US" sz="2000" dirty="0"/>
              <a:t>Peering traffic optimization</a:t>
            </a:r>
          </a:p>
          <a:p>
            <a:pPr lvl="1"/>
            <a:r>
              <a:rPr lang="en-US" sz="2000" dirty="0"/>
              <a:t>…</a:t>
            </a:r>
          </a:p>
        </p:txBody>
      </p:sp>
      <p:sp>
        <p:nvSpPr>
          <p:cNvPr id="4" name="Footer Placeholder 3">
            <a:extLst>
              <a:ext uri="{FF2B5EF4-FFF2-40B4-BE49-F238E27FC236}">
                <a16:creationId xmlns:a16="http://schemas.microsoft.com/office/drawing/2014/main" id="{983AED37-790A-9244-ABC3-A8CD7EBECE7F}"/>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48B209E2-C2B8-DE45-A537-B89D4A50E20B}"/>
              </a:ext>
            </a:extLst>
          </p:cNvPr>
          <p:cNvSpPr>
            <a:spLocks noGrp="1"/>
          </p:cNvSpPr>
          <p:nvPr>
            <p:ph type="sldNum" sz="quarter" idx="12"/>
          </p:nvPr>
        </p:nvSpPr>
        <p:spPr/>
        <p:txBody>
          <a:bodyPr/>
          <a:lstStyle/>
          <a:p>
            <a:fld id="{C536DA3C-7681-0C41-AB87-940A72BF7C1B}" type="slidenum">
              <a:rPr lang="en-US" smtClean="0"/>
              <a:pPr/>
              <a:t>27</a:t>
            </a:fld>
            <a:endParaRPr lang="en-US"/>
          </a:p>
        </p:txBody>
      </p:sp>
    </p:spTree>
    <p:extLst>
      <p:ext uri="{BB962C8B-B14F-4D97-AF65-F5344CB8AC3E}">
        <p14:creationId xmlns:p14="http://schemas.microsoft.com/office/powerpoint/2010/main" val="136481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A346-11F1-564B-A9CA-620DE8695D88}"/>
              </a:ext>
            </a:extLst>
          </p:cNvPr>
          <p:cNvSpPr>
            <a:spLocks noGrp="1"/>
          </p:cNvSpPr>
          <p:nvPr>
            <p:ph type="title"/>
          </p:nvPr>
        </p:nvSpPr>
        <p:spPr/>
        <p:txBody>
          <a:bodyPr/>
          <a:lstStyle/>
          <a:p>
            <a:r>
              <a:rPr lang="en-US" dirty="0"/>
              <a:t>BGP Route Hijacking</a:t>
            </a:r>
          </a:p>
        </p:txBody>
      </p:sp>
      <p:sp>
        <p:nvSpPr>
          <p:cNvPr id="3" name="Content Placeholder 2">
            <a:extLst>
              <a:ext uri="{FF2B5EF4-FFF2-40B4-BE49-F238E27FC236}">
                <a16:creationId xmlns:a16="http://schemas.microsoft.com/office/drawing/2014/main" id="{1282C4FC-80DD-0849-962C-0B86857D39DB}"/>
              </a:ext>
            </a:extLst>
          </p:cNvPr>
          <p:cNvSpPr>
            <a:spLocks noGrp="1"/>
          </p:cNvSpPr>
          <p:nvPr>
            <p:ph idx="1"/>
          </p:nvPr>
        </p:nvSpPr>
        <p:spPr/>
        <p:txBody>
          <a:bodyPr/>
          <a:lstStyle/>
          <a:p>
            <a:r>
              <a:rPr lang="en-US" dirty="0"/>
              <a:t>Happens too often</a:t>
            </a:r>
          </a:p>
          <a:p>
            <a:pPr lvl="1"/>
            <a:r>
              <a:rPr lang="en-US" dirty="0"/>
              <a:t>BGP makes you (in)famous</a:t>
            </a:r>
          </a:p>
          <a:p>
            <a:r>
              <a:rPr lang="en-US" dirty="0"/>
              <a:t>Until we can protect the routing system, we need automatic detection and fast restoration</a:t>
            </a:r>
          </a:p>
          <a:p>
            <a:r>
              <a:rPr lang="en-US" dirty="0"/>
              <a:t>Baselining BGP routes helps</a:t>
            </a:r>
          </a:p>
        </p:txBody>
      </p:sp>
      <p:sp>
        <p:nvSpPr>
          <p:cNvPr id="4" name="Footer Placeholder 3">
            <a:extLst>
              <a:ext uri="{FF2B5EF4-FFF2-40B4-BE49-F238E27FC236}">
                <a16:creationId xmlns:a16="http://schemas.microsoft.com/office/drawing/2014/main" id="{9C5B03ED-18B4-3B4C-9107-75977AC48E63}"/>
              </a:ext>
            </a:extLst>
          </p:cNvPr>
          <p:cNvSpPr>
            <a:spLocks noGrp="1"/>
          </p:cNvSpPr>
          <p:nvPr>
            <p:ph type="ftr" sz="quarter" idx="11"/>
          </p:nvPr>
        </p:nvSpPr>
        <p:spPr/>
        <p:txBody>
          <a:bodyPr/>
          <a:lstStyle/>
          <a:p>
            <a:r>
              <a:rPr lang="en-US"/>
              <a:t>Confidential. Copyright © 2014 Packet Design</a:t>
            </a:r>
            <a:endParaRPr lang="en-US" dirty="0"/>
          </a:p>
        </p:txBody>
      </p:sp>
      <p:sp>
        <p:nvSpPr>
          <p:cNvPr id="5" name="Slide Number Placeholder 4">
            <a:extLst>
              <a:ext uri="{FF2B5EF4-FFF2-40B4-BE49-F238E27FC236}">
                <a16:creationId xmlns:a16="http://schemas.microsoft.com/office/drawing/2014/main" id="{7EBCFED0-C59C-A34F-BD11-EC6D05063DAD}"/>
              </a:ext>
            </a:extLst>
          </p:cNvPr>
          <p:cNvSpPr>
            <a:spLocks noGrp="1"/>
          </p:cNvSpPr>
          <p:nvPr>
            <p:ph type="sldNum" sz="quarter" idx="12"/>
          </p:nvPr>
        </p:nvSpPr>
        <p:spPr/>
        <p:txBody>
          <a:bodyPr/>
          <a:lstStyle/>
          <a:p>
            <a:fld id="{C536DA3C-7681-0C41-AB87-940A72BF7C1B}" type="slidenum">
              <a:rPr lang="en-US" smtClean="0"/>
              <a:pPr/>
              <a:t>28</a:t>
            </a:fld>
            <a:endParaRPr lang="en-US" dirty="0"/>
          </a:p>
        </p:txBody>
      </p:sp>
    </p:spTree>
    <p:extLst>
      <p:ext uri="{BB962C8B-B14F-4D97-AF65-F5344CB8AC3E}">
        <p14:creationId xmlns:p14="http://schemas.microsoft.com/office/powerpoint/2010/main" val="10258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BGP Route Baselines</a:t>
            </a:r>
          </a:p>
        </p:txBody>
      </p:sp>
      <p:sp>
        <p:nvSpPr>
          <p:cNvPr id="9" name="Content Placeholder 8">
            <a:extLst>
              <a:ext uri="{FF2B5EF4-FFF2-40B4-BE49-F238E27FC236}">
                <a16:creationId xmlns:a16="http://schemas.microsoft.com/office/drawing/2014/main" id="{98C0AF68-2020-7946-A85B-047E9767437A}"/>
              </a:ext>
            </a:extLst>
          </p:cNvPr>
          <p:cNvSpPr>
            <a:spLocks noGrp="1"/>
          </p:cNvSpPr>
          <p:nvPr>
            <p:ph idx="1"/>
          </p:nvPr>
        </p:nvSpPr>
        <p:spPr>
          <a:xfrm>
            <a:off x="6362299" y="961095"/>
            <a:ext cx="2704699" cy="2253744"/>
          </a:xfrm>
        </p:spPr>
        <p:txBody>
          <a:bodyPr>
            <a:normAutofit fontScale="77500" lnSpcReduction="20000"/>
          </a:bodyPr>
          <a:lstStyle/>
          <a:p>
            <a:r>
              <a:rPr lang="en-US" dirty="0"/>
              <a:t>Baselines</a:t>
            </a:r>
          </a:p>
          <a:p>
            <a:pPr lvl="1"/>
            <a:r>
              <a:rPr lang="en-US" dirty="0"/>
              <a:t>Origin AS</a:t>
            </a:r>
          </a:p>
          <a:p>
            <a:pPr lvl="1"/>
            <a:r>
              <a:rPr lang="en-US" dirty="0"/>
              <a:t>Neighbor AS</a:t>
            </a:r>
          </a:p>
          <a:p>
            <a:pPr lvl="1"/>
            <a:r>
              <a:rPr lang="en-US" dirty="0"/>
              <a:t>2</a:t>
            </a:r>
            <a:r>
              <a:rPr lang="en-US" baseline="30000" dirty="0"/>
              <a:t>nd</a:t>
            </a:r>
            <a:r>
              <a:rPr lang="en-US" dirty="0"/>
              <a:t> hop AS</a:t>
            </a:r>
          </a:p>
          <a:p>
            <a:pPr lvl="1"/>
            <a:r>
              <a:rPr lang="en-US" dirty="0"/>
              <a:t>BGP next hop</a:t>
            </a:r>
          </a:p>
          <a:p>
            <a:r>
              <a:rPr lang="en-US" dirty="0"/>
              <a:t>Alerting</a:t>
            </a:r>
          </a:p>
        </p:txBody>
      </p:sp>
      <p:sp>
        <p:nvSpPr>
          <p:cNvPr id="4" name="Footer Placeholder 3"/>
          <p:cNvSpPr>
            <a:spLocks noGrp="1"/>
          </p:cNvSpPr>
          <p:nvPr>
            <p:ph type="ftr" sz="quarter" idx="11"/>
          </p:nvPr>
        </p:nvSpPr>
        <p:spPr/>
        <p:txBody>
          <a:bodyPr/>
          <a:lstStyle/>
          <a:p>
            <a:r>
              <a:rPr lang="en-US"/>
              <a:t>CONFIDENTIAL. Copyright © 2018 Packet Design</a:t>
            </a:r>
            <a:endParaRPr lang="en-US" dirty="0"/>
          </a:p>
        </p:txBody>
      </p:sp>
      <p:sp>
        <p:nvSpPr>
          <p:cNvPr id="3" name="Slide Number Placeholder 2">
            <a:extLst>
              <a:ext uri="{FF2B5EF4-FFF2-40B4-BE49-F238E27FC236}">
                <a16:creationId xmlns:a16="http://schemas.microsoft.com/office/drawing/2014/main" id="{9CE241C9-1609-4084-8FAB-2CC7FF48E67B}"/>
              </a:ext>
            </a:extLst>
          </p:cNvPr>
          <p:cNvSpPr>
            <a:spLocks noGrp="1"/>
          </p:cNvSpPr>
          <p:nvPr>
            <p:ph type="sldNum" sz="quarter" idx="12"/>
          </p:nvPr>
        </p:nvSpPr>
        <p:spPr/>
        <p:txBody>
          <a:bodyPr/>
          <a:lstStyle/>
          <a:p>
            <a:fld id="{C536DA3C-7681-0C41-AB87-940A72BF7C1B}" type="slidenum">
              <a:rPr lang="en-US" smtClean="0"/>
              <a:pPr/>
              <a:t>29</a:t>
            </a:fld>
            <a:endParaRPr lang="en-US" dirty="0"/>
          </a:p>
        </p:txBody>
      </p:sp>
      <p:pic>
        <p:nvPicPr>
          <p:cNvPr id="8" name="Picture 7">
            <a:extLst>
              <a:ext uri="{FF2B5EF4-FFF2-40B4-BE49-F238E27FC236}">
                <a16:creationId xmlns:a16="http://schemas.microsoft.com/office/drawing/2014/main" id="{BA4274A9-36DA-8B44-9EBB-B7D539ABB7EF}"/>
              </a:ext>
            </a:extLst>
          </p:cNvPr>
          <p:cNvPicPr>
            <a:picLocks noChangeAspect="1"/>
          </p:cNvPicPr>
          <p:nvPr/>
        </p:nvPicPr>
        <p:blipFill>
          <a:blip r:embed="rId2"/>
          <a:stretch>
            <a:fillRect/>
          </a:stretch>
        </p:blipFill>
        <p:spPr>
          <a:xfrm>
            <a:off x="240630" y="961094"/>
            <a:ext cx="6022386" cy="3768293"/>
          </a:xfrm>
          <a:prstGeom prst="rect">
            <a:avLst/>
          </a:prstGeom>
        </p:spPr>
      </p:pic>
    </p:spTree>
    <p:extLst>
      <p:ext uri="{BB962C8B-B14F-4D97-AF65-F5344CB8AC3E}">
        <p14:creationId xmlns:p14="http://schemas.microsoft.com/office/powerpoint/2010/main" val="417499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A346-11F1-564B-A9CA-620DE8695D88}"/>
              </a:ext>
            </a:extLst>
          </p:cNvPr>
          <p:cNvSpPr>
            <a:spLocks noGrp="1"/>
          </p:cNvSpPr>
          <p:nvPr>
            <p:ph type="title"/>
          </p:nvPr>
        </p:nvSpPr>
        <p:spPr/>
        <p:txBody>
          <a:bodyPr>
            <a:normAutofit fontScale="90000"/>
          </a:bodyPr>
          <a:lstStyle/>
          <a:p>
            <a:r>
              <a:rPr lang="en-US"/>
              <a:t>Network Automation Service Provider Trials</a:t>
            </a:r>
            <a:endParaRPr lang="en-US" dirty="0"/>
          </a:p>
        </p:txBody>
      </p:sp>
      <p:sp>
        <p:nvSpPr>
          <p:cNvPr id="4" name="Footer Placeholder 3">
            <a:extLst>
              <a:ext uri="{FF2B5EF4-FFF2-40B4-BE49-F238E27FC236}">
                <a16:creationId xmlns:a16="http://schemas.microsoft.com/office/drawing/2014/main" id="{9C5B03ED-18B4-3B4C-9107-75977AC48E63}"/>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7EBCFED0-C59C-A34F-BD11-EC6D05063DAD}"/>
              </a:ext>
            </a:extLst>
          </p:cNvPr>
          <p:cNvSpPr>
            <a:spLocks noGrp="1"/>
          </p:cNvSpPr>
          <p:nvPr>
            <p:ph type="sldNum" sz="quarter" idx="12"/>
          </p:nvPr>
        </p:nvSpPr>
        <p:spPr/>
        <p:txBody>
          <a:bodyPr/>
          <a:lstStyle/>
          <a:p>
            <a:fld id="{C536DA3C-7681-0C41-AB87-940A72BF7C1B}" type="slidenum">
              <a:rPr lang="en-US" smtClean="0"/>
              <a:pPr/>
              <a:t>3</a:t>
            </a:fld>
            <a:endParaRPr lang="en-US"/>
          </a:p>
        </p:txBody>
      </p:sp>
      <p:sp>
        <p:nvSpPr>
          <p:cNvPr id="3" name="Content Placeholder 2">
            <a:extLst>
              <a:ext uri="{FF2B5EF4-FFF2-40B4-BE49-F238E27FC236}">
                <a16:creationId xmlns:a16="http://schemas.microsoft.com/office/drawing/2014/main" id="{1282C4FC-80DD-0849-962C-0B86857D39DB}"/>
              </a:ext>
            </a:extLst>
          </p:cNvPr>
          <p:cNvSpPr>
            <a:spLocks noGrp="1"/>
          </p:cNvSpPr>
          <p:nvPr>
            <p:ph idx="1"/>
          </p:nvPr>
        </p:nvSpPr>
        <p:spPr>
          <a:xfrm>
            <a:off x="464450" y="1200150"/>
            <a:ext cx="4107550" cy="3470671"/>
          </a:xfrm>
        </p:spPr>
        <p:txBody>
          <a:bodyPr>
            <a:normAutofit fontScale="70000" lnSpcReduction="20000"/>
          </a:bodyPr>
          <a:lstStyle/>
          <a:p>
            <a:pPr marL="346075" indent="-346075">
              <a:lnSpc>
                <a:spcPct val="120000"/>
              </a:lnSpc>
              <a:spcBef>
                <a:spcPts val="600"/>
              </a:spcBef>
              <a:spcAft>
                <a:spcPts val="600"/>
              </a:spcAft>
              <a:buFont typeface="+mj-lt"/>
              <a:buAutoNum type="arabicPeriod"/>
            </a:pPr>
            <a:r>
              <a:rPr lang="en-US" sz="2900" dirty="0"/>
              <a:t>Provisioning assured bandwidth service paths</a:t>
            </a:r>
          </a:p>
          <a:p>
            <a:pPr lvl="1">
              <a:lnSpc>
                <a:spcPct val="120000"/>
              </a:lnSpc>
              <a:spcBef>
                <a:spcPts val="0"/>
              </a:spcBef>
              <a:spcAft>
                <a:spcPts val="600"/>
              </a:spcAft>
            </a:pPr>
            <a:r>
              <a:rPr lang="en-US" sz="2100" dirty="0"/>
              <a:t>No RSVP or SR tunnels</a:t>
            </a:r>
          </a:p>
          <a:p>
            <a:pPr marL="346075" indent="-346075">
              <a:lnSpc>
                <a:spcPct val="120000"/>
              </a:lnSpc>
              <a:spcBef>
                <a:spcPts val="600"/>
              </a:spcBef>
              <a:spcAft>
                <a:spcPts val="600"/>
              </a:spcAft>
              <a:buFont typeface="+mj-lt"/>
              <a:buAutoNum type="arabicPeriod"/>
            </a:pPr>
            <a:r>
              <a:rPr lang="en-US" sz="2900" dirty="0"/>
              <a:t>Provisioning service paths</a:t>
            </a:r>
          </a:p>
          <a:p>
            <a:pPr lvl="1">
              <a:lnSpc>
                <a:spcPct val="120000"/>
              </a:lnSpc>
              <a:spcBef>
                <a:spcPts val="0"/>
              </a:spcBef>
              <a:spcAft>
                <a:spcPts val="600"/>
              </a:spcAft>
            </a:pPr>
            <a:r>
              <a:rPr lang="en-US" sz="2300" dirty="0"/>
              <a:t>Various constraints </a:t>
            </a:r>
          </a:p>
          <a:p>
            <a:pPr lvl="1">
              <a:lnSpc>
                <a:spcPct val="120000"/>
              </a:lnSpc>
              <a:spcBef>
                <a:spcPts val="0"/>
              </a:spcBef>
              <a:spcAft>
                <a:spcPts val="600"/>
              </a:spcAft>
            </a:pPr>
            <a:r>
              <a:rPr lang="en-US" sz="2300" dirty="0"/>
              <a:t>Segment routing (SR-TE)</a:t>
            </a:r>
          </a:p>
          <a:p>
            <a:pPr marL="346075" indent="-346075">
              <a:lnSpc>
                <a:spcPct val="120000"/>
              </a:lnSpc>
              <a:spcBef>
                <a:spcPts val="600"/>
              </a:spcBef>
              <a:spcAft>
                <a:spcPts val="600"/>
              </a:spcAft>
              <a:buFont typeface="+mj-lt"/>
              <a:buAutoNum type="arabicPeriod"/>
            </a:pPr>
            <a:r>
              <a:rPr lang="en-US" sz="2900" dirty="0"/>
              <a:t>Proactive service restoration</a:t>
            </a:r>
            <a:endParaRPr lang="en-US" sz="2600" dirty="0"/>
          </a:p>
          <a:p>
            <a:pPr lvl="1">
              <a:lnSpc>
                <a:spcPct val="120000"/>
              </a:lnSpc>
              <a:spcBef>
                <a:spcPts val="0"/>
              </a:spcBef>
              <a:spcAft>
                <a:spcPts val="600"/>
              </a:spcAft>
            </a:pPr>
            <a:r>
              <a:rPr lang="en-US" sz="2300" dirty="0"/>
              <a:t>Link failure prediction</a:t>
            </a:r>
          </a:p>
          <a:p>
            <a:pPr lvl="1">
              <a:lnSpc>
                <a:spcPct val="120000"/>
              </a:lnSpc>
              <a:spcBef>
                <a:spcPts val="0"/>
              </a:spcBef>
              <a:spcAft>
                <a:spcPts val="600"/>
              </a:spcAft>
            </a:pPr>
            <a:r>
              <a:rPr lang="en-US" sz="2300" dirty="0"/>
              <a:t>Critical services are rerouted before failure</a:t>
            </a:r>
          </a:p>
        </p:txBody>
      </p:sp>
      <p:sp>
        <p:nvSpPr>
          <p:cNvPr id="6" name="Content Placeholder 5">
            <a:extLst>
              <a:ext uri="{FF2B5EF4-FFF2-40B4-BE49-F238E27FC236}">
                <a16:creationId xmlns:a16="http://schemas.microsoft.com/office/drawing/2014/main" id="{C96F1ACF-10B9-41CD-93FE-677A6A94C06E}"/>
              </a:ext>
            </a:extLst>
          </p:cNvPr>
          <p:cNvSpPr>
            <a:spLocks noGrp="1"/>
          </p:cNvSpPr>
          <p:nvPr>
            <p:ph idx="13"/>
          </p:nvPr>
        </p:nvSpPr>
        <p:spPr>
          <a:xfrm>
            <a:off x="4572000" y="1200150"/>
            <a:ext cx="4357907" cy="3591175"/>
          </a:xfrm>
        </p:spPr>
        <p:txBody>
          <a:bodyPr>
            <a:normAutofit fontScale="32500" lnSpcReduction="20000"/>
          </a:bodyPr>
          <a:lstStyle/>
          <a:p>
            <a:pPr marL="398463" indent="-398463">
              <a:lnSpc>
                <a:spcPct val="120000"/>
              </a:lnSpc>
              <a:spcBef>
                <a:spcPts val="0"/>
              </a:spcBef>
              <a:spcAft>
                <a:spcPts val="600"/>
              </a:spcAft>
              <a:buFont typeface="+mj-lt"/>
              <a:buAutoNum type="arabicPeriod" startAt="4"/>
            </a:pPr>
            <a:r>
              <a:rPr lang="en-US" sz="6200" dirty="0"/>
              <a:t>On-demand traffic engineering</a:t>
            </a:r>
          </a:p>
          <a:p>
            <a:pPr lvl="1">
              <a:lnSpc>
                <a:spcPct val="120000"/>
              </a:lnSpc>
              <a:spcBef>
                <a:spcPts val="0"/>
              </a:spcBef>
              <a:spcAft>
                <a:spcPts val="600"/>
              </a:spcAft>
            </a:pPr>
            <a:r>
              <a:rPr lang="en-US" sz="4600" dirty="0"/>
              <a:t>Multiple fiber cuts cause congestion and call drops</a:t>
            </a:r>
          </a:p>
          <a:p>
            <a:pPr lvl="1">
              <a:lnSpc>
                <a:spcPct val="120000"/>
              </a:lnSpc>
              <a:spcBef>
                <a:spcPts val="0"/>
              </a:spcBef>
              <a:spcAft>
                <a:spcPts val="600"/>
              </a:spcAft>
            </a:pPr>
            <a:r>
              <a:rPr lang="en-US" sz="4600" dirty="0"/>
              <a:t>On-demand tunnels are created for alleviating congestion</a:t>
            </a:r>
          </a:p>
          <a:p>
            <a:pPr marL="398463" indent="-398463">
              <a:lnSpc>
                <a:spcPct val="120000"/>
              </a:lnSpc>
              <a:spcBef>
                <a:spcPts val="0"/>
              </a:spcBef>
              <a:spcAft>
                <a:spcPts val="600"/>
              </a:spcAft>
              <a:buFont typeface="+mj-lt"/>
              <a:buAutoNum type="arabicPeriod" startAt="5"/>
            </a:pPr>
            <a:r>
              <a:rPr lang="en-US" sz="6200" dirty="0"/>
              <a:t>On-demand multi-layer traffic engineering</a:t>
            </a:r>
          </a:p>
          <a:p>
            <a:pPr lvl="1">
              <a:lnSpc>
                <a:spcPct val="120000"/>
              </a:lnSpc>
              <a:spcBef>
                <a:spcPts val="0"/>
              </a:spcBef>
              <a:spcAft>
                <a:spcPts val="600"/>
              </a:spcAft>
            </a:pPr>
            <a:r>
              <a:rPr lang="en-US" sz="4600" dirty="0"/>
              <a:t>Optimizing at the IP/MPLS layer alone still leaves some congestion</a:t>
            </a:r>
          </a:p>
          <a:p>
            <a:pPr lvl="1">
              <a:lnSpc>
                <a:spcPct val="120000"/>
              </a:lnSpc>
              <a:spcBef>
                <a:spcPts val="0"/>
              </a:spcBef>
              <a:spcAft>
                <a:spcPts val="600"/>
              </a:spcAft>
            </a:pPr>
            <a:r>
              <a:rPr lang="en-US" sz="4600" dirty="0"/>
              <a:t>New optical paths are signaled and LAGs are reconfigured to add capacity to the IP/MPLS layer</a:t>
            </a:r>
          </a:p>
          <a:p>
            <a:endParaRPr lang="en-US" dirty="0"/>
          </a:p>
        </p:txBody>
      </p:sp>
    </p:spTree>
    <p:extLst>
      <p:ext uri="{BB962C8B-B14F-4D97-AF65-F5344CB8AC3E}">
        <p14:creationId xmlns:p14="http://schemas.microsoft.com/office/powerpoint/2010/main" val="268430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Concluding Remarks</a:t>
            </a:r>
          </a:p>
        </p:txBody>
      </p:sp>
      <p:sp>
        <p:nvSpPr>
          <p:cNvPr id="3" name="Content Placeholder 2"/>
          <p:cNvSpPr>
            <a:spLocks noGrp="1"/>
          </p:cNvSpPr>
          <p:nvPr>
            <p:ph idx="1"/>
          </p:nvPr>
        </p:nvSpPr>
        <p:spPr>
          <a:xfrm>
            <a:off x="304800" y="1200151"/>
            <a:ext cx="8839200" cy="3394472"/>
          </a:xfrm>
        </p:spPr>
        <p:txBody>
          <a:bodyPr>
            <a:normAutofit/>
          </a:bodyPr>
          <a:lstStyle/>
          <a:p>
            <a:r>
              <a:rPr lang="en-US" sz="2400" dirty="0"/>
              <a:t>Network analytics empower many service provider use cases</a:t>
            </a:r>
          </a:p>
          <a:p>
            <a:r>
              <a:rPr lang="en-US" sz="2400" dirty="0"/>
              <a:t>Network trends and anomalies can be machine learned; some failures can be predicted</a:t>
            </a:r>
          </a:p>
          <a:p>
            <a:r>
              <a:rPr lang="en-US" sz="2400" dirty="0"/>
              <a:t>Self-driving network can reroute around congestion and move critical services away from failing equipment</a:t>
            </a:r>
          </a:p>
          <a:p>
            <a:r>
              <a:rPr lang="en-US" sz="2400" dirty="0"/>
              <a:t>Correlating IP and optical layers provides a more holistic</a:t>
            </a:r>
            <a:br>
              <a:rPr lang="en-US" sz="2400" dirty="0"/>
            </a:br>
            <a:r>
              <a:rPr lang="en-US" sz="2400" dirty="0"/>
              <a:t>self-driving network</a:t>
            </a:r>
          </a:p>
          <a:p>
            <a:endParaRPr lang="en-US" sz="2400" dirty="0"/>
          </a:p>
        </p:txBody>
      </p:sp>
      <p:sp>
        <p:nvSpPr>
          <p:cNvPr id="4" name="Footer Placeholder 3"/>
          <p:cNvSpPr>
            <a:spLocks noGrp="1"/>
          </p:cNvSpPr>
          <p:nvPr>
            <p:ph type="ftr" sz="quarter" idx="11"/>
          </p:nvPr>
        </p:nvSpPr>
        <p:spPr/>
        <p:txBody>
          <a:bodyPr/>
          <a:lstStyle/>
          <a:p>
            <a:r>
              <a:rPr lang="en-US"/>
              <a:t>Copyright © 2018 Packet Design. All rights reserved.</a:t>
            </a:r>
          </a:p>
        </p:txBody>
      </p:sp>
      <p:sp>
        <p:nvSpPr>
          <p:cNvPr id="5" name="Slide Number Placeholder 4"/>
          <p:cNvSpPr>
            <a:spLocks noGrp="1"/>
          </p:cNvSpPr>
          <p:nvPr>
            <p:ph type="sldNum" sz="quarter" idx="12"/>
          </p:nvPr>
        </p:nvSpPr>
        <p:spPr/>
        <p:txBody>
          <a:bodyPr/>
          <a:lstStyle/>
          <a:p>
            <a:fld id="{C536DA3C-7681-0C41-AB87-940A72BF7C1B}" type="slidenum">
              <a:rPr lang="en-US" smtClean="0"/>
              <a:pPr/>
              <a:t>30</a:t>
            </a:fld>
            <a:endParaRPr lang="en-US"/>
          </a:p>
        </p:txBody>
      </p:sp>
    </p:spTree>
    <p:extLst>
      <p:ext uri="{BB962C8B-B14F-4D97-AF65-F5344CB8AC3E}">
        <p14:creationId xmlns:p14="http://schemas.microsoft.com/office/powerpoint/2010/main" val="183332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846D-2B2E-4A44-AB14-78A172FB66BD}"/>
              </a:ext>
            </a:extLst>
          </p:cNvPr>
          <p:cNvSpPr>
            <a:spLocks noGrp="1"/>
          </p:cNvSpPr>
          <p:nvPr>
            <p:ph type="title"/>
          </p:nvPr>
        </p:nvSpPr>
        <p:spPr/>
        <p:txBody>
          <a:bodyPr/>
          <a:lstStyle/>
          <a:p>
            <a:r>
              <a:rPr lang="en-US" dirty="0"/>
              <a:t>Why Automate?</a:t>
            </a:r>
          </a:p>
        </p:txBody>
      </p:sp>
      <p:sp>
        <p:nvSpPr>
          <p:cNvPr id="3" name="Content Placeholder 2">
            <a:extLst>
              <a:ext uri="{FF2B5EF4-FFF2-40B4-BE49-F238E27FC236}">
                <a16:creationId xmlns:a16="http://schemas.microsoft.com/office/drawing/2014/main" id="{FCF8B788-F267-9847-8AA4-33CD9DE1066A}"/>
              </a:ext>
            </a:extLst>
          </p:cNvPr>
          <p:cNvSpPr>
            <a:spLocks noGrp="1"/>
          </p:cNvSpPr>
          <p:nvPr>
            <p:ph idx="1"/>
          </p:nvPr>
        </p:nvSpPr>
        <p:spPr>
          <a:xfrm>
            <a:off x="457200" y="2746632"/>
            <a:ext cx="8229600" cy="1842074"/>
          </a:xfrm>
        </p:spPr>
        <p:txBody>
          <a:bodyPr>
            <a:normAutofit fontScale="55000" lnSpcReduction="20000"/>
          </a:bodyPr>
          <a:lstStyle/>
          <a:p>
            <a:pPr>
              <a:lnSpc>
                <a:spcPct val="120000"/>
              </a:lnSpc>
            </a:pPr>
            <a:r>
              <a:rPr lang="en-US" dirty="0"/>
              <a:t>Medium-size service provider has 6% of its RSVP-TE tunnels down</a:t>
            </a:r>
          </a:p>
          <a:p>
            <a:pPr lvl="1">
              <a:lnSpc>
                <a:spcPct val="120000"/>
              </a:lnSpc>
            </a:pPr>
            <a:r>
              <a:rPr lang="en-US" dirty="0"/>
              <a:t>Due to race conditions after link failures</a:t>
            </a:r>
          </a:p>
          <a:p>
            <a:pPr>
              <a:lnSpc>
                <a:spcPct val="120000"/>
              </a:lnSpc>
            </a:pPr>
            <a:r>
              <a:rPr lang="en-US" dirty="0"/>
              <a:t>1200 down tunnels is too many for any operator to figure out the root cause</a:t>
            </a:r>
          </a:p>
          <a:p>
            <a:pPr lvl="1">
              <a:lnSpc>
                <a:spcPct val="120000"/>
              </a:lnSpc>
            </a:pPr>
            <a:r>
              <a:rPr lang="en-US" dirty="0"/>
              <a:t>If these tunnels are for traffic engineering, can we really say we are successfully doing traffic engineering?</a:t>
            </a:r>
          </a:p>
          <a:p>
            <a:pPr lvl="1">
              <a:lnSpc>
                <a:spcPct val="120000"/>
              </a:lnSpc>
            </a:pPr>
            <a:r>
              <a:rPr lang="en-US" dirty="0"/>
              <a:t>It is time for software/DevOps to manage the network?</a:t>
            </a:r>
          </a:p>
          <a:p>
            <a:endParaRPr lang="en-US" dirty="0"/>
          </a:p>
        </p:txBody>
      </p:sp>
      <p:sp>
        <p:nvSpPr>
          <p:cNvPr id="4" name="Footer Placeholder 3">
            <a:extLst>
              <a:ext uri="{FF2B5EF4-FFF2-40B4-BE49-F238E27FC236}">
                <a16:creationId xmlns:a16="http://schemas.microsoft.com/office/drawing/2014/main" id="{A466D62D-7EFE-CA4E-8ED9-EBC659C8321C}"/>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6CD64A0D-BE7F-8844-8131-3BA94FD07F43}"/>
              </a:ext>
            </a:extLst>
          </p:cNvPr>
          <p:cNvSpPr>
            <a:spLocks noGrp="1"/>
          </p:cNvSpPr>
          <p:nvPr>
            <p:ph type="sldNum" sz="quarter" idx="12"/>
          </p:nvPr>
        </p:nvSpPr>
        <p:spPr/>
        <p:txBody>
          <a:bodyPr/>
          <a:lstStyle/>
          <a:p>
            <a:fld id="{C536DA3C-7681-0C41-AB87-940A72BF7C1B}" type="slidenum">
              <a:rPr lang="en-US" smtClean="0"/>
              <a:pPr/>
              <a:t>4</a:t>
            </a:fld>
            <a:endParaRPr lang="en-US"/>
          </a:p>
        </p:txBody>
      </p:sp>
      <p:pic>
        <p:nvPicPr>
          <p:cNvPr id="7" name="Picture 6">
            <a:extLst>
              <a:ext uri="{FF2B5EF4-FFF2-40B4-BE49-F238E27FC236}">
                <a16:creationId xmlns:a16="http://schemas.microsoft.com/office/drawing/2014/main" id="{34CC3FB3-1818-7646-8E3D-66AC137A8E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1553" y="896628"/>
            <a:ext cx="4837914" cy="1768404"/>
          </a:xfrm>
          <a:prstGeom prst="rect">
            <a:avLst/>
          </a:prstGeom>
        </p:spPr>
      </p:pic>
    </p:spTree>
    <p:extLst>
      <p:ext uri="{BB962C8B-B14F-4D97-AF65-F5344CB8AC3E}">
        <p14:creationId xmlns:p14="http://schemas.microsoft.com/office/powerpoint/2010/main" val="29056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0861-03AB-6948-A8FB-EA729920DBE4}"/>
              </a:ext>
            </a:extLst>
          </p:cNvPr>
          <p:cNvSpPr>
            <a:spLocks noGrp="1"/>
          </p:cNvSpPr>
          <p:nvPr>
            <p:ph type="title"/>
          </p:nvPr>
        </p:nvSpPr>
        <p:spPr/>
        <p:txBody>
          <a:bodyPr/>
          <a:lstStyle/>
          <a:p>
            <a:r>
              <a:rPr lang="en-US"/>
              <a:t>Machine Learning</a:t>
            </a:r>
            <a:endParaRPr lang="en-US" dirty="0"/>
          </a:p>
        </p:txBody>
      </p:sp>
      <p:sp>
        <p:nvSpPr>
          <p:cNvPr id="3" name="Content Placeholder 2">
            <a:extLst>
              <a:ext uri="{FF2B5EF4-FFF2-40B4-BE49-F238E27FC236}">
                <a16:creationId xmlns:a16="http://schemas.microsoft.com/office/drawing/2014/main" id="{AE123C0E-5271-A441-9CA6-ECC25CE2DD45}"/>
              </a:ext>
            </a:extLst>
          </p:cNvPr>
          <p:cNvSpPr>
            <a:spLocks noGrp="1"/>
          </p:cNvSpPr>
          <p:nvPr>
            <p:ph idx="1"/>
          </p:nvPr>
        </p:nvSpPr>
        <p:spPr>
          <a:xfrm>
            <a:off x="457200" y="1200150"/>
            <a:ext cx="8229600" cy="3733800"/>
          </a:xfrm>
        </p:spPr>
        <p:txBody>
          <a:bodyPr>
            <a:normAutofit lnSpcReduction="10000"/>
          </a:bodyPr>
          <a:lstStyle/>
          <a:p>
            <a:r>
              <a:rPr lang="en-US" sz="2000" dirty="0"/>
              <a:t>Applications</a:t>
            </a:r>
          </a:p>
          <a:p>
            <a:pPr lvl="1"/>
            <a:r>
              <a:rPr lang="en-US" sz="1600" dirty="0"/>
              <a:t>Autonomous driving, natural language processing, classification, recommender systems, anomaly detection, prediction, clustering, self-customization, database mining, handwriting recognition, …</a:t>
            </a:r>
          </a:p>
          <a:p>
            <a:r>
              <a:rPr lang="en-US" sz="2000" dirty="0"/>
              <a:t>Algorithms</a:t>
            </a:r>
          </a:p>
          <a:p>
            <a:pPr lvl="1"/>
            <a:r>
              <a:rPr lang="en-US" sz="1600" dirty="0"/>
              <a:t>From simple linear regression to deep neural networks</a:t>
            </a:r>
          </a:p>
          <a:p>
            <a:pPr lvl="1"/>
            <a:r>
              <a:rPr lang="en-US" sz="1600" dirty="0"/>
              <a:t>Neural networks are not new; however, access to large data sets and huge compute resources are now available and are responsible for recent attention</a:t>
            </a:r>
          </a:p>
          <a:p>
            <a:pPr lvl="2"/>
            <a:r>
              <a:rPr lang="en-US" sz="1200" dirty="0"/>
              <a:t>Very popular in 1980s; stagnated until recently</a:t>
            </a:r>
          </a:p>
          <a:p>
            <a:r>
              <a:rPr lang="en-US" sz="2000" dirty="0"/>
              <a:t>It is not necessarily good at</a:t>
            </a:r>
          </a:p>
          <a:p>
            <a:pPr lvl="1"/>
            <a:r>
              <a:rPr lang="en-US" sz="1600" dirty="0"/>
              <a:t>Magic – many algorithms require supervision</a:t>
            </a:r>
          </a:p>
          <a:p>
            <a:pPr lvl="1"/>
            <a:r>
              <a:rPr lang="en-US" sz="1600" dirty="0"/>
              <a:t>Telling what it learned</a:t>
            </a:r>
          </a:p>
          <a:p>
            <a:pPr lvl="1"/>
            <a:r>
              <a:rPr lang="en-US" sz="1600" dirty="0"/>
              <a:t>It is not always accurate; Siri doesn’t get me. I can’t even read my own handwriting…</a:t>
            </a:r>
          </a:p>
        </p:txBody>
      </p:sp>
      <p:sp>
        <p:nvSpPr>
          <p:cNvPr id="4" name="Footer Placeholder 3">
            <a:extLst>
              <a:ext uri="{FF2B5EF4-FFF2-40B4-BE49-F238E27FC236}">
                <a16:creationId xmlns:a16="http://schemas.microsoft.com/office/drawing/2014/main" id="{8EC07BFD-3682-8D40-A8D1-262B0B3074DE}"/>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6EE5018F-930F-494D-9B42-E740C577ACF9}"/>
              </a:ext>
            </a:extLst>
          </p:cNvPr>
          <p:cNvSpPr>
            <a:spLocks noGrp="1"/>
          </p:cNvSpPr>
          <p:nvPr>
            <p:ph type="sldNum" sz="quarter" idx="12"/>
          </p:nvPr>
        </p:nvSpPr>
        <p:spPr/>
        <p:txBody>
          <a:bodyPr/>
          <a:lstStyle/>
          <a:p>
            <a:fld id="{C536DA3C-7681-0C41-AB87-940A72BF7C1B}" type="slidenum">
              <a:rPr lang="en-US" smtClean="0"/>
              <a:pPr/>
              <a:t>5</a:t>
            </a:fld>
            <a:endParaRPr lang="en-US"/>
          </a:p>
        </p:txBody>
      </p:sp>
    </p:spTree>
    <p:extLst>
      <p:ext uri="{BB962C8B-B14F-4D97-AF65-F5344CB8AC3E}">
        <p14:creationId xmlns:p14="http://schemas.microsoft.com/office/powerpoint/2010/main" val="273400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3FAB-F40A-2E4B-B847-A06076FD9B84}"/>
              </a:ext>
            </a:extLst>
          </p:cNvPr>
          <p:cNvSpPr>
            <a:spLocks noGrp="1"/>
          </p:cNvSpPr>
          <p:nvPr>
            <p:ph type="title"/>
          </p:nvPr>
        </p:nvSpPr>
        <p:spPr/>
        <p:txBody>
          <a:bodyPr>
            <a:normAutofit/>
          </a:bodyPr>
          <a:lstStyle/>
          <a:p>
            <a:r>
              <a:rPr lang="en-US" dirty="0"/>
              <a:t>Machine Learning</a:t>
            </a:r>
          </a:p>
        </p:txBody>
      </p:sp>
      <p:sp>
        <p:nvSpPr>
          <p:cNvPr id="3" name="Content Placeholder 2">
            <a:extLst>
              <a:ext uri="{FF2B5EF4-FFF2-40B4-BE49-F238E27FC236}">
                <a16:creationId xmlns:a16="http://schemas.microsoft.com/office/drawing/2014/main" id="{5F299AC0-F13C-3A42-8D9B-B35F528C1B93}"/>
              </a:ext>
            </a:extLst>
          </p:cNvPr>
          <p:cNvSpPr>
            <a:spLocks noGrp="1"/>
          </p:cNvSpPr>
          <p:nvPr>
            <p:ph idx="1"/>
          </p:nvPr>
        </p:nvSpPr>
        <p:spPr/>
        <p:txBody>
          <a:bodyPr>
            <a:normAutofit fontScale="85000" lnSpcReduction="20000"/>
          </a:bodyPr>
          <a:lstStyle/>
          <a:p>
            <a:r>
              <a:rPr lang="en-US" dirty="0"/>
              <a:t>Trends</a:t>
            </a:r>
          </a:p>
          <a:p>
            <a:pPr lvl="1"/>
            <a:r>
              <a:rPr lang="en-US" dirty="0"/>
              <a:t>E.g. Detecting an optical interface card failure</a:t>
            </a:r>
          </a:p>
          <a:p>
            <a:r>
              <a:rPr lang="en-US" dirty="0"/>
              <a:t>Normal vs abnormal – anomaly detection</a:t>
            </a:r>
          </a:p>
          <a:p>
            <a:pPr lvl="1"/>
            <a:r>
              <a:rPr lang="en-US" dirty="0"/>
              <a:t>BGP route hijacking</a:t>
            </a:r>
          </a:p>
          <a:p>
            <a:r>
              <a:rPr lang="en-US" dirty="0"/>
              <a:t>Clustering</a:t>
            </a:r>
          </a:p>
          <a:p>
            <a:pPr lvl="1"/>
            <a:r>
              <a:rPr lang="en-US" dirty="0"/>
              <a:t>Subscriber behavior analysis</a:t>
            </a:r>
          </a:p>
          <a:p>
            <a:r>
              <a:rPr lang="en-US" dirty="0"/>
              <a:t>Recommender Systems</a:t>
            </a:r>
          </a:p>
          <a:p>
            <a:pPr lvl="1"/>
            <a:r>
              <a:rPr lang="en-US" dirty="0"/>
              <a:t>Find similar past behaviors</a:t>
            </a:r>
          </a:p>
        </p:txBody>
      </p:sp>
      <p:sp>
        <p:nvSpPr>
          <p:cNvPr id="4" name="Footer Placeholder 3">
            <a:extLst>
              <a:ext uri="{FF2B5EF4-FFF2-40B4-BE49-F238E27FC236}">
                <a16:creationId xmlns:a16="http://schemas.microsoft.com/office/drawing/2014/main" id="{5D714A62-E642-694F-BF0D-5676D3E6BC2B}"/>
              </a:ext>
            </a:extLst>
          </p:cNvPr>
          <p:cNvSpPr>
            <a:spLocks noGrp="1"/>
          </p:cNvSpPr>
          <p:nvPr>
            <p:ph type="ftr" sz="quarter" idx="11"/>
          </p:nvPr>
        </p:nvSpPr>
        <p:spPr/>
        <p:txBody>
          <a:bodyPr/>
          <a:lstStyle/>
          <a:p>
            <a:r>
              <a:rPr lang="en-US"/>
              <a:t>Confidential. Copyright © 2014 Packet Design</a:t>
            </a:r>
            <a:endParaRPr lang="en-US" dirty="0"/>
          </a:p>
        </p:txBody>
      </p:sp>
      <p:sp>
        <p:nvSpPr>
          <p:cNvPr id="5" name="Slide Number Placeholder 4">
            <a:extLst>
              <a:ext uri="{FF2B5EF4-FFF2-40B4-BE49-F238E27FC236}">
                <a16:creationId xmlns:a16="http://schemas.microsoft.com/office/drawing/2014/main" id="{D221EC03-D1A3-BB41-92AE-3127217D23EA}"/>
              </a:ext>
            </a:extLst>
          </p:cNvPr>
          <p:cNvSpPr>
            <a:spLocks noGrp="1"/>
          </p:cNvSpPr>
          <p:nvPr>
            <p:ph type="sldNum" sz="quarter" idx="12"/>
          </p:nvPr>
        </p:nvSpPr>
        <p:spPr/>
        <p:txBody>
          <a:bodyPr/>
          <a:lstStyle/>
          <a:p>
            <a:fld id="{C536DA3C-7681-0C41-AB87-940A72BF7C1B}" type="slidenum">
              <a:rPr lang="en-US" smtClean="0"/>
              <a:pPr/>
              <a:t>6</a:t>
            </a:fld>
            <a:endParaRPr lang="en-US" dirty="0"/>
          </a:p>
        </p:txBody>
      </p:sp>
    </p:spTree>
    <p:extLst>
      <p:ext uri="{BB962C8B-B14F-4D97-AF65-F5344CB8AC3E}">
        <p14:creationId xmlns:p14="http://schemas.microsoft.com/office/powerpoint/2010/main" val="419998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A346-11F1-564B-A9CA-620DE8695D88}"/>
              </a:ext>
            </a:extLst>
          </p:cNvPr>
          <p:cNvSpPr>
            <a:spLocks noGrp="1"/>
          </p:cNvSpPr>
          <p:nvPr>
            <p:ph type="title"/>
          </p:nvPr>
        </p:nvSpPr>
        <p:spPr/>
        <p:txBody>
          <a:bodyPr/>
          <a:lstStyle/>
          <a:p>
            <a:r>
              <a:rPr lang="en-US" dirty="0"/>
              <a:t>1. Assured Bandwidth Service Paths</a:t>
            </a:r>
          </a:p>
        </p:txBody>
      </p:sp>
      <p:sp>
        <p:nvSpPr>
          <p:cNvPr id="3" name="Content Placeholder 2">
            <a:extLst>
              <a:ext uri="{FF2B5EF4-FFF2-40B4-BE49-F238E27FC236}">
                <a16:creationId xmlns:a16="http://schemas.microsoft.com/office/drawing/2014/main" id="{1282C4FC-80DD-0849-962C-0B86857D39DB}"/>
              </a:ext>
            </a:extLst>
          </p:cNvPr>
          <p:cNvSpPr>
            <a:spLocks noGrp="1"/>
          </p:cNvSpPr>
          <p:nvPr>
            <p:ph idx="1"/>
          </p:nvPr>
        </p:nvSpPr>
        <p:spPr/>
        <p:txBody>
          <a:bodyPr>
            <a:normAutofit/>
          </a:bodyPr>
          <a:lstStyle/>
          <a:p>
            <a:r>
              <a:rPr lang="en-US" sz="2400" dirty="0"/>
              <a:t>Service provider wants to offer a portal where customers can request assured bandwidth service paths</a:t>
            </a:r>
          </a:p>
          <a:p>
            <a:r>
              <a:rPr lang="en-US" sz="2400" dirty="0"/>
              <a:t>Can the network assure the service?</a:t>
            </a:r>
          </a:p>
          <a:p>
            <a:pPr lvl="1"/>
            <a:r>
              <a:rPr lang="en-US" sz="2000" dirty="0"/>
              <a:t>Cannot disrupt current services; i.e. it cannot cause congestion</a:t>
            </a:r>
          </a:p>
          <a:p>
            <a:r>
              <a:rPr lang="en-US" sz="2400" dirty="0"/>
              <a:t>Shortest paths only</a:t>
            </a:r>
          </a:p>
          <a:p>
            <a:pPr lvl="1"/>
            <a:r>
              <a:rPr lang="en-US" sz="2000" dirty="0"/>
              <a:t>No existing tunnels, nor plans to introduce tunnels</a:t>
            </a:r>
          </a:p>
        </p:txBody>
      </p:sp>
      <p:sp>
        <p:nvSpPr>
          <p:cNvPr id="4" name="Footer Placeholder 3">
            <a:extLst>
              <a:ext uri="{FF2B5EF4-FFF2-40B4-BE49-F238E27FC236}">
                <a16:creationId xmlns:a16="http://schemas.microsoft.com/office/drawing/2014/main" id="{9C5B03ED-18B4-3B4C-9107-75977AC48E63}"/>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7EBCFED0-C59C-A34F-BD11-EC6D05063DAD}"/>
              </a:ext>
            </a:extLst>
          </p:cNvPr>
          <p:cNvSpPr>
            <a:spLocks noGrp="1"/>
          </p:cNvSpPr>
          <p:nvPr>
            <p:ph type="sldNum" sz="quarter" idx="12"/>
          </p:nvPr>
        </p:nvSpPr>
        <p:spPr/>
        <p:txBody>
          <a:bodyPr/>
          <a:lstStyle/>
          <a:p>
            <a:fld id="{C536DA3C-7681-0C41-AB87-940A72BF7C1B}" type="slidenum">
              <a:rPr lang="en-US" smtClean="0"/>
              <a:pPr/>
              <a:t>7</a:t>
            </a:fld>
            <a:endParaRPr lang="en-US"/>
          </a:p>
        </p:txBody>
      </p:sp>
    </p:spTree>
    <p:extLst>
      <p:ext uri="{BB962C8B-B14F-4D97-AF65-F5344CB8AC3E}">
        <p14:creationId xmlns:p14="http://schemas.microsoft.com/office/powerpoint/2010/main" val="320643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0CA4-74D9-A24D-B753-AEF214DEFBF5}"/>
              </a:ext>
            </a:extLst>
          </p:cNvPr>
          <p:cNvSpPr>
            <a:spLocks noGrp="1"/>
          </p:cNvSpPr>
          <p:nvPr>
            <p:ph type="title"/>
          </p:nvPr>
        </p:nvSpPr>
        <p:spPr/>
        <p:txBody>
          <a:bodyPr/>
          <a:lstStyle/>
          <a:p>
            <a:r>
              <a:rPr lang="en-US"/>
              <a:t>Path Computation </a:t>
            </a:r>
          </a:p>
        </p:txBody>
      </p:sp>
      <p:sp>
        <p:nvSpPr>
          <p:cNvPr id="3" name="Content Placeholder 2">
            <a:extLst>
              <a:ext uri="{FF2B5EF4-FFF2-40B4-BE49-F238E27FC236}">
                <a16:creationId xmlns:a16="http://schemas.microsoft.com/office/drawing/2014/main" id="{E7A85D78-4CC5-E944-8677-B91A100B7D48}"/>
              </a:ext>
            </a:extLst>
          </p:cNvPr>
          <p:cNvSpPr>
            <a:spLocks noGrp="1"/>
          </p:cNvSpPr>
          <p:nvPr>
            <p:ph idx="1"/>
          </p:nvPr>
        </p:nvSpPr>
        <p:spPr/>
        <p:txBody>
          <a:bodyPr>
            <a:normAutofit/>
          </a:bodyPr>
          <a:lstStyle/>
          <a:p>
            <a:r>
              <a:rPr lang="en-US" sz="2400" dirty="0"/>
              <a:t>Computing the shortest path is easy</a:t>
            </a:r>
          </a:p>
          <a:p>
            <a:r>
              <a:rPr lang="en-US" sz="2400" dirty="0"/>
              <a:t>Checking the interface utilizations along the shortest path is not sufficient</a:t>
            </a:r>
          </a:p>
          <a:p>
            <a:pPr lvl="1"/>
            <a:r>
              <a:rPr lang="en-US" sz="2000" dirty="0"/>
              <a:t>What happens tonight when the traffic peaks?</a:t>
            </a:r>
          </a:p>
          <a:p>
            <a:pPr lvl="2"/>
            <a:r>
              <a:rPr lang="en-US" sz="1800" dirty="0"/>
              <a:t>Or over the course of the week?</a:t>
            </a:r>
          </a:p>
          <a:p>
            <a:pPr lvl="1"/>
            <a:r>
              <a:rPr lang="en-US" sz="2000" dirty="0"/>
              <a:t>What happens when a link fails? </a:t>
            </a:r>
          </a:p>
        </p:txBody>
      </p:sp>
      <p:sp>
        <p:nvSpPr>
          <p:cNvPr id="4" name="Footer Placeholder 3">
            <a:extLst>
              <a:ext uri="{FF2B5EF4-FFF2-40B4-BE49-F238E27FC236}">
                <a16:creationId xmlns:a16="http://schemas.microsoft.com/office/drawing/2014/main" id="{AC543699-0D0A-474D-B943-B3142CA344C0}"/>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95AF539F-84B2-5543-8ADF-F8621263CD54}"/>
              </a:ext>
            </a:extLst>
          </p:cNvPr>
          <p:cNvSpPr>
            <a:spLocks noGrp="1"/>
          </p:cNvSpPr>
          <p:nvPr>
            <p:ph type="sldNum" sz="quarter" idx="12"/>
          </p:nvPr>
        </p:nvSpPr>
        <p:spPr/>
        <p:txBody>
          <a:bodyPr/>
          <a:lstStyle/>
          <a:p>
            <a:fld id="{C536DA3C-7681-0C41-AB87-940A72BF7C1B}" type="slidenum">
              <a:rPr lang="en-US" smtClean="0"/>
              <a:pPr/>
              <a:t>8</a:t>
            </a:fld>
            <a:endParaRPr lang="en-US"/>
          </a:p>
        </p:txBody>
      </p:sp>
    </p:spTree>
    <p:extLst>
      <p:ext uri="{BB962C8B-B14F-4D97-AF65-F5344CB8AC3E}">
        <p14:creationId xmlns:p14="http://schemas.microsoft.com/office/powerpoint/2010/main" val="408829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C2CA95-AB3F-F34D-9BB0-ED3891BAAB3D}"/>
              </a:ext>
            </a:extLst>
          </p:cNvPr>
          <p:cNvSpPr>
            <a:spLocks noGrp="1"/>
          </p:cNvSpPr>
          <p:nvPr>
            <p:ph type="title"/>
          </p:nvPr>
        </p:nvSpPr>
        <p:spPr/>
        <p:txBody>
          <a:bodyPr/>
          <a:lstStyle/>
          <a:p>
            <a:r>
              <a:rPr lang="en-US"/>
              <a:t>Role of Machine Learning</a:t>
            </a:r>
            <a:endParaRPr lang="en-US" dirty="0"/>
          </a:p>
        </p:txBody>
      </p:sp>
      <p:sp>
        <p:nvSpPr>
          <p:cNvPr id="7" name="Content Placeholder 6">
            <a:extLst>
              <a:ext uri="{FF2B5EF4-FFF2-40B4-BE49-F238E27FC236}">
                <a16:creationId xmlns:a16="http://schemas.microsoft.com/office/drawing/2014/main" id="{57AE2768-835E-BF42-9542-D87682F8B6E9}"/>
              </a:ext>
            </a:extLst>
          </p:cNvPr>
          <p:cNvSpPr>
            <a:spLocks noGrp="1"/>
          </p:cNvSpPr>
          <p:nvPr>
            <p:ph idx="1"/>
          </p:nvPr>
        </p:nvSpPr>
        <p:spPr>
          <a:xfrm>
            <a:off x="457200" y="1200150"/>
            <a:ext cx="8610600" cy="3667373"/>
          </a:xfrm>
        </p:spPr>
        <p:txBody>
          <a:bodyPr>
            <a:normAutofit/>
          </a:bodyPr>
          <a:lstStyle/>
          <a:p>
            <a:pPr>
              <a:lnSpc>
                <a:spcPct val="120000"/>
              </a:lnSpc>
              <a:spcBef>
                <a:spcPts val="0"/>
              </a:spcBef>
            </a:pPr>
            <a:r>
              <a:rPr lang="en-US" sz="1900" dirty="0"/>
              <a:t>With nothing learned, all requests are accepted</a:t>
            </a:r>
          </a:p>
          <a:p>
            <a:pPr lvl="1">
              <a:lnSpc>
                <a:spcPct val="120000"/>
              </a:lnSpc>
              <a:spcBef>
                <a:spcPts val="0"/>
              </a:spcBef>
            </a:pPr>
            <a:r>
              <a:rPr lang="en-US" sz="1400" dirty="0"/>
              <a:t>Very high probability of causing congestion for many requests</a:t>
            </a:r>
          </a:p>
          <a:p>
            <a:pPr>
              <a:lnSpc>
                <a:spcPct val="120000"/>
              </a:lnSpc>
              <a:spcBef>
                <a:spcPts val="0"/>
              </a:spcBef>
            </a:pPr>
            <a:r>
              <a:rPr lang="en-US" sz="1900" dirty="0"/>
              <a:t>With just the real-time network demands and paths learned</a:t>
            </a:r>
          </a:p>
          <a:p>
            <a:pPr lvl="1">
              <a:lnSpc>
                <a:spcPct val="120000"/>
              </a:lnSpc>
              <a:spcBef>
                <a:spcPts val="0"/>
              </a:spcBef>
            </a:pPr>
            <a:r>
              <a:rPr lang="en-US" sz="1400" dirty="0"/>
              <a:t>Very low probability of causing congestion in short term</a:t>
            </a:r>
          </a:p>
          <a:p>
            <a:pPr lvl="1">
              <a:lnSpc>
                <a:spcPct val="120000"/>
              </a:lnSpc>
              <a:spcBef>
                <a:spcPts val="0"/>
              </a:spcBef>
            </a:pPr>
            <a:r>
              <a:rPr lang="en-US" sz="1400" dirty="0"/>
              <a:t>High probability of causing congestion later</a:t>
            </a:r>
          </a:p>
          <a:p>
            <a:pPr>
              <a:lnSpc>
                <a:spcPct val="120000"/>
              </a:lnSpc>
              <a:spcBef>
                <a:spcPts val="0"/>
              </a:spcBef>
            </a:pPr>
            <a:r>
              <a:rPr lang="en-US" sz="1900" dirty="0"/>
              <a:t>With week-long network demands and paths are learned</a:t>
            </a:r>
          </a:p>
          <a:p>
            <a:pPr lvl="1">
              <a:lnSpc>
                <a:spcPct val="120000"/>
              </a:lnSpc>
              <a:spcBef>
                <a:spcPts val="0"/>
              </a:spcBef>
            </a:pPr>
            <a:r>
              <a:rPr lang="en-US" sz="1400" dirty="0"/>
              <a:t>Very low probability of causing congestion now or later</a:t>
            </a:r>
          </a:p>
          <a:p>
            <a:pPr>
              <a:lnSpc>
                <a:spcPct val="120000"/>
              </a:lnSpc>
              <a:spcBef>
                <a:spcPts val="0"/>
              </a:spcBef>
            </a:pPr>
            <a:r>
              <a:rPr lang="en-US" sz="1900" dirty="0"/>
              <a:t>Why stop at a week?</a:t>
            </a:r>
          </a:p>
          <a:p>
            <a:pPr lvl="1">
              <a:lnSpc>
                <a:spcPct val="120000"/>
              </a:lnSpc>
              <a:spcBef>
                <a:spcPts val="0"/>
              </a:spcBef>
            </a:pPr>
            <a:r>
              <a:rPr lang="en-US" sz="1400" dirty="0"/>
              <a:t>Traffic has both diurnal and weekly patterns</a:t>
            </a:r>
          </a:p>
          <a:p>
            <a:pPr lvl="1">
              <a:lnSpc>
                <a:spcPct val="120000"/>
              </a:lnSpc>
              <a:spcBef>
                <a:spcPts val="0"/>
              </a:spcBef>
            </a:pPr>
            <a:r>
              <a:rPr lang="en-US" sz="1400" dirty="0"/>
              <a:t>Networks evolve – new routers, new applications; better to forget at some point</a:t>
            </a:r>
          </a:p>
          <a:p>
            <a:pPr>
              <a:lnSpc>
                <a:spcPct val="120000"/>
              </a:lnSpc>
              <a:spcBef>
                <a:spcPts val="0"/>
              </a:spcBef>
            </a:pPr>
            <a:r>
              <a:rPr lang="en-US" sz="1900" dirty="0"/>
              <a:t>Why not use neural networks here?</a:t>
            </a:r>
          </a:p>
        </p:txBody>
      </p:sp>
      <p:sp>
        <p:nvSpPr>
          <p:cNvPr id="4" name="Footer Placeholder 3">
            <a:extLst>
              <a:ext uri="{FF2B5EF4-FFF2-40B4-BE49-F238E27FC236}">
                <a16:creationId xmlns:a16="http://schemas.microsoft.com/office/drawing/2014/main" id="{B31DFB46-9E22-AC44-A254-6FA1E073CC9F}"/>
              </a:ext>
            </a:extLst>
          </p:cNvPr>
          <p:cNvSpPr>
            <a:spLocks noGrp="1"/>
          </p:cNvSpPr>
          <p:nvPr>
            <p:ph type="ftr" sz="quarter" idx="11"/>
          </p:nvPr>
        </p:nvSpPr>
        <p:spPr/>
        <p:txBody>
          <a:bodyPr/>
          <a:lstStyle/>
          <a:p>
            <a:r>
              <a:rPr lang="en-US"/>
              <a:t>Copyright © 2018 Packet Design. All rights reserved.</a:t>
            </a:r>
          </a:p>
        </p:txBody>
      </p:sp>
      <p:sp>
        <p:nvSpPr>
          <p:cNvPr id="5" name="Slide Number Placeholder 4">
            <a:extLst>
              <a:ext uri="{FF2B5EF4-FFF2-40B4-BE49-F238E27FC236}">
                <a16:creationId xmlns:a16="http://schemas.microsoft.com/office/drawing/2014/main" id="{EB6AB437-1A3D-B545-80B4-E6DBF63D795F}"/>
              </a:ext>
            </a:extLst>
          </p:cNvPr>
          <p:cNvSpPr>
            <a:spLocks noGrp="1"/>
          </p:cNvSpPr>
          <p:nvPr>
            <p:ph type="sldNum" sz="quarter" idx="12"/>
          </p:nvPr>
        </p:nvSpPr>
        <p:spPr/>
        <p:txBody>
          <a:bodyPr/>
          <a:lstStyle/>
          <a:p>
            <a:fld id="{C536DA3C-7681-0C41-AB87-940A72BF7C1B}" type="slidenum">
              <a:rPr lang="en-US" smtClean="0"/>
              <a:pPr/>
              <a:t>9</a:t>
            </a:fld>
            <a:endParaRPr lang="en-US"/>
          </a:p>
        </p:txBody>
      </p:sp>
    </p:spTree>
    <p:extLst>
      <p:ext uri="{BB962C8B-B14F-4D97-AF65-F5344CB8AC3E}">
        <p14:creationId xmlns:p14="http://schemas.microsoft.com/office/powerpoint/2010/main" val="6654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451A37D2F1864197EBB462CE41D7A4" ma:contentTypeVersion="3" ma:contentTypeDescription="Create a new document." ma:contentTypeScope="" ma:versionID="de5ed46dae8ce176ab7932ea3a11107c">
  <xsd:schema xmlns:xsd="http://www.w3.org/2001/XMLSchema" xmlns:xs="http://www.w3.org/2001/XMLSchema" xmlns:p="http://schemas.microsoft.com/office/2006/metadata/properties" xmlns:ns2="e575a4cc-0494-4fe2-b16e-48464bc0e8d6" targetNamespace="http://schemas.microsoft.com/office/2006/metadata/properties" ma:root="true" ma:fieldsID="16127c8d577216f3e7c259d4f7890d9d" ns2:_="">
    <xsd:import namespace="e575a4cc-0494-4fe2-b16e-48464bc0e8d6"/>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75a4cc-0494-4fe2-b16e-48464bc0e8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575a4cc-0494-4fe2-b16e-48464bc0e8d6">
      <UserInfo>
        <DisplayName/>
        <AccountId xsi:nil="true"/>
        <AccountType/>
      </UserInfo>
    </SharedWithUsers>
  </documentManagement>
</p:properties>
</file>

<file path=customXml/itemProps1.xml><?xml version="1.0" encoding="utf-8"?>
<ds:datastoreItem xmlns:ds="http://schemas.openxmlformats.org/officeDocument/2006/customXml" ds:itemID="{438B4D62-2352-4BD2-ABA5-E107F9657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75a4cc-0494-4fe2-b16e-48464bc0e8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EC429B-A165-46D4-A17C-F55A260F3D05}">
  <ds:schemaRefs>
    <ds:schemaRef ds:uri="http://schemas.microsoft.com/sharepoint/v3/contenttype/forms"/>
  </ds:schemaRefs>
</ds:datastoreItem>
</file>

<file path=customXml/itemProps3.xml><?xml version="1.0" encoding="utf-8"?>
<ds:datastoreItem xmlns:ds="http://schemas.openxmlformats.org/officeDocument/2006/customXml" ds:itemID="{C188D6BD-841B-4DA2-93FC-E3A90A96B08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575a4cc-0494-4fe2-b16e-48464bc0e8d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26694</TotalTime>
  <Words>2005</Words>
  <Application>Microsoft Macintosh PowerPoint</Application>
  <PresentationFormat>On-screen Show (16:9)</PresentationFormat>
  <Paragraphs>343</Paragraphs>
  <Slides>30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Open Sans Light</vt:lpstr>
      <vt:lpstr>Arial</vt:lpstr>
      <vt:lpstr>Calibri</vt:lpstr>
      <vt:lpstr>Courier New</vt:lpstr>
      <vt:lpstr>Office Theme</vt:lpstr>
      <vt:lpstr>Role of Machine Learning in Network Monitoring and Automation</vt:lpstr>
      <vt:lpstr>Machine-Learning Analytics Empowers Network Automation</vt:lpstr>
      <vt:lpstr>Network Automation Service Provider Trials</vt:lpstr>
      <vt:lpstr>Why Automate?</vt:lpstr>
      <vt:lpstr>Machine Learning</vt:lpstr>
      <vt:lpstr>Machine Learning</vt:lpstr>
      <vt:lpstr>1. Assured Bandwidth Service Paths</vt:lpstr>
      <vt:lpstr>Path Computation </vt:lpstr>
      <vt:lpstr>Role of Machine Learning</vt:lpstr>
      <vt:lpstr>2. Intent Based Service Paths</vt:lpstr>
      <vt:lpstr>Service Creation</vt:lpstr>
      <vt:lpstr>Diverse Path Creation Example</vt:lpstr>
      <vt:lpstr>3. Proactive Service Restoration</vt:lpstr>
      <vt:lpstr>Self-Driving Network Trial</vt:lpstr>
      <vt:lpstr>Role of Machine Learning</vt:lpstr>
      <vt:lpstr>Neural Networks</vt:lpstr>
      <vt:lpstr>Optical Interface Failure</vt:lpstr>
      <vt:lpstr>1980s All Over Again</vt:lpstr>
      <vt:lpstr>4. On-demand Traffic Engineering</vt:lpstr>
      <vt:lpstr>SDN Traffic Engineering Application</vt:lpstr>
      <vt:lpstr>Traffic Demands and Network Conditions</vt:lpstr>
      <vt:lpstr>TE Saves 60% Capacity</vt:lpstr>
      <vt:lpstr>5. On-Demand Multi-Layer Traffic Engineering</vt:lpstr>
      <vt:lpstr>IP/MPLS and Optical Topology Correlation</vt:lpstr>
      <vt:lpstr>Multi-Layer Traffic Engineering</vt:lpstr>
      <vt:lpstr>Multi-Layer Traffic Engineering</vt:lpstr>
      <vt:lpstr>Role of Machine Learning</vt:lpstr>
      <vt:lpstr>BGP Route Hijacking</vt:lpstr>
      <vt:lpstr>BGP Route Baselines</vt:lpstr>
      <vt:lpstr>Concluding Remarks</vt:lpstr>
    </vt:vector>
  </TitlesOfParts>
  <Company>Litton Loan Servicing LP</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Patrick Kilgore</dc:creator>
  <cp:lastModifiedBy>Cengiz</cp:lastModifiedBy>
  <cp:revision>531</cp:revision>
  <cp:lastPrinted>2014-07-28T19:01:39Z</cp:lastPrinted>
  <dcterms:created xsi:type="dcterms:W3CDTF">2013-02-07T19:18:59Z</dcterms:created>
  <dcterms:modified xsi:type="dcterms:W3CDTF">2018-06-05T06:27:24Z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0x0101003A451A37D2F1864197EBB462CE41D7A4</vt:lpwstr>
  </property>
  <property fmtid="{D5CDD505-2E9C-101B-9397-08002B2CF9AE}" pid="3" name="IsMyDocuments">
    <vt:bool>true</vt:bool>
  </property>
</Properties>
</file>