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2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323" r:id="rId3"/>
    <p:sldId id="322" r:id="rId4"/>
    <p:sldId id="337" r:id="rId5"/>
    <p:sldId id="336" r:id="rId6"/>
    <p:sldId id="332" r:id="rId7"/>
    <p:sldId id="324" r:id="rId8"/>
    <p:sldId id="325" r:id="rId9"/>
    <p:sldId id="327" r:id="rId10"/>
    <p:sldId id="329" r:id="rId11"/>
    <p:sldId id="334" r:id="rId12"/>
    <p:sldId id="335" r:id="rId13"/>
    <p:sldId id="257" r:id="rId14"/>
    <p:sldId id="330" r:id="rId15"/>
    <p:sldId id="333" r:id="rId16"/>
    <p:sldId id="308" r:id="rId17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712" autoAdjust="0"/>
  </p:normalViewPr>
  <p:slideViewPr>
    <p:cSldViewPr snapToGrid="0" snapToObjects="1">
      <p:cViewPr varScale="1">
        <p:scale>
          <a:sx n="83" d="100"/>
          <a:sy n="83" d="100"/>
        </p:scale>
        <p:origin x="145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-1915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63303-23E8-4C34-9D32-BDCADED39EA3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1FF87-2A36-482B-9AF1-3629B7E20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92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2615-F8E7-4067-A3D2-B5F80B27B9D2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E14C1-3B98-40FA-9EF2-3B655E9772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2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E14C1-3B98-40FA-9EF2-3B655E97728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90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E14C1-3B98-40FA-9EF2-3B655E97728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72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E14C1-3B98-40FA-9EF2-3B655E97728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76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6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slideMaster" Target="../slideMasters/slideMaster1.xml"/><Relationship Id="rId17" Type="http://schemas.openxmlformats.org/officeDocument/2006/relationships/image" Target="../media/image4.png"/><Relationship Id="rId2" Type="http://schemas.openxmlformats.org/officeDocument/2006/relationships/tags" Target="../tags/tag12.xml"/><Relationship Id="rId16" Type="http://schemas.openxmlformats.org/officeDocument/2006/relationships/image" Target="../media/image3.jpe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image" Target="../media/image8.png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hidden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46838" y="6175375"/>
            <a:ext cx="2058987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314" tIns="41157" rIns="82314" bIns="41157">
            <a:spAutoFit/>
          </a:bodyPr>
          <a:lstStyle/>
          <a:p>
            <a:pPr algn="r" defTabSz="823913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100" b="1"/>
              <a:t>The Central Asian Research and Education Network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46838" y="317500"/>
            <a:ext cx="20605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4063" y="5913438"/>
            <a:ext cx="806450" cy="5413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Picture 1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71675" y="5870575"/>
            <a:ext cx="9620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7"/>
          <p:cNvSpPr>
            <a:spLocks noGrp="1" noChangeArrowheads="1"/>
          </p:cNvSpPr>
          <p:nvPr>
            <p:ph type="ctrTitle"/>
            <p:custDataLst>
              <p:tags r:id="rId7"/>
            </p:custDataLst>
          </p:nvPr>
        </p:nvSpPr>
        <p:spPr>
          <a:xfrm>
            <a:off x="1439863" y="1989138"/>
            <a:ext cx="6859587" cy="11668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1439863" y="3636963"/>
            <a:ext cx="6859587" cy="1714500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85800" y="6243638"/>
            <a:ext cx="1920875" cy="4794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ABEFFA-2AF1-4E01-A89C-B65A50B0712A}" type="datetimeFigureOut">
              <a:rPr lang="en-US"/>
              <a:pPr>
                <a:defRPr/>
              </a:pPr>
              <a:t>6/4/2018</a:t>
            </a:fld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155950" y="6243638"/>
            <a:ext cx="2811463" cy="479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584950" y="6243638"/>
            <a:ext cx="1851025" cy="4794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E4AC63-9F0B-4F9F-A7DD-8933824C5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2240A-BCC1-4C58-87C1-14AACDFEC7A8}" type="datetimeFigureOut">
              <a:rPr lang="en-US"/>
              <a:pPr>
                <a:defRPr/>
              </a:pPr>
              <a:t>6/4/2018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5C03B-E5BF-4094-8347-734AA1DDD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515100" y="228600"/>
            <a:ext cx="1943100" cy="5259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228600"/>
            <a:ext cx="5676900" cy="5259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85078-5283-4414-896F-C500223358F2}" type="datetimeFigureOut">
              <a:rPr lang="en-US"/>
              <a:pPr>
                <a:defRPr/>
              </a:pPr>
              <a:t>6/4/2018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99B9C-0C05-4B20-A0B7-9FA4EA9F6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5FCB5-32C8-4060-A60C-18DC5677AE82}" type="datetimeFigureOut">
              <a:rPr lang="en-US"/>
              <a:pPr>
                <a:defRPr/>
              </a:pPr>
              <a:t>6/4/2018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41C5A-476C-4EE4-B0CA-64B7D2727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D615C-9D24-4F5B-873B-8280D3E1633E}" type="datetimeFigureOut">
              <a:rPr lang="en-US"/>
              <a:pPr>
                <a:defRPr/>
              </a:pPr>
              <a:t>6/4/2018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BE7E3-8953-45D5-8AD5-208172863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85800" y="13731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3731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02AE9-4AE8-4E43-87E5-0DA3A380156A}" type="datetimeFigureOut">
              <a:rPr lang="en-US"/>
              <a:pPr>
                <a:defRPr/>
              </a:pPr>
              <a:t>6/4/2018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3C30D-E444-47A6-A400-E9B553971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0DE89-DE26-40F5-849C-615F7782EE90}" type="datetimeFigureOut">
              <a:rPr lang="en-US"/>
              <a:pPr>
                <a:defRPr/>
              </a:pPr>
              <a:t>6/4/2018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7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8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4885C-1AF2-453A-91A6-66CC166A0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3F49C-4335-4408-9113-01355860B628}" type="datetimeFigureOut">
              <a:rPr lang="en-US"/>
              <a:pPr>
                <a:defRPr/>
              </a:pPr>
              <a:t>6/4/2018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31D20-83C7-467E-AF60-178D94A29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A172B-EF05-4A56-92B4-D12B68AD5CAB}" type="datetimeFigureOut">
              <a:rPr lang="en-US"/>
              <a:pPr>
                <a:defRPr/>
              </a:pPr>
              <a:t>6/4/2018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A7C38-DFD4-4404-89E5-7AC7499E2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B4A53-0726-4F96-A953-C2E06E387DBD}" type="datetimeFigureOut">
              <a:rPr lang="en-US"/>
              <a:pPr>
                <a:defRPr/>
              </a:pPr>
              <a:t>6/4/2018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CCF36-DEF7-436D-A917-1043EA142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81AB6-EB73-4B69-9E65-A78488C2C713}" type="datetimeFigureOut">
              <a:rPr lang="en-US"/>
              <a:pPr>
                <a:defRPr/>
              </a:pPr>
              <a:t>6/4/2018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FAE35-907F-42FB-9977-3BEA9AC5F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9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5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tags" Target="../tags/tag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Relationship Id="rId22" Type="http://schemas.openxmlformats.org/officeDocument/2006/relationships/tags" Target="../tags/tag10.xml"/><Relationship Id="rId27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0" y="0"/>
            <a:ext cx="914558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hidden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16D82E32-00F6-449D-AC94-5783D95ADAD4}" type="datetimeFigureOut">
              <a:rPr lang="en-US"/>
              <a:pPr>
                <a:defRPr/>
              </a:pPr>
              <a:t>6/4/2018</a:t>
            </a:fld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5034A6CE-C2A8-4023-9D99-1EE8E95A1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  <p:custDataLst>
              <p:tags r:id="rId18"/>
            </p:custDataLst>
          </p:nvPr>
        </p:nvSpPr>
        <p:spPr bwMode="auto">
          <a:xfrm>
            <a:off x="685800" y="228600"/>
            <a:ext cx="603567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  <p:custDataLst>
              <p:tags r:id="rId19"/>
            </p:custDataLst>
          </p:nvPr>
        </p:nvSpPr>
        <p:spPr bwMode="auto">
          <a:xfrm>
            <a:off x="685800" y="13731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3" name="Text Box 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46838" y="6175375"/>
            <a:ext cx="2058987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314" tIns="41157" rIns="82314" bIns="41157">
            <a:spAutoFit/>
          </a:bodyPr>
          <a:lstStyle/>
          <a:p>
            <a:pPr algn="r" defTabSz="823913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100">
                <a:solidFill>
                  <a:schemeClr val="bg1"/>
                </a:solidFill>
              </a:rPr>
              <a:t>The Central Asian Research and Education Network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54063" y="5913438"/>
            <a:ext cx="806450" cy="5413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971675" y="5870575"/>
            <a:ext cx="9620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</a:defRPr>
      </a:lvl9pPr>
    </p:titleStyle>
    <p:bodyStyle>
      <a:lvl1pPr marL="261938" indent="-261938" algn="l" rtl="0" fontAlgn="base">
        <a:spcBef>
          <a:spcPct val="20000"/>
        </a:spcBef>
        <a:spcAft>
          <a:spcPct val="0"/>
        </a:spcAft>
        <a:buClr>
          <a:srgbClr val="CA0018"/>
        </a:buClr>
        <a:buBlip>
          <a:blip r:embed="rId27"/>
        </a:buBlip>
        <a:defRPr>
          <a:solidFill>
            <a:srgbClr val="0A4359"/>
          </a:solidFill>
          <a:latin typeface="+mn-lt"/>
          <a:ea typeface="+mn-ea"/>
          <a:cs typeface="+mn-cs"/>
        </a:defRPr>
      </a:lvl1pPr>
      <a:lvl2pPr marL="685800" indent="-252413" algn="l" rtl="0" fontAlgn="base">
        <a:spcBef>
          <a:spcPct val="20000"/>
        </a:spcBef>
        <a:spcAft>
          <a:spcPct val="0"/>
        </a:spcAft>
        <a:buClr>
          <a:srgbClr val="CA0018"/>
        </a:buClr>
        <a:buSzPct val="80000"/>
        <a:buBlip>
          <a:blip r:embed="rId27"/>
        </a:buBlip>
        <a:defRPr>
          <a:solidFill>
            <a:srgbClr val="0A4359"/>
          </a:solidFill>
          <a:latin typeface="+mn-lt"/>
        </a:defRPr>
      </a:lvl2pPr>
      <a:lvl3pPr marL="1139825" indent="-282575" algn="l" rtl="0" fontAlgn="base">
        <a:spcBef>
          <a:spcPct val="20000"/>
        </a:spcBef>
        <a:spcAft>
          <a:spcPct val="0"/>
        </a:spcAft>
        <a:buClr>
          <a:srgbClr val="CA0018"/>
        </a:buClr>
        <a:buChar char="–"/>
        <a:defRPr i="1">
          <a:solidFill>
            <a:srgbClr val="0A4359"/>
          </a:solidFill>
          <a:latin typeface="+mn-lt"/>
        </a:defRPr>
      </a:lvl3pPr>
      <a:lvl4pPr marL="1546225" indent="-234950" algn="l" rtl="0" fontAlgn="base">
        <a:spcBef>
          <a:spcPct val="20000"/>
        </a:spcBef>
        <a:spcAft>
          <a:spcPct val="0"/>
        </a:spcAft>
        <a:buClr>
          <a:srgbClr val="CA0018"/>
        </a:buClr>
        <a:buChar char="–"/>
        <a:defRPr i="1">
          <a:solidFill>
            <a:srgbClr val="0A4359"/>
          </a:solidFill>
          <a:latin typeface="+mn-lt"/>
        </a:defRPr>
      </a:lvl4pPr>
      <a:lvl5pPr marL="1970088" indent="-249238" algn="l" rtl="0" fontAlgn="base">
        <a:spcBef>
          <a:spcPct val="20000"/>
        </a:spcBef>
        <a:spcAft>
          <a:spcPct val="0"/>
        </a:spcAft>
        <a:buClr>
          <a:srgbClr val="CA0018"/>
        </a:buClr>
        <a:buChar char="–"/>
        <a:defRPr i="1">
          <a:solidFill>
            <a:srgbClr val="0A4359"/>
          </a:solidFill>
          <a:latin typeface="+mn-lt"/>
        </a:defRPr>
      </a:lvl5pPr>
      <a:lvl6pPr marL="2427288" indent="-249238" algn="l" rtl="0" eaLnBrk="1" fontAlgn="base" hangingPunct="1">
        <a:spcBef>
          <a:spcPct val="20000"/>
        </a:spcBef>
        <a:spcAft>
          <a:spcPct val="0"/>
        </a:spcAft>
        <a:buClr>
          <a:srgbClr val="CA0018"/>
        </a:buClr>
        <a:buChar char="–"/>
        <a:defRPr i="1">
          <a:solidFill>
            <a:srgbClr val="0A4359"/>
          </a:solidFill>
          <a:latin typeface="+mn-lt"/>
        </a:defRPr>
      </a:lvl6pPr>
      <a:lvl7pPr marL="2884488" indent="-249238" algn="l" rtl="0" eaLnBrk="1" fontAlgn="base" hangingPunct="1">
        <a:spcBef>
          <a:spcPct val="20000"/>
        </a:spcBef>
        <a:spcAft>
          <a:spcPct val="0"/>
        </a:spcAft>
        <a:buClr>
          <a:srgbClr val="CA0018"/>
        </a:buClr>
        <a:buChar char="–"/>
        <a:defRPr i="1">
          <a:solidFill>
            <a:srgbClr val="0A4359"/>
          </a:solidFill>
          <a:latin typeface="+mn-lt"/>
        </a:defRPr>
      </a:lvl7pPr>
      <a:lvl8pPr marL="3341688" indent="-249238" algn="l" rtl="0" eaLnBrk="1" fontAlgn="base" hangingPunct="1">
        <a:spcBef>
          <a:spcPct val="20000"/>
        </a:spcBef>
        <a:spcAft>
          <a:spcPct val="0"/>
        </a:spcAft>
        <a:buClr>
          <a:srgbClr val="CA0018"/>
        </a:buClr>
        <a:buChar char="–"/>
        <a:defRPr i="1">
          <a:solidFill>
            <a:srgbClr val="0A4359"/>
          </a:solidFill>
          <a:latin typeface="+mn-lt"/>
        </a:defRPr>
      </a:lvl8pPr>
      <a:lvl9pPr marL="3798888" indent="-249238" algn="l" rtl="0" eaLnBrk="1" fontAlgn="base" hangingPunct="1">
        <a:spcBef>
          <a:spcPct val="20000"/>
        </a:spcBef>
        <a:spcAft>
          <a:spcPct val="0"/>
        </a:spcAft>
        <a:buClr>
          <a:srgbClr val="CA0018"/>
        </a:buClr>
        <a:buChar char="–"/>
        <a:defRPr i="1">
          <a:solidFill>
            <a:srgbClr val="0A4359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6lab.cisco.com/stat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tats.labs.apnic.net/ipv6/X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638261" y="2769259"/>
            <a:ext cx="6859587" cy="2049462"/>
          </a:xfrm>
        </p:spPr>
        <p:txBody>
          <a:bodyPr/>
          <a:lstStyle/>
          <a:p>
            <a:r>
              <a:rPr lang="en-US" sz="2800" b="1" dirty="0"/>
              <a:t>CAREN for IPv6 deployment and measurement practices in Central Asia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Almaz </a:t>
            </a:r>
            <a:r>
              <a:rPr lang="en-US" dirty="0" err="1"/>
              <a:t>Bakenov</a:t>
            </a:r>
            <a:endParaRPr lang="en-US" dirty="0"/>
          </a:p>
          <a:p>
            <a:r>
              <a:rPr lang="en-US" sz="1400" dirty="0"/>
              <a:t>4-5 June 2018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measurement data from </a:t>
            </a:r>
            <a:r>
              <a:rPr lang="en-US" dirty="0" smtClean="0"/>
              <a:t>CAREN</a:t>
            </a:r>
            <a:endParaRPr lang="en-US" dirty="0"/>
          </a:p>
        </p:txBody>
      </p:sp>
      <p:pic>
        <p:nvPicPr>
          <p:cNvPr id="4" name="Picture 1" descr="geant-edu">
            <a:extLst>
              <a:ext uri="{FF2B5EF4-FFF2-40B4-BE49-F238E27FC236}">
                <a16:creationId xmlns:a16="http://schemas.microsoft.com/office/drawing/2014/main" id="{B44047C9-54E1-FD40-882A-95AE41C9B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62" y="2241396"/>
            <a:ext cx="7296177" cy="218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9951C9-95C3-FA47-AE66-3F470C95EF16}"/>
              </a:ext>
            </a:extLst>
          </p:cNvPr>
          <p:cNvSpPr/>
          <p:nvPr/>
        </p:nvSpPr>
        <p:spPr>
          <a:xfrm>
            <a:off x="1115122" y="1555817"/>
            <a:ext cx="6936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b="1" dirty="0">
                <a:latin typeface="Arial" panose="020B0604020202020204" pitchFamily="34" charset="0"/>
              </a:rPr>
              <a:t>Overall CAREN Research Traffic Graphs for February 2018</a:t>
            </a:r>
          </a:p>
        </p:txBody>
      </p:sp>
    </p:spTree>
    <p:extLst>
      <p:ext uri="{BB962C8B-B14F-4D97-AF65-F5344CB8AC3E}">
        <p14:creationId xmlns:p14="http://schemas.microsoft.com/office/powerpoint/2010/main" val="3757165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</a:t>
            </a:r>
            <a:r>
              <a:rPr lang="en-US" dirty="0" err="1" smtClean="0"/>
              <a:t>Netflow</a:t>
            </a:r>
            <a:r>
              <a:rPr lang="en-US" dirty="0" smtClean="0"/>
              <a:t> collection for KRENA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85" y="1357745"/>
            <a:ext cx="7319893" cy="4230255"/>
          </a:xfrm>
        </p:spPr>
      </p:pic>
    </p:spTree>
    <p:extLst>
      <p:ext uri="{BB962C8B-B14F-4D97-AF65-F5344CB8AC3E}">
        <p14:creationId xmlns:p14="http://schemas.microsoft.com/office/powerpoint/2010/main" val="136972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</a:t>
            </a:r>
            <a:r>
              <a:rPr lang="en-US" dirty="0" err="1"/>
              <a:t>Netflow</a:t>
            </a:r>
            <a:r>
              <a:rPr lang="en-US" dirty="0"/>
              <a:t> collection for </a:t>
            </a:r>
            <a:r>
              <a:rPr lang="en-US" dirty="0" smtClean="0"/>
              <a:t>TARENA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64" y="1496291"/>
            <a:ext cx="6970403" cy="3959520"/>
          </a:xfrm>
        </p:spPr>
      </p:pic>
    </p:spTree>
    <p:extLst>
      <p:ext uri="{BB962C8B-B14F-4D97-AF65-F5344CB8AC3E}">
        <p14:creationId xmlns:p14="http://schemas.microsoft.com/office/powerpoint/2010/main" val="807826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23875" y="471487"/>
            <a:ext cx="6035675" cy="4857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American </a:t>
            </a:r>
            <a:r>
              <a:rPr lang="en-US" sz="2400" dirty="0"/>
              <a:t>University of Central Asia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" t="25569" b="20932"/>
          <a:stretch>
            <a:fillRect/>
          </a:stretch>
        </p:blipFill>
        <p:spPr bwMode="auto">
          <a:xfrm>
            <a:off x="244043" y="1265093"/>
            <a:ext cx="8785225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measurement data from </a:t>
            </a:r>
            <a:r>
              <a:rPr lang="en-US" dirty="0" smtClean="0"/>
              <a:t>AUCA</a:t>
            </a:r>
            <a:endParaRPr lang="en-US" dirty="0"/>
          </a:p>
        </p:txBody>
      </p:sp>
      <p:pic>
        <p:nvPicPr>
          <p:cNvPr id="1026" name="Picture 2" descr="https://lh4.googleusercontent.com/u65hp3elxruDSlAZMM1OWL-xz1RoNmynylnyt6Blvsp7Ol7HIY1oDNunrJcTKjS0nMswBqhbPmj4UiKEk2eSKrx6VsfDmRGIlEQo9anYtcKLTpZTMY4utD69sp3G-czKmtmjmiP-2s3xGvF6BA">
            <a:extLst>
              <a:ext uri="{FF2B5EF4-FFF2-40B4-BE49-F238E27FC236}">
                <a16:creationId xmlns:a16="http://schemas.microsoft.com/office/drawing/2014/main" id="{2FF246F1-26C0-984A-8E32-0840F72F9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84" y="2818820"/>
            <a:ext cx="7588715" cy="247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376185-4B47-8546-9018-A0B82D5CEFAC}"/>
              </a:ext>
            </a:extLst>
          </p:cNvPr>
          <p:cNvSpPr txBox="1"/>
          <p:nvPr/>
        </p:nvSpPr>
        <p:spPr>
          <a:xfrm>
            <a:off x="685800" y="1519911"/>
            <a:ext cx="7644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AUCA Edge Router Traffic </a:t>
            </a:r>
            <a:endParaRPr lang="en-US" dirty="0"/>
          </a:p>
          <a:p>
            <a:r>
              <a:rPr lang="en-US" b="1" dirty="0"/>
              <a:t>Period: October2017 - January2018</a:t>
            </a:r>
            <a:endParaRPr lang="en-US" dirty="0"/>
          </a:p>
          <a:p>
            <a:r>
              <a:rPr lang="en-US" dirty="0"/>
              <a:t>This graph represents overall internet traffic usage details separated into </a:t>
            </a:r>
          </a:p>
          <a:p>
            <a:r>
              <a:rPr lang="en-US" dirty="0"/>
              <a:t>inbound and outbound traffic.</a:t>
            </a:r>
          </a:p>
        </p:txBody>
      </p:sp>
    </p:spTree>
    <p:extLst>
      <p:ext uri="{BB962C8B-B14F-4D97-AF65-F5344CB8AC3E}">
        <p14:creationId xmlns:p14="http://schemas.microsoft.com/office/powerpoint/2010/main" val="4065592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CAREN and RIPE NCC cooperation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Membership</a:t>
            </a:r>
          </a:p>
          <a:p>
            <a:endParaRPr lang="en-US" dirty="0"/>
          </a:p>
          <a:p>
            <a:r>
              <a:rPr lang="en-US" dirty="0"/>
              <a:t>Internet measurement and data analysis (Atlas probes, </a:t>
            </a:r>
            <a:r>
              <a:rPr lang="en-US" dirty="0" err="1"/>
              <a:t>etc</a:t>
            </a:r>
            <a:r>
              <a:rPr lang="en-US" dirty="0"/>
              <a:t>) development</a:t>
            </a:r>
          </a:p>
          <a:p>
            <a:endParaRPr lang="en-US" dirty="0"/>
          </a:p>
          <a:p>
            <a:r>
              <a:rPr lang="en-US" dirty="0"/>
              <a:t>University curricula integration (credits for online courses)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858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85800" y="1346200"/>
            <a:ext cx="7772400" cy="454025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800" dirty="0"/>
              <a:t>    Thank you very much!</a:t>
            </a:r>
          </a:p>
          <a:p>
            <a:endParaRPr lang="en-US" sz="2800" dirty="0"/>
          </a:p>
          <a:p>
            <a:r>
              <a:rPr lang="en-US" sz="2800" dirty="0"/>
              <a:t>     bakenov_a@auca.kg</a:t>
            </a:r>
          </a:p>
          <a:p>
            <a:pPr>
              <a:buNone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CAREN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IPv6 deployment in Central Asia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CAREN and RIPE NCC cooperation in capacity building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9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Asian Research Education Network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53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91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" y="1579418"/>
            <a:ext cx="8114187" cy="3694545"/>
          </a:xfrm>
        </p:spPr>
      </p:pic>
    </p:spTree>
    <p:extLst>
      <p:ext uri="{BB962C8B-B14F-4D97-AF65-F5344CB8AC3E}">
        <p14:creationId xmlns:p14="http://schemas.microsoft.com/office/powerpoint/2010/main" val="3686373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overview of the CAREN service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9" y="1939636"/>
            <a:ext cx="8757952" cy="2992582"/>
          </a:xfrm>
        </p:spPr>
      </p:pic>
    </p:spTree>
    <p:extLst>
      <p:ext uri="{BB962C8B-B14F-4D97-AF65-F5344CB8AC3E}">
        <p14:creationId xmlns:p14="http://schemas.microsoft.com/office/powerpoint/2010/main" val="3874318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990" y="67962"/>
            <a:ext cx="7092778" cy="868363"/>
          </a:xfrm>
        </p:spPr>
        <p:txBody>
          <a:bodyPr/>
          <a:lstStyle/>
          <a:p>
            <a:r>
              <a:rPr lang="en-US" sz="2000" dirty="0" smtClean="0">
                <a:solidFill>
                  <a:srgbClr val="FFFFFF"/>
                </a:solidFill>
              </a:rPr>
              <a:t>3-nd</a:t>
            </a:r>
            <a:r>
              <a:rPr lang="en-US" sz="2000" baseline="30000" dirty="0" smtClean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CAREN Regional Networking Conference (CRNC2017)   </a:t>
            </a:r>
            <a:r>
              <a:rPr lang="ru-RU" sz="2000" dirty="0">
                <a:solidFill>
                  <a:srgbClr val="FFFFFF"/>
                </a:solidFill>
              </a:rPr>
              <a:t>           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ru-RU" sz="2000" dirty="0">
                <a:solidFill>
                  <a:srgbClr val="FFFFFF"/>
                </a:solidFill>
              </a:rPr>
              <a:t/>
            </a:r>
            <a:br>
              <a:rPr lang="ru-RU" sz="2000" dirty="0">
                <a:solidFill>
                  <a:srgbClr val="FFFFFF"/>
                </a:solidFill>
              </a:rPr>
            </a:br>
            <a:r>
              <a:rPr lang="en-US" sz="2000" dirty="0" smtClean="0">
                <a:solidFill>
                  <a:srgbClr val="FFFFFF"/>
                </a:solidFill>
              </a:rPr>
              <a:t>23-24 </a:t>
            </a:r>
            <a:r>
              <a:rPr lang="en-US" sz="2000" dirty="0" smtClean="0">
                <a:solidFill>
                  <a:srgbClr val="FFFFFF"/>
                </a:solidFill>
              </a:rPr>
              <a:t>October</a:t>
            </a:r>
            <a:r>
              <a:rPr lang="en-US" sz="2000" dirty="0">
                <a:solidFill>
                  <a:srgbClr val="FFFFFF"/>
                </a:solidFill>
              </a:rPr>
              <a:t>,</a:t>
            </a:r>
            <a:r>
              <a:rPr lang="ru-RU" sz="2000" dirty="0" smtClean="0">
                <a:solidFill>
                  <a:srgbClr val="FFFFFF"/>
                </a:solidFill>
              </a:rPr>
              <a:t> </a:t>
            </a:r>
            <a:r>
              <a:rPr lang="ru-RU" sz="2000" dirty="0" smtClean="0">
                <a:solidFill>
                  <a:srgbClr val="FFFFFF"/>
                </a:solidFill>
              </a:rPr>
              <a:t>2018 </a:t>
            </a:r>
            <a:r>
              <a:rPr lang="en-US" sz="2000" dirty="0" smtClean="0">
                <a:solidFill>
                  <a:srgbClr val="FFFFFF"/>
                </a:solidFill>
              </a:rPr>
              <a:t>Dushanbe, Tajikistan</a:t>
            </a:r>
            <a:r>
              <a:rPr lang="ru-RU" sz="2000" dirty="0">
                <a:solidFill>
                  <a:srgbClr val="FFFFFF"/>
                </a:solidFill>
              </a:rPr>
              <a:t/>
            </a:r>
            <a:br>
              <a:rPr lang="ru-RU" sz="2000" dirty="0">
                <a:solidFill>
                  <a:srgbClr val="FFFFFF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15228"/>
            <a:ext cx="7772400" cy="195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450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deployment in the region by country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373188"/>
            <a:ext cx="8014855" cy="4114800"/>
          </a:xfrm>
        </p:spPr>
        <p:txBody>
          <a:bodyPr/>
          <a:lstStyle/>
          <a:p>
            <a:r>
              <a:rPr lang="en-US" b="1" dirty="0"/>
              <a:t>Kazakhstan</a:t>
            </a:r>
            <a:r>
              <a:rPr lang="en-US" dirty="0"/>
              <a:t>: </a:t>
            </a:r>
            <a:r>
              <a:rPr lang="en-US" b="1" dirty="0"/>
              <a:t>IPv6 Deployment : </a:t>
            </a:r>
            <a:r>
              <a:rPr lang="en-US" dirty="0"/>
              <a:t>16.8% (Prefixes : 21.28% | Transit AS : 67.19% | Content : 46.96% | Users : 0</a:t>
            </a:r>
            <a:r>
              <a:rPr lang="en-US" dirty="0" smtClean="0"/>
              <a:t>%) </a:t>
            </a:r>
            <a:r>
              <a:rPr lang="en-US" b="1" dirty="0" smtClean="0"/>
              <a:t>Relative </a:t>
            </a:r>
            <a:r>
              <a:rPr lang="en-US" b="1" dirty="0"/>
              <a:t>Index </a:t>
            </a:r>
            <a:r>
              <a:rPr lang="en-US" dirty="0"/>
              <a:t>: 1.8 out of 10</a:t>
            </a:r>
            <a:endParaRPr lang="en-US" dirty="0"/>
          </a:p>
          <a:p>
            <a:r>
              <a:rPr lang="en-US" b="1" dirty="0"/>
              <a:t>Kyrgyzstan</a:t>
            </a:r>
            <a:r>
              <a:rPr lang="en-US" dirty="0"/>
              <a:t>: </a:t>
            </a:r>
            <a:r>
              <a:rPr lang="en-US" b="1" dirty="0"/>
              <a:t>IPv6 Deployment : </a:t>
            </a:r>
            <a:r>
              <a:rPr lang="en-US" dirty="0"/>
              <a:t>13.08% (Prefixes : 33.33% | Transit AS : 52.3% | Content : 45.9% | Users : 0</a:t>
            </a:r>
            <a:r>
              <a:rPr lang="en-US" dirty="0" smtClean="0"/>
              <a:t>%) </a:t>
            </a:r>
            <a:r>
              <a:rPr lang="en-US" b="1" dirty="0" smtClean="0"/>
              <a:t>Relative </a:t>
            </a:r>
            <a:r>
              <a:rPr lang="en-US" b="1" dirty="0"/>
              <a:t>Index </a:t>
            </a:r>
            <a:r>
              <a:rPr lang="en-US" dirty="0"/>
              <a:t>: 1.4 out of </a:t>
            </a:r>
            <a:r>
              <a:rPr lang="en-US" dirty="0" smtClean="0"/>
              <a:t>10</a:t>
            </a:r>
          </a:p>
          <a:p>
            <a:r>
              <a:rPr lang="en-US" b="1" dirty="0" smtClean="0"/>
              <a:t>Tajikistan</a:t>
            </a:r>
            <a:r>
              <a:rPr lang="en-US" b="1" dirty="0"/>
              <a:t>: IPv6 Deployment : </a:t>
            </a:r>
            <a:r>
              <a:rPr lang="en-US" dirty="0"/>
              <a:t>0.87% (Prefixes : 25% | Transit AS : 1.39% | Content : 48.43% | Users : 0.01</a:t>
            </a:r>
            <a:r>
              <a:rPr lang="en-US" dirty="0" smtClean="0"/>
              <a:t>%) </a:t>
            </a:r>
            <a:r>
              <a:rPr lang="en-US" b="1" dirty="0" smtClean="0"/>
              <a:t>Relative </a:t>
            </a:r>
            <a:r>
              <a:rPr lang="en-US" b="1" dirty="0"/>
              <a:t>Index </a:t>
            </a:r>
            <a:r>
              <a:rPr lang="en-US" dirty="0"/>
              <a:t>: 0.1 out of 10</a:t>
            </a:r>
            <a:endParaRPr lang="en-US" dirty="0"/>
          </a:p>
          <a:p>
            <a:r>
              <a:rPr lang="en-US" b="1" dirty="0"/>
              <a:t>Turkmenistan: IPv6 Deployment : </a:t>
            </a:r>
            <a:r>
              <a:rPr lang="en-US" dirty="0"/>
              <a:t>2.59% (Prefixes : 0% | Transit AS : 0% | Content : 59.65% | Users : 0.2</a:t>
            </a:r>
            <a:r>
              <a:rPr lang="en-US" dirty="0" smtClean="0"/>
              <a:t>%) </a:t>
            </a:r>
            <a:r>
              <a:rPr lang="en-US" b="1" dirty="0" smtClean="0"/>
              <a:t>Relative </a:t>
            </a:r>
            <a:r>
              <a:rPr lang="en-US" b="1" dirty="0"/>
              <a:t>Index</a:t>
            </a:r>
            <a:r>
              <a:rPr lang="en-US" dirty="0"/>
              <a:t> : 0.5 out of 10</a:t>
            </a:r>
            <a:endParaRPr lang="en-US" dirty="0"/>
          </a:p>
          <a:p>
            <a:r>
              <a:rPr lang="en-US" b="1" dirty="0"/>
              <a:t>Uzbekistan: IPv6 Deployment : </a:t>
            </a:r>
            <a:r>
              <a:rPr lang="en-US" dirty="0"/>
              <a:t>0.14% (Prefixes : 18.75% | Transit AS : 0.57% | Content : 43.92% | Users : 0</a:t>
            </a:r>
            <a:r>
              <a:rPr lang="en-US" dirty="0" smtClean="0"/>
              <a:t>%) </a:t>
            </a:r>
            <a:r>
              <a:rPr lang="en-US" b="1" dirty="0" smtClean="0"/>
              <a:t>Relative </a:t>
            </a:r>
            <a:r>
              <a:rPr lang="en-US" b="1" dirty="0"/>
              <a:t>Index</a:t>
            </a:r>
            <a:r>
              <a:rPr lang="en-US" dirty="0"/>
              <a:t> : 0 out of 10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Reference: </a:t>
            </a:r>
            <a:r>
              <a:rPr lang="en-US" dirty="0">
                <a:hlinkClick r:id="rId2"/>
              </a:rPr>
              <a:t>http://6lab.cisco.com/stats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Updated </a:t>
            </a:r>
            <a:r>
              <a:rPr lang="en-US" dirty="0"/>
              <a:t>on 2018-6-4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39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capability in the region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471802"/>
              </p:ext>
            </p:extLst>
          </p:nvPr>
        </p:nvGraphicFramePr>
        <p:xfrm>
          <a:off x="471055" y="1801366"/>
          <a:ext cx="8395853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072">
                  <a:extLst>
                    <a:ext uri="{9D8B030D-6E8A-4147-A177-3AD203B41FA5}">
                      <a16:colId xmlns:a16="http://schemas.microsoft.com/office/drawing/2014/main" val="2641952817"/>
                    </a:ext>
                  </a:extLst>
                </a:gridCol>
                <a:gridCol w="1736040">
                  <a:extLst>
                    <a:ext uri="{9D8B030D-6E8A-4147-A177-3AD203B41FA5}">
                      <a16:colId xmlns:a16="http://schemas.microsoft.com/office/drawing/2014/main" val="2720618443"/>
                    </a:ext>
                  </a:extLst>
                </a:gridCol>
                <a:gridCol w="1197270">
                  <a:extLst>
                    <a:ext uri="{9D8B030D-6E8A-4147-A177-3AD203B41FA5}">
                      <a16:colId xmlns:a16="http://schemas.microsoft.com/office/drawing/2014/main" val="271761653"/>
                    </a:ext>
                  </a:extLst>
                </a:gridCol>
                <a:gridCol w="1346928">
                  <a:extLst>
                    <a:ext uri="{9D8B030D-6E8A-4147-A177-3AD203B41FA5}">
                      <a16:colId xmlns:a16="http://schemas.microsoft.com/office/drawing/2014/main" val="1208780874"/>
                    </a:ext>
                  </a:extLst>
                </a:gridCol>
                <a:gridCol w="1227202">
                  <a:extLst>
                    <a:ext uri="{9D8B030D-6E8A-4147-A177-3AD203B41FA5}">
                      <a16:colId xmlns:a16="http://schemas.microsoft.com/office/drawing/2014/main" val="1325934711"/>
                    </a:ext>
                  </a:extLst>
                </a:gridCol>
                <a:gridCol w="1047611">
                  <a:extLst>
                    <a:ext uri="{9D8B030D-6E8A-4147-A177-3AD203B41FA5}">
                      <a16:colId xmlns:a16="http://schemas.microsoft.com/office/drawing/2014/main" val="2638696023"/>
                    </a:ext>
                  </a:extLst>
                </a:gridCol>
                <a:gridCol w="1214730">
                  <a:extLst>
                    <a:ext uri="{9D8B030D-6E8A-4147-A177-3AD203B41FA5}">
                      <a16:colId xmlns:a16="http://schemas.microsoft.com/office/drawing/2014/main" val="583837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IPv6 Capable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IPv6 Preferred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Weighted Samples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334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Kazakhstan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3,940,578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2,941,992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938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Kyrgyzstan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415,891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604,401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061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Tajikistan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178,947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487,894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526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Turkmenistan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139,656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243,069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555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Uzbekistan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672,486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4,728,729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06351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7600" y="4950691"/>
            <a:ext cx="6871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stats.labs.apnic.net/ipv6/XR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181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measurement data from </a:t>
            </a:r>
            <a:r>
              <a:rPr lang="en-US" dirty="0" smtClean="0"/>
              <a:t>CAREN</a:t>
            </a:r>
            <a:endParaRPr lang="en-US" dirty="0"/>
          </a:p>
        </p:txBody>
      </p:sp>
      <p:pic>
        <p:nvPicPr>
          <p:cNvPr id="2051" name="Picture 3" descr="cogent">
            <a:extLst>
              <a:ext uri="{FF2B5EF4-FFF2-40B4-BE49-F238E27FC236}">
                <a16:creationId xmlns:a16="http://schemas.microsoft.com/office/drawing/2014/main" id="{4E3994F4-C9B3-0247-ABF3-FE56487DF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319" y="1738229"/>
            <a:ext cx="6562484" cy="196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eant-com">
            <a:extLst>
              <a:ext uri="{FF2B5EF4-FFF2-40B4-BE49-F238E27FC236}">
                <a16:creationId xmlns:a16="http://schemas.microsoft.com/office/drawing/2014/main" id="{CD61167A-01CB-5042-B685-C20E5CB57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319" y="3704083"/>
            <a:ext cx="6573636" cy="196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E6AD27CF-2652-5344-8C80-5D0498BD7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532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6D3074-2CFD-824C-859C-F6D2637B2D5E}"/>
              </a:ext>
            </a:extLst>
          </p:cNvPr>
          <p:cNvSpPr/>
          <p:nvPr/>
        </p:nvSpPr>
        <p:spPr>
          <a:xfrm>
            <a:off x="1816388" y="1247042"/>
            <a:ext cx="5481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b="1" dirty="0">
                <a:latin typeface="Arial" panose="020B0604020202020204" pitchFamily="34" charset="0"/>
              </a:rPr>
              <a:t>Overall CAREN Traffic Graphs for February 2018</a:t>
            </a:r>
            <a:endParaRPr lang="en-US" sz="1800" b="1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7851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K1Jqb31Kc9ZEjrXBmUez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9py5Z8IwXNnGr3uAkfZDP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0cAfHakMrBpe3PkFlRlk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R73m9BQOTq3KolvJqybb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gdZEfEU7iujzksck0IVCH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ajrYaBqN8T56QPmulbUL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qP02x6xtgJ3h3GdhujHum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ueCmXvmJIVRCSCX73kfF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2yMGh4HA4Db1kMqb916w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qqOBjmfmfHM8c3zhei27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qQhbHRady7kU8lRFKkkI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62jCSPYGFHQuauxGBUrSZ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bzmBRMOuThc0Xk8Fnc1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iVdpzxHM8QVB5ClfiqK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CVlTlCFXvmmAnhqosdgM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m5mevk7TAo1oF0SweV2P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0IkURQdtQjuygx66lPC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yYBpvVZlKhvSvlwapg2nU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4asCY7OH00IAsJJulVd7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ZFKbzVVzAn3nUrXTWRx3h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9VTMrVU7aM53bMRMxSLqp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x4PhwsYmA2KtvPiNt0Et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G1STOolxDIuLVH7ybcMvu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Rfb19jEhQ5OnOWaos8Nc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iHg2uKpLLW7fNY2lqO2V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oHruQjBckp5eyyUZFyfv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G81Y731kLgipjzBZU59zB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yqtqr8tGfOe0jsSbybZ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W8floFEalvyYXsxECAbhz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A4yhx2TAnB4lChe43sOw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G2lZkxWAOmeTxaN68CgL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TBQgpxxIs39hovWxHmEMN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7JJ4hXkcf8bJ8K947o35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Ohs4Fik84ZmlhKZ0zl7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JgLh9BUU6k8bu7wlfAogO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6FmbnDefJIOVZtj0NIhl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Xg2xM8tGCmIa6UYdhFQB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ny721fMGZtZg4pVl5s7f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yhjd6Ou0FbeaAHVvKTG0D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IU1u3SbdJlobZPJO8YbZO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1TPdqAHdz2xFypbCLBPr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MoI5LVKIOD5TS8EQsAwvM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khjDwczamn87rukOLtQ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zEw3XV8eVV6qJnOsievf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0ozPz3Je6tfod3BlkGeiz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wK0dl8LK2W8KKCNAzhqV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2GH6wmtflYqQ8M2JA0saT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hZDbFIEeOxh5HkveBpgN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jUt0xPHpsgxSoHtkHLA7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z25Ielp3T6z7GIIEaPwo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xOVNKgHvct0rkrUOBl0pn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jh1LC2ALALNzugNqB9mo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7fogJmeboFD6vDMZDEVrT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KWE1aJQ3YyeaMmmjexon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WoL9ECvHtrbRCDj5k3rx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LylPNbbcaneFNSTe5fBTX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xgtZChlGUuSuNySRv7llv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2iaI2dTtXPwiQuFFZelM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Z7PLcsykcg8qebPTe8Nrx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YvHncQ760JAli3Th0rVCD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9qguQ6ZdY5aX9k3OgHd5f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QTTM0X7mwUpImh7I017MK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blTyebadpx0KAnB3526Cz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yqYLHyGcYsElHySrJVbiv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BHJ6WV4G8VVMtAsuCxdz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5fF3bDiaqhKHIm4YrJgT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7X3GnEfFSLyBD0tKfx3Ui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pLLoQhrzLhhbws33KiMvH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5LenwaNXGKyPThNN1JR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pwPCUnZY7gPKAFDBTVoXk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XCaLXvKMP8JFepLBNNZy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J4jC9b8Osy7O6RZJB1snt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vqMPwy73DoJrhuLfaskY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M75T5hbtzn1iQ4xmpug5F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H17tLetMbZlcdItoig2gh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tHGb21rCrhqXLCtqAkebh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VS2xSUbsEdWXEodUe91X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9ygJs5AZHFseroL7OwWvu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1qChVJaSvkGlEQ4FqJdnc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fltTtHc1Aa0IZOcAZn7z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WUwh7MXsDbTGGbkL0HsSh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6ceSLkZ4Q3efNvqEca4T3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5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5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Eduroam@CA-v0</Template>
  <TotalTime>21286</TotalTime>
  <Words>406</Words>
  <Application>Microsoft Office PowerPoint</Application>
  <PresentationFormat>On-screen Show (4:3)</PresentationFormat>
  <Paragraphs>97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Blank Presentation</vt:lpstr>
      <vt:lpstr>PowerPoint Presentation</vt:lpstr>
      <vt:lpstr>Outlines</vt:lpstr>
      <vt:lpstr>Central Asian Research Education Network</vt:lpstr>
      <vt:lpstr>PowerPoint Presentation</vt:lpstr>
      <vt:lpstr>High level overview of the CAREN service</vt:lpstr>
      <vt:lpstr>3-nd  CAREN Regional Networking Conference (CRNC2017)                23-24 October, 2018 Dushanbe, Tajikistan </vt:lpstr>
      <vt:lpstr>IPv6 deployment in the region by country</vt:lpstr>
      <vt:lpstr>IPv6 capability in the region</vt:lpstr>
      <vt:lpstr>Some measurement data from CAREN</vt:lpstr>
      <vt:lpstr>Some measurement data from CAREN</vt:lpstr>
      <vt:lpstr>Results of Netflow collection for KRENA</vt:lpstr>
      <vt:lpstr>Results of Netflow collection for TARENA</vt:lpstr>
      <vt:lpstr>American University of Central Asia</vt:lpstr>
      <vt:lpstr>Some measurement data from AUCA</vt:lpstr>
      <vt:lpstr>CAREN and RIPE NCC cooperation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status network</dc:title>
  <dc:creator>Almaz</dc:creator>
  <cp:lastModifiedBy>Almaz Bakenov</cp:lastModifiedBy>
  <cp:revision>645</cp:revision>
  <dcterms:created xsi:type="dcterms:W3CDTF">2010-09-14T07:56:46Z</dcterms:created>
  <dcterms:modified xsi:type="dcterms:W3CDTF">2018-06-04T14:03:42Z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1dPs0G8fNuyFB3cW3MJWoINW_6me9dzsza99q3KMsUWs</vt:lpwstr>
  </property>
  <property fmtid="{D5CDD505-2E9C-101B-9397-08002B2CF9AE}" pid="4" name="Google.Documents.RevisionId">
    <vt:lpwstr>02322617730381961404</vt:lpwstr>
  </property>
  <property fmtid="{D5CDD505-2E9C-101B-9397-08002B2CF9AE}" pid="5" name="Google.Documents.PreviousRevisionId">
    <vt:lpwstr>07217700158820340146</vt:lpwstr>
  </property>
  <property fmtid="{D5CDD505-2E9C-101B-9397-08002B2CF9AE}" pid="6" name="Google.Documents.PluginVersion">
    <vt:lpwstr>2.0.2662.553</vt:lpwstr>
  </property>
  <property fmtid="{D5CDD505-2E9C-101B-9397-08002B2CF9AE}" pid="7" name="Google.Documents.MergeIncapabilityFlags">
    <vt:i4>0</vt:i4>
  </property>
</Properties>
</file>