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7" r:id="rId1"/>
  </p:sldMasterIdLst>
  <p:notesMasterIdLst>
    <p:notesMasterId r:id="rId28"/>
  </p:notesMasterIdLst>
  <p:sldIdLst>
    <p:sldId id="278" r:id="rId2"/>
    <p:sldId id="310" r:id="rId3"/>
    <p:sldId id="312" r:id="rId4"/>
    <p:sldId id="314" r:id="rId5"/>
    <p:sldId id="257" r:id="rId6"/>
    <p:sldId id="301" r:id="rId7"/>
    <p:sldId id="265" r:id="rId8"/>
    <p:sldId id="311" r:id="rId9"/>
    <p:sldId id="299" r:id="rId10"/>
    <p:sldId id="300" r:id="rId11"/>
    <p:sldId id="285" r:id="rId12"/>
    <p:sldId id="306" r:id="rId13"/>
    <p:sldId id="295" r:id="rId14"/>
    <p:sldId id="294" r:id="rId15"/>
    <p:sldId id="292" r:id="rId16"/>
    <p:sldId id="291" r:id="rId17"/>
    <p:sldId id="307" r:id="rId18"/>
    <p:sldId id="308" r:id="rId19"/>
    <p:sldId id="304" r:id="rId20"/>
    <p:sldId id="309" r:id="rId21"/>
    <p:sldId id="287" r:id="rId22"/>
    <p:sldId id="286" r:id="rId23"/>
    <p:sldId id="283" r:id="rId24"/>
    <p:sldId id="284" r:id="rId25"/>
    <p:sldId id="29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F03F-4BAF-452A-92FF-1C60A6D7B7E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D172-15D4-43CC-AFBF-A0A0D217F10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0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E91D-9AA8-4347-BAF3-8C6B7B52B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4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D172-15D4-43CC-AFBF-A0A0D217F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AE50-0504-4F1C-B824-052BE0896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3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04629-C9A1-4522-B17E-C9971EF13DC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76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49C4E4-8B39-412D-BDF4-5AC9C329044C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78976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0836-B380-4F7E-AFF8-4F768AA3A7FA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6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015A-E2BF-4A42-90E3-B3BC0F9B9C03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61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E017-8443-4DF4-8AA4-9219C9708549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4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A2E7EB-5725-4C8B-A527-E532BF478C2D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25530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2437-C916-4859-B16B-C0AE3F20166C}" type="datetime1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36EA-5F0C-4EFA-B708-0705CEEC804F}" type="datetime1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815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4399-4F99-4387-8D16-73EBFA71D4CE}" type="datetime1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9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9ECD-0438-41B5-859D-421D0FD3FA3F}" type="datetime1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63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35D18-24FE-4FD7-9CA0-36803C6E37E4}" type="datetime1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53762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AD7FBB-035B-4AAA-A747-1D5FBE644BB2}" type="datetime1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28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DF3CCE0-3AD2-4292-8DAD-F4C840BE7667}" type="datetime1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60F4EAE-D472-4DB8-9DA2-0CC52409CE37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904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lucavassio.wordpress.com/usera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7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62058" y="1962462"/>
            <a:ext cx="7401912" cy="182509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Users’ fingerprinting techniques from TCP traffic</a:t>
            </a:r>
            <a:endParaRPr lang="en-US" sz="2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62058" y="4185169"/>
            <a:ext cx="7383308" cy="1556752"/>
          </a:xfrm>
        </p:spPr>
        <p:txBody>
          <a:bodyPr>
            <a:noAutofit/>
          </a:bodyPr>
          <a:lstStyle/>
          <a:p>
            <a:r>
              <a:rPr lang="it-IT" sz="1600" b="1" u="sng" dirty="0"/>
              <a:t>LUCA VASSIO</a:t>
            </a:r>
          </a:p>
          <a:p>
            <a:endParaRPr lang="it-IT" sz="1600" b="1" u="sng" dirty="0"/>
          </a:p>
          <a:p>
            <a:r>
              <a:rPr lang="it-IT" sz="1600" dirty="0"/>
              <a:t>DANILO GIORDANO </a:t>
            </a:r>
            <a:r>
              <a:rPr lang="en-US" sz="1600" dirty="0"/>
              <a:t>- </a:t>
            </a:r>
            <a:r>
              <a:rPr lang="it-IT" sz="1600" dirty="0"/>
              <a:t>MARTINO TREVISAN - MARCO MELLIA - ANA COUTO DA SILVA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325" y="1065019"/>
            <a:ext cx="1206069" cy="1227658"/>
          </a:xfrm>
          <a:prstGeom prst="rect">
            <a:avLst/>
          </a:prstGeom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898634" y="5056121"/>
            <a:ext cx="7358556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D0D021-F7B3-4B63-BBCB-A11301B03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82" y="1250997"/>
            <a:ext cx="2229330" cy="855703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0E85A6-F4A1-482A-92B9-3B85C5FF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1A7982-C905-4789-BCFB-EE137A7EC924}"/>
              </a:ext>
            </a:extLst>
          </p:cNvPr>
          <p:cNvSpPr txBox="1"/>
          <p:nvPr/>
        </p:nvSpPr>
        <p:spPr>
          <a:xfrm>
            <a:off x="830658" y="2336901"/>
            <a:ext cx="627389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ethical board: data collection reviewed and approved</a:t>
            </a:r>
          </a:p>
          <a:p>
            <a:endParaRPr lang="en-US" dirty="0"/>
          </a:p>
          <a:p>
            <a:r>
              <a:rPr lang="en-US" dirty="0"/>
              <a:t>Protect leakages of private information</a:t>
            </a:r>
          </a:p>
          <a:p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Anonymize IP addresses - irreversible hash functions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Save only data strictly needed</a:t>
            </a:r>
          </a:p>
          <a:p>
            <a:r>
              <a:rPr lang="en-US" dirty="0"/>
              <a:t>			</a:t>
            </a:r>
            <a:r>
              <a:rPr lang="en-US" dirty="0" err="1"/>
              <a:t>i</a:t>
            </a:r>
            <a:r>
              <a:rPr lang="en-US" dirty="0"/>
              <a:t>)  Anonymized IP addresses </a:t>
            </a:r>
          </a:p>
          <a:p>
            <a:r>
              <a:rPr lang="en-US" dirty="0"/>
              <a:t>			ii) Name of domain </a:t>
            </a:r>
          </a:p>
          <a:p>
            <a:r>
              <a:rPr lang="en-US" dirty="0"/>
              <a:t>			iii) Timestamp of the TCP connection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ISP dataset: reviewed and approved by ISP security board </a:t>
            </a:r>
          </a:p>
          <a:p>
            <a:r>
              <a:rPr lang="en-US" dirty="0"/>
              <a:t>			</a:t>
            </a:r>
            <a:r>
              <a:rPr lang="en-US" dirty="0" err="1"/>
              <a:t>i</a:t>
            </a:r>
            <a:r>
              <a:rPr lang="en-US" dirty="0"/>
              <a:t>)  No information about ISP customers </a:t>
            </a:r>
          </a:p>
          <a:p>
            <a:r>
              <a:rPr lang="en-US" dirty="0"/>
              <a:t>			ii) Domain names never saved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D6835-A0A4-43F5-91A3-5F52DBAF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65" y="618518"/>
            <a:ext cx="1619523" cy="122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463A9-CFDC-4114-9321-D2B1A66D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757" y="4247002"/>
            <a:ext cx="1913234" cy="120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22B27-E5B5-48B2-B5FA-2F9FBB77A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85" y="2779310"/>
            <a:ext cx="2055250" cy="111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F3AA2F6-E7F1-4233-89D3-C8F1E748E1E5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Ethics &amp; Privacy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C6F8B2-DC2D-4034-846B-A345B4D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2B21E-E6D5-40B6-9457-D23D98DBC5C2}"/>
              </a:ext>
            </a:extLst>
          </p:cNvPr>
          <p:cNvSpPr txBox="1"/>
          <p:nvPr/>
        </p:nvSpPr>
        <p:spPr>
          <a:xfrm>
            <a:off x="938047" y="1931277"/>
            <a:ext cx="78591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Hypothesis: users are repetitive over time!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identify user among profiles built in the past by checking visited domains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Profile the users creating fingerprints</a:t>
            </a:r>
          </a:p>
          <a:p>
            <a:pPr marL="342900" indent="-342900">
              <a:buAutoNum type="arabicPeriod"/>
            </a:pPr>
            <a:r>
              <a:rPr lang="en-US" dirty="0"/>
              <a:t>Identify user in a later trace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Performance metric: percentage of users correctly identified </a:t>
            </a:r>
          </a:p>
          <a:p>
            <a:endParaRPr lang="en-US" dirty="0"/>
          </a:p>
          <a:p>
            <a:r>
              <a:rPr lang="en-US" dirty="0"/>
              <a:t>Select a fixed number of users in all tests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meaningful comparisons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F8FFE-44C2-40BC-B982-86E003394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70" y="327925"/>
            <a:ext cx="1900524" cy="222147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C16A5A01-77C2-42C5-AA5F-C71005845ABA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Similarity computation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761D9-2373-4C8B-9942-F170580F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6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2B21E-E6D5-40B6-9457-D23D98DBC5C2}"/>
              </a:ext>
            </a:extLst>
          </p:cNvPr>
          <p:cNvSpPr txBox="1"/>
          <p:nvPr/>
        </p:nvSpPr>
        <p:spPr>
          <a:xfrm>
            <a:off x="985344" y="2214261"/>
            <a:ext cx="7756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methodologies for similarity among fingerprinting sets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	JACCARD INDEX</a:t>
            </a:r>
          </a:p>
          <a:p>
            <a:endParaRPr lang="en-US" dirty="0"/>
          </a:p>
          <a:p>
            <a:r>
              <a:rPr lang="en-US" dirty="0"/>
              <a:t>2. 	MAXIMUM LIKELIHOOD ESTIMATION</a:t>
            </a:r>
          </a:p>
          <a:p>
            <a:endParaRPr lang="en-US" dirty="0"/>
          </a:p>
          <a:p>
            <a:r>
              <a:rPr lang="en-US" dirty="0"/>
              <a:t>3.	COSINE SIMILARITY BASED ON TF-IDF</a:t>
            </a:r>
          </a:p>
          <a:p>
            <a:endParaRPr lang="en-US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C16A5A01-77C2-42C5-AA5F-C71005845ABA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Similarity computation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DD810-D7EC-4AC5-88D5-B7097B7B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70" y="327925"/>
            <a:ext cx="1900524" cy="222147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0C6052-0BB9-4EA4-8742-286735A4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3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29085-C49E-47CA-904C-F015CD363135}"/>
              </a:ext>
            </a:extLst>
          </p:cNvPr>
          <p:cNvSpPr txBox="1"/>
          <p:nvPr/>
        </p:nvSpPr>
        <p:spPr>
          <a:xfrm>
            <a:off x="856060" y="2183524"/>
            <a:ext cx="7870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Size of intersection divided by size of the union of two sample sets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depends on two domains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computation time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6889A3-25AD-421B-AB4C-56BF514777A9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1. </a:t>
            </a:r>
            <a:r>
              <a:rPr lang="en-US" dirty="0" err="1"/>
              <a:t>Jaccard</a:t>
            </a:r>
            <a:r>
              <a:rPr lang="en-US" dirty="0"/>
              <a:t> index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1CD786-E4F5-4912-98B5-7DB23078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31" y="3439860"/>
            <a:ext cx="3808428" cy="2916621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F72D40-409F-4CE3-99CA-BDDAAF11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2A390C-425A-43C0-98F5-D159FE4266C4}"/>
              </a:ext>
            </a:extLst>
          </p:cNvPr>
          <p:cNvSpPr txBox="1"/>
          <p:nvPr/>
        </p:nvSpPr>
        <p:spPr>
          <a:xfrm>
            <a:off x="856060" y="1558435"/>
            <a:ext cx="8134227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Behavioral model: user’s likelihood of visiting a domain governed by</a:t>
            </a:r>
          </a:p>
          <a:p>
            <a:endParaRPr lang="en-US" sz="1050" b="1" dirty="0"/>
          </a:p>
          <a:p>
            <a:r>
              <a:rPr lang="en-US" b="1" dirty="0"/>
              <a:t>	</a:t>
            </a:r>
            <a:r>
              <a:rPr lang="en-US" dirty="0"/>
              <a:t>	(</a:t>
            </a:r>
            <a:r>
              <a:rPr lang="en-US" dirty="0" err="1"/>
              <a:t>i</a:t>
            </a:r>
            <a:r>
              <a:rPr lang="en-US" dirty="0"/>
              <a:t>)  Domain overall popularity </a:t>
            </a:r>
          </a:p>
          <a:p>
            <a:r>
              <a:rPr lang="en-US" dirty="0"/>
              <a:t>		(ii) Whether domain already appeared in her previous domains set</a:t>
            </a:r>
          </a:p>
          <a:p>
            <a:endParaRPr lang="en-US" sz="1600" dirty="0"/>
          </a:p>
          <a:p>
            <a:r>
              <a:rPr lang="en-US" dirty="0"/>
              <a:t>Each user has personalized factor of attraction towards past domains</a:t>
            </a:r>
          </a:p>
          <a:p>
            <a:endParaRPr lang="en-US" sz="1100" dirty="0"/>
          </a:p>
          <a:p>
            <a:r>
              <a:rPr lang="en-US" dirty="0"/>
              <a:t>Identification: for each user, likelihood of generating the future set with the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 proposed in:</a:t>
            </a:r>
          </a:p>
          <a:p>
            <a:r>
              <a:rPr lang="en-US" sz="1400" dirty="0"/>
              <a:t>J. Su, A. Shukla, S. </a:t>
            </a:r>
            <a:r>
              <a:rPr lang="en-US" sz="1400" dirty="0" err="1"/>
              <a:t>Goel</a:t>
            </a:r>
            <a:r>
              <a:rPr lang="en-US" sz="1400" dirty="0"/>
              <a:t>, and A. Narayanan. 2017. De-anonymizing Web Browsing Data with Social Networks. </a:t>
            </a:r>
            <a:r>
              <a:rPr lang="en-US" sz="1400" dirty="0" err="1"/>
              <a:t>Proocedings</a:t>
            </a:r>
            <a:r>
              <a:rPr lang="en-US" sz="1400" dirty="0"/>
              <a:t> of the WWW 2017. 1261-1269.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2CAA2B-109A-40FC-B6A6-A508A4799F22}"/>
              </a:ext>
            </a:extLst>
          </p:cNvPr>
          <p:cNvSpPr/>
          <p:nvPr/>
        </p:nvSpPr>
        <p:spPr>
          <a:xfrm>
            <a:off x="2939146" y="4375646"/>
            <a:ext cx="664203" cy="6431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84F2B0-73F9-4D6E-8707-2C088C82AADA}"/>
              </a:ext>
            </a:extLst>
          </p:cNvPr>
          <p:cNvSpPr/>
          <p:nvPr/>
        </p:nvSpPr>
        <p:spPr>
          <a:xfrm>
            <a:off x="4077388" y="4264959"/>
            <a:ext cx="551793" cy="5754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F84A2A-350E-4067-810B-4EFD74E1F0FC}"/>
              </a:ext>
            </a:extLst>
          </p:cNvPr>
          <p:cNvSpPr/>
          <p:nvPr/>
        </p:nvSpPr>
        <p:spPr>
          <a:xfrm>
            <a:off x="3128333" y="5145600"/>
            <a:ext cx="499187" cy="52099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4FEE12-030B-4E87-BE34-804C18E23197}"/>
              </a:ext>
            </a:extLst>
          </p:cNvPr>
          <p:cNvSpPr/>
          <p:nvPr/>
        </p:nvSpPr>
        <p:spPr>
          <a:xfrm>
            <a:off x="3749179" y="4955743"/>
            <a:ext cx="733097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5D3A00-60D9-4CE2-9D63-08661DD10D92}"/>
              </a:ext>
            </a:extLst>
          </p:cNvPr>
          <p:cNvSpPr/>
          <p:nvPr/>
        </p:nvSpPr>
        <p:spPr>
          <a:xfrm>
            <a:off x="2538248" y="4064990"/>
            <a:ext cx="2641653" cy="18943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F2AFA-A1E6-45FF-9904-1500798DAB7F}"/>
              </a:ext>
            </a:extLst>
          </p:cNvPr>
          <p:cNvSpPr txBox="1"/>
          <p:nvPr/>
        </p:nvSpPr>
        <p:spPr>
          <a:xfrm>
            <a:off x="1871601" y="4761747"/>
            <a:ext cx="13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2A228A-0B75-42B4-9C81-3D6B2CD1E11F}"/>
              </a:ext>
            </a:extLst>
          </p:cNvPr>
          <p:cNvSpPr/>
          <p:nvPr/>
        </p:nvSpPr>
        <p:spPr>
          <a:xfrm>
            <a:off x="6854987" y="4682107"/>
            <a:ext cx="760685" cy="673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CA0EF6-4214-414A-B87C-DAE5FE0E9FAB}"/>
              </a:ext>
            </a:extLst>
          </p:cNvPr>
          <p:cNvCxnSpPr>
            <a:cxnSpLocks/>
          </p:cNvCxnSpPr>
          <p:nvPr/>
        </p:nvCxnSpPr>
        <p:spPr>
          <a:xfrm flipH="1" flipV="1">
            <a:off x="4676848" y="4545494"/>
            <a:ext cx="2202076" cy="33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C45099-2949-48F9-AB79-9AEAA547CCF1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544747" y="5018805"/>
            <a:ext cx="2310240" cy="33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D457C0-9461-4B48-A5DE-E67BB3B3D07C}"/>
              </a:ext>
            </a:extLst>
          </p:cNvPr>
          <p:cNvCxnSpPr>
            <a:cxnSpLocks/>
          </p:cNvCxnSpPr>
          <p:nvPr/>
        </p:nvCxnSpPr>
        <p:spPr>
          <a:xfrm flipH="1" flipV="1">
            <a:off x="3695748" y="4719525"/>
            <a:ext cx="3166343" cy="183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5CB71E-B167-4BF0-81B4-439D3FFA6C2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3563465" y="5018805"/>
            <a:ext cx="3291522" cy="126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0">
            <a:extLst>
              <a:ext uri="{FF2B5EF4-FFF2-40B4-BE49-F238E27FC236}">
                <a16:creationId xmlns:a16="http://schemas.microsoft.com/office/drawing/2014/main" id="{B6169F49-05C2-40FA-8564-F39CFFC729E1}"/>
              </a:ext>
            </a:extLst>
          </p:cNvPr>
          <p:cNvGrpSpPr/>
          <p:nvPr/>
        </p:nvGrpSpPr>
        <p:grpSpPr>
          <a:xfrm>
            <a:off x="3031545" y="4476879"/>
            <a:ext cx="531920" cy="1124866"/>
            <a:chOff x="1447087" y="6095784"/>
            <a:chExt cx="689720" cy="1669598"/>
          </a:xfrm>
        </p:grpSpPr>
        <p:pic>
          <p:nvPicPr>
            <p:cNvPr id="20" name="Immagine 8">
              <a:extLst>
                <a:ext uri="{FF2B5EF4-FFF2-40B4-BE49-F238E27FC236}">
                  <a16:creationId xmlns:a16="http://schemas.microsoft.com/office/drawing/2014/main" id="{7D293A3F-78C5-4D4E-AA22-003B8B10E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517" t="707"/>
            <a:stretch/>
          </p:blipFill>
          <p:spPr>
            <a:xfrm>
              <a:off x="1447087" y="6095784"/>
              <a:ext cx="610219" cy="525933"/>
            </a:xfrm>
            <a:prstGeom prst="rect">
              <a:avLst/>
            </a:prstGeom>
          </p:spPr>
        </p:pic>
        <p:pic>
          <p:nvPicPr>
            <p:cNvPr id="21" name="Immagine 9">
              <a:extLst>
                <a:ext uri="{FF2B5EF4-FFF2-40B4-BE49-F238E27FC236}">
                  <a16:creationId xmlns:a16="http://schemas.microsoft.com/office/drawing/2014/main" id="{D2481F04-8F04-4CB0-BB23-8554636AF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26" t="-14085" r="62284" b="2575"/>
            <a:stretch/>
          </p:blipFill>
          <p:spPr>
            <a:xfrm>
              <a:off x="1679162" y="7158131"/>
              <a:ext cx="457645" cy="607251"/>
            </a:xfrm>
            <a:prstGeom prst="rect">
              <a:avLst/>
            </a:prstGeom>
          </p:spPr>
        </p:pic>
      </p:grpSp>
      <p:grpSp>
        <p:nvGrpSpPr>
          <p:cNvPr id="22" name="Gruppo 10">
            <a:extLst>
              <a:ext uri="{FF2B5EF4-FFF2-40B4-BE49-F238E27FC236}">
                <a16:creationId xmlns:a16="http://schemas.microsoft.com/office/drawing/2014/main" id="{25E96387-3859-4049-926B-F2FE636D59B9}"/>
              </a:ext>
            </a:extLst>
          </p:cNvPr>
          <p:cNvGrpSpPr/>
          <p:nvPr/>
        </p:nvGrpSpPr>
        <p:grpSpPr>
          <a:xfrm>
            <a:off x="4125055" y="4330657"/>
            <a:ext cx="3259267" cy="819559"/>
            <a:chOff x="2438327" y="5087071"/>
            <a:chExt cx="4226165" cy="1216443"/>
          </a:xfrm>
        </p:grpSpPr>
        <p:pic>
          <p:nvPicPr>
            <p:cNvPr id="23" name="Immagine 8">
              <a:extLst>
                <a:ext uri="{FF2B5EF4-FFF2-40B4-BE49-F238E27FC236}">
                  <a16:creationId xmlns:a16="http://schemas.microsoft.com/office/drawing/2014/main" id="{021E9405-CE5E-448C-989D-9F2783C80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80102" b="8702"/>
            <a:stretch/>
          </p:blipFill>
          <p:spPr>
            <a:xfrm>
              <a:off x="2438327" y="5087071"/>
              <a:ext cx="592783" cy="483582"/>
            </a:xfrm>
            <a:prstGeom prst="rect">
              <a:avLst/>
            </a:prstGeom>
          </p:spPr>
        </p:pic>
        <p:pic>
          <p:nvPicPr>
            <p:cNvPr id="24" name="Immagine 9">
              <a:extLst>
                <a:ext uri="{FF2B5EF4-FFF2-40B4-BE49-F238E27FC236}">
                  <a16:creationId xmlns:a16="http://schemas.microsoft.com/office/drawing/2014/main" id="{3DDA82FA-7402-49BF-B0F2-826135E7F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6575" t="19724"/>
            <a:stretch/>
          </p:blipFill>
          <p:spPr>
            <a:xfrm>
              <a:off x="6309145" y="5866354"/>
              <a:ext cx="355347" cy="437160"/>
            </a:xfrm>
            <a:prstGeom prst="rect">
              <a:avLst/>
            </a:prstGeom>
          </p:spPr>
        </p:pic>
      </p:grpSp>
      <p:pic>
        <p:nvPicPr>
          <p:cNvPr id="31" name="Immagine 9">
            <a:extLst>
              <a:ext uri="{FF2B5EF4-FFF2-40B4-BE49-F238E27FC236}">
                <a16:creationId xmlns:a16="http://schemas.microsoft.com/office/drawing/2014/main" id="{DBC14688-CD55-477F-9A36-37D62F3EF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75" t="19724"/>
          <a:stretch/>
        </p:blipFill>
        <p:spPr>
          <a:xfrm>
            <a:off x="4022514" y="5163286"/>
            <a:ext cx="274048" cy="2945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8894530-5070-49EE-BFBF-9F889CF9F1AF}"/>
              </a:ext>
            </a:extLst>
          </p:cNvPr>
          <p:cNvSpPr txBox="1"/>
          <p:nvPr/>
        </p:nvSpPr>
        <p:spPr>
          <a:xfrm>
            <a:off x="7040530" y="4257980"/>
            <a:ext cx="139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</a:t>
            </a:r>
          </a:p>
        </p:txBody>
      </p:sp>
      <p:sp>
        <p:nvSpPr>
          <p:cNvPr id="43" name="Titolo 1">
            <a:extLst>
              <a:ext uri="{FF2B5EF4-FFF2-40B4-BE49-F238E27FC236}">
                <a16:creationId xmlns:a16="http://schemas.microsoft.com/office/drawing/2014/main" id="{88AA6A93-280A-4BEC-932A-3CCB460F5F8E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8287940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Maximum likelihood estimation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0E310-EFCE-45DF-ABD3-CFA84C8C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632AD-FAAA-4702-85DA-72AE4FE09B4C}"/>
              </a:ext>
            </a:extLst>
          </p:cNvPr>
          <p:cNvSpPr txBox="1"/>
          <p:nvPr/>
        </p:nvSpPr>
        <p:spPr>
          <a:xfrm>
            <a:off x="945932" y="1797269"/>
            <a:ext cx="7906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TF-IDF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Statistic per domain and per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important a domain is for a user (TF </a:t>
            </a:r>
            <a:r>
              <a:rPr lang="mr-IN" dirty="0"/>
              <a:t>–</a:t>
            </a:r>
            <a:r>
              <a:rPr lang="en-US" dirty="0"/>
              <a:t> Term Frequency)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respect to all users (IDF </a:t>
            </a:r>
            <a:r>
              <a:rPr lang="mr-IN" dirty="0"/>
              <a:t>–</a:t>
            </a:r>
            <a:r>
              <a:rPr lang="en-US" dirty="0"/>
              <a:t> Inverse Document Frequency)</a:t>
            </a:r>
          </a:p>
          <a:p>
            <a:endParaRPr lang="en-US" dirty="0"/>
          </a:p>
          <a:p>
            <a:r>
              <a:rPr lang="en-US" dirty="0"/>
              <a:t>Identification: </a:t>
            </a:r>
          </a:p>
          <a:p>
            <a:r>
              <a:rPr lang="en-US" dirty="0"/>
              <a:t>Cosine distance of vectors of TF-IDFs of domains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0B349-30D2-4422-95E7-162603C1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27" y="4251929"/>
            <a:ext cx="3258975" cy="17915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D7BF9BC-A406-4EF2-A69A-FD00598CC19D}"/>
              </a:ext>
            </a:extLst>
          </p:cNvPr>
          <p:cNvSpPr/>
          <p:nvPr/>
        </p:nvSpPr>
        <p:spPr>
          <a:xfrm>
            <a:off x="2154664" y="4655849"/>
            <a:ext cx="664203" cy="6431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774DA8-3090-4D1E-8BA3-6809932C56E1}"/>
              </a:ext>
            </a:extLst>
          </p:cNvPr>
          <p:cNvSpPr/>
          <p:nvPr/>
        </p:nvSpPr>
        <p:spPr>
          <a:xfrm>
            <a:off x="3292906" y="4545162"/>
            <a:ext cx="551793" cy="5754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FE6B00-B2A8-4BB6-A338-E1DAF18D2176}"/>
              </a:ext>
            </a:extLst>
          </p:cNvPr>
          <p:cNvSpPr/>
          <p:nvPr/>
        </p:nvSpPr>
        <p:spPr>
          <a:xfrm>
            <a:off x="2343851" y="5425803"/>
            <a:ext cx="499187" cy="52099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B02408-0F17-4092-AE8D-0D0DF920EA17}"/>
              </a:ext>
            </a:extLst>
          </p:cNvPr>
          <p:cNvSpPr/>
          <p:nvPr/>
        </p:nvSpPr>
        <p:spPr>
          <a:xfrm>
            <a:off x="2964697" y="5235946"/>
            <a:ext cx="733097" cy="6936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967ECB-44AD-4577-9855-424A92B147FF}"/>
              </a:ext>
            </a:extLst>
          </p:cNvPr>
          <p:cNvSpPr/>
          <p:nvPr/>
        </p:nvSpPr>
        <p:spPr>
          <a:xfrm>
            <a:off x="1679028" y="4345193"/>
            <a:ext cx="2716391" cy="18821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uppo 10">
            <a:extLst>
              <a:ext uri="{FF2B5EF4-FFF2-40B4-BE49-F238E27FC236}">
                <a16:creationId xmlns:a16="http://schemas.microsoft.com/office/drawing/2014/main" id="{E2FA22A7-6F4D-44B0-BA0F-AAC3182A13D1}"/>
              </a:ext>
            </a:extLst>
          </p:cNvPr>
          <p:cNvGrpSpPr/>
          <p:nvPr/>
        </p:nvGrpSpPr>
        <p:grpSpPr>
          <a:xfrm>
            <a:off x="2249681" y="4707116"/>
            <a:ext cx="470608" cy="1108493"/>
            <a:chOff x="1447087" y="6095784"/>
            <a:chExt cx="610219" cy="1645296"/>
          </a:xfrm>
        </p:grpSpPr>
        <p:pic>
          <p:nvPicPr>
            <p:cNvPr id="23" name="Immagine 8">
              <a:extLst>
                <a:ext uri="{FF2B5EF4-FFF2-40B4-BE49-F238E27FC236}">
                  <a16:creationId xmlns:a16="http://schemas.microsoft.com/office/drawing/2014/main" id="{8CD92CEE-6A9F-43D5-AF95-0F9832304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517" t="707"/>
            <a:stretch/>
          </p:blipFill>
          <p:spPr>
            <a:xfrm>
              <a:off x="1447087" y="6095784"/>
              <a:ext cx="610219" cy="525933"/>
            </a:xfrm>
            <a:prstGeom prst="rect">
              <a:avLst/>
            </a:prstGeom>
          </p:spPr>
        </p:pic>
        <p:pic>
          <p:nvPicPr>
            <p:cNvPr id="24" name="Immagine 9">
              <a:extLst>
                <a:ext uri="{FF2B5EF4-FFF2-40B4-BE49-F238E27FC236}">
                  <a16:creationId xmlns:a16="http://schemas.microsoft.com/office/drawing/2014/main" id="{D2A84555-DCBE-4750-B51D-E0185B676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426" t="-14084" r="65288" b="7036"/>
            <a:stretch/>
          </p:blipFill>
          <p:spPr>
            <a:xfrm>
              <a:off x="1679162" y="7158131"/>
              <a:ext cx="378144" cy="582949"/>
            </a:xfrm>
            <a:prstGeom prst="rect">
              <a:avLst/>
            </a:prstGeom>
          </p:spPr>
        </p:pic>
      </p:grpSp>
      <p:pic>
        <p:nvPicPr>
          <p:cNvPr id="25" name="Immagine 9">
            <a:extLst>
              <a:ext uri="{FF2B5EF4-FFF2-40B4-BE49-F238E27FC236}">
                <a16:creationId xmlns:a16="http://schemas.microsoft.com/office/drawing/2014/main" id="{3BE45625-ACDC-4D9C-9E8B-E7A369036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75" t="19724"/>
          <a:stretch/>
        </p:blipFill>
        <p:spPr>
          <a:xfrm>
            <a:off x="3238032" y="5443489"/>
            <a:ext cx="274048" cy="294530"/>
          </a:xfrm>
          <a:prstGeom prst="rect">
            <a:avLst/>
          </a:prstGeom>
        </p:spPr>
      </p:pic>
      <p:pic>
        <p:nvPicPr>
          <p:cNvPr id="26" name="Immagine 8">
            <a:extLst>
              <a:ext uri="{FF2B5EF4-FFF2-40B4-BE49-F238E27FC236}">
                <a16:creationId xmlns:a16="http://schemas.microsoft.com/office/drawing/2014/main" id="{B7D788B5-B901-422B-B2E0-39B0C5264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80102" b="8702"/>
          <a:stretch/>
        </p:blipFill>
        <p:spPr>
          <a:xfrm>
            <a:off x="3340221" y="4637753"/>
            <a:ext cx="457161" cy="325806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5B1FD67C-6BFF-4F1F-94EE-9F1252A61C5E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Cosine similarity with TF-IDF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A5445E3-66AD-412F-A9D4-A145A19B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123BAD-24D4-4A2E-968B-284C7C59E10B}"/>
              </a:ext>
            </a:extLst>
          </p:cNvPr>
          <p:cNvSpPr txBox="1"/>
          <p:nvPr/>
        </p:nvSpPr>
        <p:spPr>
          <a:xfrm>
            <a:off x="630621" y="1947041"/>
            <a:ext cx="62983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users each with ≈ N domains</a:t>
            </a:r>
          </a:p>
          <a:p>
            <a:r>
              <a:rPr lang="en-US" dirty="0"/>
              <a:t>P is the total number of domains seen by all the M users, with N ≤ P ≤ M · N</a:t>
            </a:r>
          </a:p>
          <a:p>
            <a:endParaRPr lang="en-US" dirty="0"/>
          </a:p>
          <a:p>
            <a:r>
              <a:rPr lang="en-US" dirty="0" err="1"/>
              <a:t>Jaccard</a:t>
            </a:r>
            <a:r>
              <a:rPr lang="en-US" dirty="0"/>
              <a:t> index computation costs at most O (M · N^2) </a:t>
            </a:r>
          </a:p>
          <a:p>
            <a:r>
              <a:rPr lang="en-US" dirty="0"/>
              <a:t>TFIDF and MLE methodologies cost at most O (M · N · P), using larger set of all domains</a:t>
            </a:r>
          </a:p>
          <a:p>
            <a:endParaRPr lang="en-US" dirty="0"/>
          </a:p>
          <a:p>
            <a:r>
              <a:rPr lang="en-US" dirty="0"/>
              <a:t>Hashing methodology could be used on top of our computation to speed-up the process. Computation cost decrease to O (M · N) for </a:t>
            </a:r>
            <a:r>
              <a:rPr lang="en-US" dirty="0" err="1"/>
              <a:t>Jaccard</a:t>
            </a:r>
            <a:r>
              <a:rPr lang="en-US" dirty="0"/>
              <a:t> and O (M ·P) for MLE and TFIDF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case of very large population, it is therefore much faster to use the simpler </a:t>
            </a:r>
            <a:r>
              <a:rPr lang="en-US" dirty="0" err="1"/>
              <a:t>Jaccard</a:t>
            </a:r>
            <a:r>
              <a:rPr lang="en-US" dirty="0"/>
              <a:t> similarity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19D35-4545-4F24-B297-81DE4570D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604" y="1803097"/>
            <a:ext cx="2147272" cy="374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3E5434-A709-44DE-8716-980CD20B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07B5-B1D6-4FEA-8FF7-148C683D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2" y="1604822"/>
            <a:ext cx="4891827" cy="488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Are all domains equal?</a:t>
            </a:r>
          </a:p>
          <a:p>
            <a:pPr marL="0" indent="0">
              <a:buNone/>
            </a:pPr>
            <a:r>
              <a:rPr lang="en-GB" sz="1800" b="1" dirty="0"/>
              <a:t>Core domain</a:t>
            </a:r>
            <a:r>
              <a:rPr lang="en-GB" sz="1800" dirty="0"/>
              <a:t>: are intentionally requested by a user to </a:t>
            </a:r>
            <a:r>
              <a:rPr lang="en-US" sz="1800" dirty="0"/>
              <a:t>download the page HTML document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e.g.: </a:t>
            </a:r>
            <a:r>
              <a:rPr lang="en-US" sz="1800" dirty="0">
                <a:solidFill>
                  <a:srgbClr val="00B050"/>
                </a:solidFill>
              </a:rPr>
              <a:t>www.facebook.com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50"/>
                </a:solidFill>
              </a:rPr>
              <a:t>en.wikipedia.org</a:t>
            </a:r>
            <a:endParaRPr lang="en-GB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Support domains</a:t>
            </a:r>
            <a:r>
              <a:rPr lang="en-US" sz="1800" dirty="0"/>
              <a:t>: remaining ones triggered by website visits, or by background applications</a:t>
            </a:r>
          </a:p>
          <a:p>
            <a:pPr marL="0" indent="0">
              <a:buNone/>
            </a:pPr>
            <a:r>
              <a:rPr lang="en-US" sz="1800" dirty="0"/>
              <a:t>e.g.: </a:t>
            </a:r>
            <a:r>
              <a:rPr lang="en-US" sz="1800" dirty="0">
                <a:solidFill>
                  <a:srgbClr val="00B050"/>
                </a:solidFill>
              </a:rPr>
              <a:t>static.xx.fbcdn.net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00B050"/>
                </a:solidFill>
              </a:rPr>
              <a:t>client.dropbox.com</a:t>
            </a:r>
          </a:p>
          <a:p>
            <a:pPr marL="0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Core domains might be more important for fingerprinting </a:t>
            </a:r>
            <a:endParaRPr lang="en-US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3"/>
            <a:r>
              <a:rPr lang="en-US" i="0" dirty="0">
                <a:solidFill>
                  <a:schemeClr val="tx1"/>
                </a:solidFill>
              </a:rPr>
              <a:t>Accuracy</a:t>
            </a:r>
          </a:p>
          <a:p>
            <a:pPr lvl="3"/>
            <a:r>
              <a:rPr lang="en-US" i="0" dirty="0">
                <a:solidFill>
                  <a:schemeClr val="tx1"/>
                </a:solidFill>
              </a:rPr>
              <a:t>Interpretability</a:t>
            </a:r>
          </a:p>
          <a:p>
            <a:pPr lvl="3"/>
            <a:r>
              <a:rPr lang="en-US" i="0" dirty="0">
                <a:solidFill>
                  <a:schemeClr val="tx1"/>
                </a:solidFill>
              </a:rPr>
              <a:t>Independence from device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  <a:p>
            <a:endParaRPr lang="en-US" sz="1800" dirty="0"/>
          </a:p>
        </p:txBody>
      </p:sp>
      <p:sp>
        <p:nvSpPr>
          <p:cNvPr id="5" name="Rettangolo 6">
            <a:extLst>
              <a:ext uri="{FF2B5EF4-FFF2-40B4-BE49-F238E27FC236}">
                <a16:creationId xmlns:a16="http://schemas.microsoft.com/office/drawing/2014/main" id="{0E4A794D-AF85-43A9-A365-6DBB5CC85086}"/>
              </a:ext>
            </a:extLst>
          </p:cNvPr>
          <p:cNvSpPr/>
          <p:nvPr/>
        </p:nvSpPr>
        <p:spPr>
          <a:xfrm>
            <a:off x="5904270" y="2350715"/>
            <a:ext cx="640025" cy="4950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Html </a:t>
            </a: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56F0AEFE-D5DC-4B8F-B6CF-2F5F75F439C9}"/>
              </a:ext>
            </a:extLst>
          </p:cNvPr>
          <p:cNvSpPr/>
          <p:nvPr/>
        </p:nvSpPr>
        <p:spPr>
          <a:xfrm>
            <a:off x="7235219" y="2845808"/>
            <a:ext cx="663301" cy="2918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8" name="Rettangolo 13">
            <a:extLst>
              <a:ext uri="{FF2B5EF4-FFF2-40B4-BE49-F238E27FC236}">
                <a16:creationId xmlns:a16="http://schemas.microsoft.com/office/drawing/2014/main" id="{FD3382B5-A0B1-477D-8A2F-9E36CF564EC1}"/>
              </a:ext>
            </a:extLst>
          </p:cNvPr>
          <p:cNvSpPr/>
          <p:nvPr/>
        </p:nvSpPr>
        <p:spPr>
          <a:xfrm>
            <a:off x="7747469" y="3529316"/>
            <a:ext cx="673090" cy="394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video</a:t>
            </a:r>
          </a:p>
        </p:txBody>
      </p:sp>
      <p:sp>
        <p:nvSpPr>
          <p:cNvPr id="9" name="Rettangolo 14">
            <a:extLst>
              <a:ext uri="{FF2B5EF4-FFF2-40B4-BE49-F238E27FC236}">
                <a16:creationId xmlns:a16="http://schemas.microsoft.com/office/drawing/2014/main" id="{C3C16CA8-4C6C-482B-97B7-CC25FEDB773D}"/>
              </a:ext>
            </a:extLst>
          </p:cNvPr>
          <p:cNvSpPr/>
          <p:nvPr/>
        </p:nvSpPr>
        <p:spPr>
          <a:xfrm>
            <a:off x="7741844" y="4619215"/>
            <a:ext cx="1244095" cy="320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JavaScript</a:t>
            </a:r>
          </a:p>
        </p:txBody>
      </p:sp>
      <p:sp>
        <p:nvSpPr>
          <p:cNvPr id="12" name="Rettangolo 17">
            <a:extLst>
              <a:ext uri="{FF2B5EF4-FFF2-40B4-BE49-F238E27FC236}">
                <a16:creationId xmlns:a16="http://schemas.microsoft.com/office/drawing/2014/main" id="{2D2DC244-CA98-4A20-A2C7-455E6898FF28}"/>
              </a:ext>
            </a:extLst>
          </p:cNvPr>
          <p:cNvSpPr/>
          <p:nvPr/>
        </p:nvSpPr>
        <p:spPr>
          <a:xfrm>
            <a:off x="6066976" y="4727127"/>
            <a:ext cx="796159" cy="2710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CSS</a:t>
            </a:r>
          </a:p>
        </p:txBody>
      </p:sp>
      <p:cxnSp>
        <p:nvCxnSpPr>
          <p:cNvPr id="15" name="Connettore 1 22">
            <a:extLst>
              <a:ext uri="{FF2B5EF4-FFF2-40B4-BE49-F238E27FC236}">
                <a16:creationId xmlns:a16="http://schemas.microsoft.com/office/drawing/2014/main" id="{557325B3-F554-462E-B114-F66260943FCC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>
            <a:off x="6224283" y="2845808"/>
            <a:ext cx="240773" cy="1881319"/>
          </a:xfrm>
          <a:prstGeom prst="line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ttore 1 25">
            <a:extLst>
              <a:ext uri="{FF2B5EF4-FFF2-40B4-BE49-F238E27FC236}">
                <a16:creationId xmlns:a16="http://schemas.microsoft.com/office/drawing/2014/main" id="{3C754459-DF89-4CED-87AB-EF4F098CD7C7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6544295" y="2598262"/>
            <a:ext cx="690924" cy="393461"/>
          </a:xfrm>
          <a:prstGeom prst="line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1 34">
            <a:extLst>
              <a:ext uri="{FF2B5EF4-FFF2-40B4-BE49-F238E27FC236}">
                <a16:creationId xmlns:a16="http://schemas.microsoft.com/office/drawing/2014/main" id="{ABB27A0F-895B-4346-8AAE-B91E3155E1C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544295" y="2598262"/>
            <a:ext cx="1203174" cy="1128216"/>
          </a:xfrm>
          <a:prstGeom prst="line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1 37">
            <a:extLst>
              <a:ext uri="{FF2B5EF4-FFF2-40B4-BE49-F238E27FC236}">
                <a16:creationId xmlns:a16="http://schemas.microsoft.com/office/drawing/2014/main" id="{0E718AD4-4861-46CF-97EE-E9DB8FF3563D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224283" y="2845808"/>
            <a:ext cx="1517561" cy="1773407"/>
          </a:xfrm>
          <a:prstGeom prst="line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CCCA0DC-2523-4C88-890C-B04CFB4EFF92}"/>
              </a:ext>
            </a:extLst>
          </p:cNvPr>
          <p:cNvSpPr txBox="1"/>
          <p:nvPr/>
        </p:nvSpPr>
        <p:spPr>
          <a:xfrm>
            <a:off x="5842881" y="1965332"/>
            <a:ext cx="21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www.facebook.com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5D506-CD82-40B4-B613-BEA215F7890A}"/>
              </a:ext>
            </a:extLst>
          </p:cNvPr>
          <p:cNvSpPr txBox="1"/>
          <p:nvPr/>
        </p:nvSpPr>
        <p:spPr>
          <a:xfrm>
            <a:off x="7248348" y="2552759"/>
            <a:ext cx="21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static.xx.fbcdn.net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78BC69-7BB3-46D2-8376-0742141EC32C}"/>
              </a:ext>
            </a:extLst>
          </p:cNvPr>
          <p:cNvSpPr txBox="1"/>
          <p:nvPr/>
        </p:nvSpPr>
        <p:spPr>
          <a:xfrm>
            <a:off x="6174988" y="5084677"/>
            <a:ext cx="21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static.xx.fbcdn.net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32A2A0-668D-4540-B23B-7D1C66C6EA44}"/>
              </a:ext>
            </a:extLst>
          </p:cNvPr>
          <p:cNvSpPr txBox="1"/>
          <p:nvPr/>
        </p:nvSpPr>
        <p:spPr>
          <a:xfrm>
            <a:off x="7442642" y="3966885"/>
            <a:ext cx="21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dl-client.dropbox.com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AA3C1-A493-41D3-8981-A8B8641E4A2A}"/>
              </a:ext>
            </a:extLst>
          </p:cNvPr>
          <p:cNvSpPr txBox="1"/>
          <p:nvPr/>
        </p:nvSpPr>
        <p:spPr>
          <a:xfrm>
            <a:off x="8043953" y="5002978"/>
            <a:ext cx="212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cdn.01.com</a:t>
            </a:r>
          </a:p>
        </p:txBody>
      </p:sp>
      <p:sp>
        <p:nvSpPr>
          <p:cNvPr id="48" name="Titolo 1">
            <a:extLst>
              <a:ext uri="{FF2B5EF4-FFF2-40B4-BE49-F238E27FC236}">
                <a16:creationId xmlns:a16="http://schemas.microsoft.com/office/drawing/2014/main" id="{2A931C72-C32B-42C3-B9C1-923531A3F142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Core and support domains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169C8D-6EDF-4147-B6B4-56C7E7B9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07B5-B1D6-4FEA-8FF7-148C683D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1426779"/>
            <a:ext cx="5678747" cy="5273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Classification task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GB" sz="1800" dirty="0"/>
              <a:t>Machine learning methodology: decision</a:t>
            </a:r>
            <a:r>
              <a:rPr lang="en-US" sz="1800" dirty="0"/>
              <a:t> tree classifier</a:t>
            </a:r>
          </a:p>
          <a:p>
            <a:pPr marL="342900" indent="-342900">
              <a:buAutoNum type="arabicPeriod"/>
            </a:pPr>
            <a:r>
              <a:rPr lang="en-US" sz="1800" dirty="0"/>
              <a:t>Build a labeled dataset for training and testing</a:t>
            </a:r>
          </a:p>
          <a:p>
            <a:pPr marL="342900" indent="-342900">
              <a:buAutoNum type="arabicPeriod"/>
            </a:pPr>
            <a:r>
              <a:rPr lang="en-US" sz="1800" dirty="0"/>
              <a:t>Get features: active crawling visiting home page of each domain (Selenium)</a:t>
            </a:r>
          </a:p>
          <a:p>
            <a:pPr marL="342900" indent="-342900">
              <a:buAutoNum type="arabicPeriod" startAt="3"/>
            </a:pPr>
            <a:r>
              <a:rPr lang="en-US" sz="1800" dirty="0"/>
              <a:t>Features selection: HTML document size and redirection to external domain</a:t>
            </a:r>
          </a:p>
          <a:p>
            <a:pPr marL="342900" indent="-342900">
              <a:buAutoNum type="arabicPeriod" startAt="3"/>
            </a:pPr>
            <a:r>
              <a:rPr lang="en-US" sz="1800" dirty="0"/>
              <a:t>Classifier training: C4.5</a:t>
            </a:r>
          </a:p>
          <a:p>
            <a:pPr marL="342900" indent="-342900">
              <a:buAutoNum type="arabicPeriod" startAt="3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Results: accuracy 96%</a:t>
            </a:r>
          </a:p>
          <a:p>
            <a:pPr marL="0" indent="0">
              <a:buNone/>
            </a:pPr>
            <a:r>
              <a:rPr lang="en-US" sz="1800" dirty="0"/>
              <a:t>Execution time: 1 hour for classifying 404 k domains</a:t>
            </a:r>
          </a:p>
          <a:p>
            <a:pPr marL="0" indent="0">
              <a:buNone/>
            </a:pPr>
            <a:r>
              <a:rPr lang="en-US" sz="1800" dirty="0"/>
              <a:t>Bottleneck:  Internet access speed (1Gbps)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Immagine 14351">
            <a:extLst>
              <a:ext uri="{FF2B5EF4-FFF2-40B4-BE49-F238E27FC236}">
                <a16:creationId xmlns:a16="http://schemas.microsoft.com/office/drawing/2014/main" id="{E2717187-5FDF-424B-BC80-7DC7CAD47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926" y="408103"/>
            <a:ext cx="1750622" cy="182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A33B19-D862-4EBB-A169-41B011F7A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807" y="3040945"/>
            <a:ext cx="2686308" cy="166506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AEDE033-D158-42D1-BF08-F2591813FF42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Identify core domains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39B512-C06B-4C5F-9BC8-A45B1601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41564-4488-40AB-A2B2-7BF073314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C5F4E0-D2CF-4FCD-B76F-920BF23E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4936945" y="2378171"/>
            <a:ext cx="2731808" cy="109568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8" name="Rettangolo 7"/>
          <p:cNvSpPr/>
          <p:nvPr/>
        </p:nvSpPr>
        <p:spPr>
          <a:xfrm>
            <a:off x="1501480" y="2381558"/>
            <a:ext cx="2826680" cy="10923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8B6DF-18CC-471A-88A9-9541E3D0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Luca </a:t>
            </a:r>
            <a:r>
              <a:rPr lang="en-US" dirty="0" err="1"/>
              <a:t>Vassio</a:t>
            </a:r>
            <a:r>
              <a:rPr lang="en-US" dirty="0"/>
              <a:t> - About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8B3F5-0BB2-4AEF-9A8C-92259A84D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28" y="3076775"/>
            <a:ext cx="1774925" cy="207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DB4F6-8F1F-43BA-AD15-A2F8DAA34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10" y="2950758"/>
            <a:ext cx="952598" cy="457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F13F74-F468-44F2-A9D5-896970B827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60" y="2428407"/>
            <a:ext cx="1280135" cy="547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C5119-7B3C-4FBE-BEE1-0380E359EC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37" y="2995672"/>
            <a:ext cx="997535" cy="382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0CE125-E24B-4A76-B1C4-712718D69F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A9AA7"/>
              </a:clrFrom>
              <a:clrTo>
                <a:srgbClr val="DA9A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3" y="2401289"/>
            <a:ext cx="1235399" cy="536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260C2-D0D4-4404-811D-611374FCDD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12" y="2473329"/>
            <a:ext cx="935399" cy="411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B6A067-9D46-4217-930A-1EB6EDF84A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21" y="2474148"/>
            <a:ext cx="471700" cy="3761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73" y="236316"/>
            <a:ext cx="1441965" cy="81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3E9195D6-1C1E-4F4E-B1E9-7FB7EF19F48B}"/>
              </a:ext>
            </a:extLst>
          </p:cNvPr>
          <p:cNvSpPr/>
          <p:nvPr/>
        </p:nvSpPr>
        <p:spPr>
          <a:xfrm>
            <a:off x="1035925" y="1505393"/>
            <a:ext cx="6799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Italian</a:t>
            </a:r>
            <a:r>
              <a:rPr lang="en-US" b="1" dirty="0"/>
              <a:t> Mathematical engineer </a:t>
            </a:r>
            <a:r>
              <a:rPr lang="en-US" dirty="0"/>
              <a:t>with a multidisciplinary profile</a:t>
            </a:r>
          </a:p>
          <a:p>
            <a:r>
              <a:rPr lang="en-US" dirty="0"/>
              <a:t>PhD in </a:t>
            </a:r>
            <a:r>
              <a:rPr lang="en-US" b="1" dirty="0"/>
              <a:t>Telecommunication Engineering </a:t>
            </a:r>
            <a:r>
              <a:rPr lang="en-US" dirty="0"/>
              <a:t>– now postdoc</a:t>
            </a:r>
            <a:endParaRPr lang="it-IT" dirty="0"/>
          </a:p>
          <a:p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DC4C03-28AA-4AED-854A-C9E0E99981DE}"/>
              </a:ext>
            </a:extLst>
          </p:cNvPr>
          <p:cNvSpPr/>
          <p:nvPr/>
        </p:nvSpPr>
        <p:spPr>
          <a:xfrm>
            <a:off x="1184422" y="3569835"/>
            <a:ext cx="69780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 interests</a:t>
            </a:r>
            <a:endParaRPr lang="en-US" sz="1600" dirty="0"/>
          </a:p>
          <a:p>
            <a:pPr marL="1928813" lvl="5" indent="-214313">
              <a:buFont typeface="Arial" panose="020B0604020202020204" pitchFamily="34" charset="0"/>
              <a:buChar char="•"/>
            </a:pPr>
            <a:r>
              <a:rPr lang="en-US" dirty="0"/>
              <a:t>Data science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Big data analytics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Data mining and machine learning</a:t>
            </a:r>
          </a:p>
          <a:p>
            <a:pPr marL="1928813" lvl="5" indent="-214313">
              <a:buFont typeface="Arial" panose="020B0604020202020204" pitchFamily="34" charset="0"/>
              <a:buChar char="•"/>
            </a:pPr>
            <a:r>
              <a:rPr lang="en-US" dirty="0"/>
              <a:t>Human </a:t>
            </a:r>
            <a:r>
              <a:rPr lang="en-US" dirty="0" err="1"/>
              <a:t>behaviour</a:t>
            </a:r>
            <a:r>
              <a:rPr lang="en-US" dirty="0"/>
              <a:t> analysis and modelling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Recommendation systems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Social networks </a:t>
            </a:r>
            <a:r>
              <a:rPr lang="en-GB" sz="1600" dirty="0"/>
              <a:t>behaviour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Web browsing habits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Smart cities design</a:t>
            </a:r>
          </a:p>
          <a:p>
            <a:pPr marL="1928813" lvl="5" indent="-214313">
              <a:buFont typeface="Arial" panose="020B0604020202020204" pitchFamily="34" charset="0"/>
              <a:buChar char="•"/>
            </a:pPr>
            <a:r>
              <a:rPr lang="en-US" dirty="0"/>
              <a:t>Optimization</a:t>
            </a:r>
          </a:p>
          <a:p>
            <a:pPr marL="2957513" lvl="8" indent="-214313">
              <a:buFont typeface="Arial" panose="020B0604020202020204" pitchFamily="34" charset="0"/>
              <a:buChar char="•"/>
            </a:pPr>
            <a:r>
              <a:rPr lang="en-US" sz="1600" dirty="0"/>
              <a:t> Metaheuristics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012D3E-DD45-44CD-9989-008B65F674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66" y="2765080"/>
            <a:ext cx="595975" cy="53637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57B5E5-B3C4-4324-8579-E231415B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E754B-71DC-4CF1-93F5-A6F540409CC4}"/>
              </a:ext>
            </a:extLst>
          </p:cNvPr>
          <p:cNvSpPr txBox="1"/>
          <p:nvPr/>
        </p:nvSpPr>
        <p:spPr>
          <a:xfrm>
            <a:off x="879706" y="1485908"/>
            <a:ext cx="76844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One week for profiling and identification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behave similar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are different among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Discriminative power of the profiles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32B61-036D-4D63-B9BA-8D873E820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6552" y="2381088"/>
            <a:ext cx="6413482" cy="263896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85D4F43B-A507-4622-BDEF-1895A9CA0BBE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user browsing repetitive?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0880" y="1158240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Campus dataset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132DFE-ABC5-4EB7-84D0-943DD57B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5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1F3946-578B-4138-84B2-2028B2E0EDC5}"/>
              </a:ext>
            </a:extLst>
          </p:cNvPr>
          <p:cNvSpPr txBox="1"/>
          <p:nvPr/>
        </p:nvSpPr>
        <p:spPr>
          <a:xfrm>
            <a:off x="879706" y="1502688"/>
            <a:ext cx="786227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Core/support domains for profiling and identification tasks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bigger the set, the better the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Core domains better characterizing  - 	500 support ~ 70 core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Jaccard</a:t>
            </a:r>
            <a:r>
              <a:rPr lang="en-US" dirty="0"/>
              <a:t> index worst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TFIDF best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MLE slightly better with core domains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105166-70EB-477B-BF99-E89896242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0824" y="2165061"/>
            <a:ext cx="5574792" cy="2733998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49BA2CA-84BA-4ADD-99CA-1ECD8E719C7D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Number of domains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40880" y="1158240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Campus dataset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57DE828-D2F3-469C-936E-66E7C82B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1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1E754B-71DC-4CF1-93F5-A6F540409CC4}"/>
              </a:ext>
            </a:extLst>
          </p:cNvPr>
          <p:cNvSpPr txBox="1"/>
          <p:nvPr/>
        </p:nvSpPr>
        <p:spPr>
          <a:xfrm>
            <a:off x="879706" y="1485908"/>
            <a:ext cx="78465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Users have different rates for discovering domains</a:t>
            </a:r>
          </a:p>
          <a:p>
            <a:endParaRPr lang="en-US" dirty="0"/>
          </a:p>
          <a:p>
            <a:r>
              <a:rPr lang="en-US" dirty="0"/>
              <a:t>Keep constant observation time (profiling/identification)</a:t>
            </a:r>
          </a:p>
          <a:p>
            <a:endParaRPr lang="en-US" dirty="0"/>
          </a:p>
          <a:p>
            <a:r>
              <a:rPr lang="en-US" dirty="0"/>
              <a:t>Two consecutive days		          	           Two consecutive weeks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Much more support domains than core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Quantity of support domains helps identification (personalized ads/tracking)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Jaccard</a:t>
            </a:r>
            <a:r>
              <a:rPr lang="en-US" dirty="0"/>
              <a:t> worst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TFIDF overall best 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few core domains MLE better</a:t>
            </a:r>
          </a:p>
          <a:p>
            <a:endParaRPr lang="en-US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5D4F43B-A507-4622-BDEF-1895A9CA0BBE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Observation 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2E8475-5E2B-4CA7-8F15-7C051B56BF2E}"/>
              </a:ext>
            </a:extLst>
          </p:cNvPr>
          <p:cNvGrpSpPr/>
          <p:nvPr/>
        </p:nvGrpSpPr>
        <p:grpSpPr>
          <a:xfrm>
            <a:off x="740364" y="3171279"/>
            <a:ext cx="4004260" cy="833162"/>
            <a:chOff x="623782" y="3096772"/>
            <a:chExt cx="4260184" cy="9076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008FC6-5359-400B-B302-1DD1A829D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782" y="3131608"/>
              <a:ext cx="4260184" cy="872833"/>
            </a:xfrm>
            <a:prstGeom prst="rect">
              <a:avLst/>
            </a:prstGeom>
          </p:spPr>
        </p:pic>
        <p:sp useBgFill="1">
          <p:nvSpPr>
            <p:cNvPr id="2" name="Rectangle 1">
              <a:extLst>
                <a:ext uri="{FF2B5EF4-FFF2-40B4-BE49-F238E27FC236}">
                  <a16:creationId xmlns:a16="http://schemas.microsoft.com/office/drawing/2014/main" id="{E5E81E9D-0D41-4A57-B1DF-D98D3FCB052F}"/>
                </a:ext>
              </a:extLst>
            </p:cNvPr>
            <p:cNvSpPr/>
            <p:nvPr/>
          </p:nvSpPr>
          <p:spPr>
            <a:xfrm>
              <a:off x="2360706" y="3178906"/>
              <a:ext cx="555915" cy="155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102627-F788-4FC3-85BD-E1D1249AC50D}"/>
                </a:ext>
              </a:extLst>
            </p:cNvPr>
            <p:cNvSpPr txBox="1"/>
            <p:nvPr/>
          </p:nvSpPr>
          <p:spPr>
            <a:xfrm>
              <a:off x="2325190" y="3096772"/>
              <a:ext cx="106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644583-0993-48EE-B386-7249CE29C500}"/>
              </a:ext>
            </a:extLst>
          </p:cNvPr>
          <p:cNvGrpSpPr/>
          <p:nvPr/>
        </p:nvGrpSpPr>
        <p:grpSpPr>
          <a:xfrm>
            <a:off x="5077089" y="3171282"/>
            <a:ext cx="3892732" cy="813937"/>
            <a:chOff x="4911940" y="3088063"/>
            <a:chExt cx="4232061" cy="8971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36E180-2A49-4E37-9B3B-D06663A10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1940" y="3147375"/>
              <a:ext cx="4232061" cy="837840"/>
            </a:xfrm>
            <a:prstGeom prst="rect">
              <a:avLst/>
            </a:prstGeom>
            <a:ln>
              <a:noFill/>
            </a:ln>
          </p:spPr>
        </p:pic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490DDCAB-9550-4701-AA73-8F0621B9A3CD}"/>
                </a:ext>
              </a:extLst>
            </p:cNvPr>
            <p:cNvSpPr/>
            <p:nvPr/>
          </p:nvSpPr>
          <p:spPr>
            <a:xfrm>
              <a:off x="6630893" y="3171279"/>
              <a:ext cx="555915" cy="1555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0CA08-4732-49CD-BF46-AE181AC73178}"/>
                </a:ext>
              </a:extLst>
            </p:cNvPr>
            <p:cNvSpPr txBox="1"/>
            <p:nvPr/>
          </p:nvSpPr>
          <p:spPr>
            <a:xfrm>
              <a:off x="6579989" y="3088063"/>
              <a:ext cx="10665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3FEC3-DEFE-4233-B972-4A6FFF7590A1}"/>
              </a:ext>
            </a:extLst>
          </p:cNvPr>
          <p:cNvSpPr/>
          <p:nvPr/>
        </p:nvSpPr>
        <p:spPr>
          <a:xfrm>
            <a:off x="623782" y="2497184"/>
            <a:ext cx="4235601" cy="1778725"/>
          </a:xfrm>
          <a:prstGeom prst="rect">
            <a:avLst/>
          </a:prstGeom>
          <a:noFill/>
          <a:ln>
            <a:solidFill>
              <a:srgbClr val="FAA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279FD8-4BC2-468B-8237-AC0F06005E6F}"/>
              </a:ext>
            </a:extLst>
          </p:cNvPr>
          <p:cNvSpPr/>
          <p:nvPr/>
        </p:nvSpPr>
        <p:spPr>
          <a:xfrm>
            <a:off x="4988634" y="2497183"/>
            <a:ext cx="4068276" cy="17787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40880" y="1158240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Campus dataset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6A28B4-4AE5-4839-A5F8-FD32B94A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7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7FE11-01FF-470E-885B-22AC4320E487}"/>
              </a:ext>
            </a:extLst>
          </p:cNvPr>
          <p:cNvSpPr txBox="1"/>
          <p:nvPr/>
        </p:nvSpPr>
        <p:spPr>
          <a:xfrm>
            <a:off x="1087820" y="1766010"/>
            <a:ext cx="79874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apply what we have learned to the ISP case</a:t>
            </a:r>
          </a:p>
          <a:p>
            <a:endParaRPr lang="en-US" dirty="0"/>
          </a:p>
          <a:p>
            <a:r>
              <a:rPr lang="en-US" dirty="0"/>
              <a:t>Residential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heterogeneous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Devices multiplexed on same IP address of the access gateway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domains </a:t>
            </a:r>
            <a:r>
              <a:rPr lang="mr-IN" dirty="0"/>
              <a:t>–</a:t>
            </a:r>
            <a:r>
              <a:rPr lang="en-US" dirty="0"/>
              <a:t> no distinction between core/support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Bigger amount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More distinct and repetitive behavior: easier to fingerprint and identify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990A4CF-B630-4B18-8FBB-72FCCE739A9E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ISP case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2455B0-E82B-4FFC-AED1-4871F565175D}"/>
              </a:ext>
            </a:extLst>
          </p:cNvPr>
          <p:cNvGrpSpPr/>
          <p:nvPr/>
        </p:nvGrpSpPr>
        <p:grpSpPr>
          <a:xfrm>
            <a:off x="2054845" y="3879520"/>
            <a:ext cx="5297214" cy="934472"/>
            <a:chOff x="1807338" y="3055031"/>
            <a:chExt cx="5297214" cy="934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FCF9B3-C147-4152-BA25-96963FD63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7338" y="3067219"/>
              <a:ext cx="5297214" cy="922284"/>
            </a:xfrm>
            <a:prstGeom prst="rect">
              <a:avLst/>
            </a:prstGeom>
          </p:spPr>
        </p:pic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39373E54-0A60-43C2-B720-4663B8FFACC6}"/>
                </a:ext>
              </a:extLst>
            </p:cNvPr>
            <p:cNvSpPr/>
            <p:nvPr/>
          </p:nvSpPr>
          <p:spPr>
            <a:xfrm>
              <a:off x="3645647" y="3149023"/>
              <a:ext cx="764988" cy="2157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53E939-DA3B-4527-9C83-0273B49DE7B5}"/>
                </a:ext>
              </a:extLst>
            </p:cNvPr>
            <p:cNvSpPr txBox="1"/>
            <p:nvPr/>
          </p:nvSpPr>
          <p:spPr>
            <a:xfrm>
              <a:off x="3570515" y="3055031"/>
              <a:ext cx="106654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domains</a:t>
              </a:r>
            </a:p>
          </p:txBody>
        </p:sp>
      </p:grp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4BF47A-5ECD-4A19-8182-0156853B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71762-D2E4-44C2-BA45-46992C4EAA66}"/>
              </a:ext>
            </a:extLst>
          </p:cNvPr>
          <p:cNvSpPr txBox="1"/>
          <p:nvPr/>
        </p:nvSpPr>
        <p:spPr>
          <a:xfrm>
            <a:off x="857603" y="1652072"/>
            <a:ext cx="346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Fixed 2 weeks profiling, variable identification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893D2-7DAA-4D3C-AAAB-E382EC57E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68" y="2554721"/>
            <a:ext cx="3696789" cy="2471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5A65D-2C79-47C0-875F-C8216CC10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833" y="2585362"/>
            <a:ext cx="3239448" cy="2351785"/>
          </a:xfrm>
          <a:prstGeom prst="rect">
            <a:avLst/>
          </a:prstGeom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CD0C4EFA-F17B-4E31-A230-88D2421A2C6D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Longer profiling or identification?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B8683-90FF-439A-9018-9BECE3CB2E61}"/>
              </a:ext>
            </a:extLst>
          </p:cNvPr>
          <p:cNvSpPr/>
          <p:nvPr/>
        </p:nvSpPr>
        <p:spPr>
          <a:xfrm>
            <a:off x="1098025" y="5281190"/>
            <a:ext cx="8085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Jaccard</a:t>
            </a:r>
            <a:r>
              <a:rPr lang="en-US" dirty="0"/>
              <a:t> is symmetric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TFIDF and MLE account for whole population when profiling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TFIDF and MLE good even with few hours of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profiling sets more important than identification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56E55-B44A-456A-874E-C7700719E586}"/>
              </a:ext>
            </a:extLst>
          </p:cNvPr>
          <p:cNvSpPr/>
          <p:nvPr/>
        </p:nvSpPr>
        <p:spPr>
          <a:xfrm>
            <a:off x="4994374" y="1397092"/>
            <a:ext cx="3905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	Fixed 2 weeks identification, 	variable profiling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A1461F-3957-4157-B67F-060959724D99}"/>
              </a:ext>
            </a:extLst>
          </p:cNvPr>
          <p:cNvSpPr/>
          <p:nvPr/>
        </p:nvSpPr>
        <p:spPr>
          <a:xfrm>
            <a:off x="792479" y="1497874"/>
            <a:ext cx="3735978" cy="3647446"/>
          </a:xfrm>
          <a:prstGeom prst="rect">
            <a:avLst/>
          </a:prstGeom>
          <a:noFill/>
          <a:ln>
            <a:solidFill>
              <a:srgbClr val="FAA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DB904-4691-4031-99F5-F6C210FE9670}"/>
              </a:ext>
            </a:extLst>
          </p:cNvPr>
          <p:cNvSpPr/>
          <p:nvPr/>
        </p:nvSpPr>
        <p:spPr>
          <a:xfrm>
            <a:off x="4798423" y="1497874"/>
            <a:ext cx="3971115" cy="364744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40880" y="1158240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Campus dataset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3EBD0-EF52-4191-B5CD-8E16064F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0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4778B2-ECE8-4B9A-99CA-3D5E82A63205}"/>
              </a:ext>
            </a:extLst>
          </p:cNvPr>
          <p:cNvSpPr txBox="1"/>
          <p:nvPr/>
        </p:nvSpPr>
        <p:spPr>
          <a:xfrm>
            <a:off x="917150" y="1923393"/>
            <a:ext cx="7675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no privacy and anonymity online, even from </a:t>
            </a:r>
            <a:r>
              <a:rPr lang="en-US"/>
              <a:t>the network point of view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Good similarity metrics and machine learning application can improve forensics applications: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simple TFIDF approach can solve identification problem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Web-services intentionally requested (core) better characterize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support domains are also important due to their quantity</a:t>
            </a:r>
          </a:p>
          <a:p>
            <a:endParaRPr lang="en-US" dirty="0"/>
          </a:p>
          <a:p>
            <a:r>
              <a:rPr lang="en-US" dirty="0"/>
              <a:t>Future work: analyze point of view of tracker applications</a:t>
            </a:r>
          </a:p>
          <a:p>
            <a:endParaRPr lang="en-US" dirty="0"/>
          </a:p>
          <a:p>
            <a:r>
              <a:rPr lang="en-US" dirty="0"/>
              <a:t>Foster new studies and permit results reproducibility!</a:t>
            </a:r>
          </a:p>
          <a:p>
            <a:r>
              <a:rPr lang="en-US" dirty="0"/>
              <a:t>Data and models available at </a:t>
            </a:r>
            <a:r>
              <a:rPr lang="en-US" dirty="0">
                <a:hlinkClick r:id="rId2"/>
              </a:rPr>
              <a:t>bigdata.polito.it/content/domains-web-users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7782F-A36B-45A4-9239-5FFAEA124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48" y="524145"/>
            <a:ext cx="1619342" cy="122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uppo 10">
            <a:extLst>
              <a:ext uri="{FF2B5EF4-FFF2-40B4-BE49-F238E27FC236}">
                <a16:creationId xmlns:a16="http://schemas.microsoft.com/office/drawing/2014/main" id="{E2C5E1C6-5A7C-4294-81D0-610464BA191B}"/>
              </a:ext>
            </a:extLst>
          </p:cNvPr>
          <p:cNvGrpSpPr/>
          <p:nvPr/>
        </p:nvGrpSpPr>
        <p:grpSpPr>
          <a:xfrm>
            <a:off x="2247404" y="5986515"/>
            <a:ext cx="4379638" cy="369999"/>
            <a:chOff x="272717" y="3974699"/>
            <a:chExt cx="5678904" cy="549176"/>
          </a:xfrm>
        </p:grpSpPr>
        <p:pic>
          <p:nvPicPr>
            <p:cNvPr id="6" name="Immagine 8">
              <a:extLst>
                <a:ext uri="{FF2B5EF4-FFF2-40B4-BE49-F238E27FC236}">
                  <a16:creationId xmlns:a16="http://schemas.microsoft.com/office/drawing/2014/main" id="{6C0D15F3-1E53-4BDE-B544-69DCD84A9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/>
            <a:stretch/>
          </p:blipFill>
          <p:spPr>
            <a:xfrm>
              <a:off x="2972516" y="3974699"/>
              <a:ext cx="2979105" cy="529676"/>
            </a:xfrm>
            <a:prstGeom prst="rect">
              <a:avLst/>
            </a:prstGeom>
          </p:spPr>
        </p:pic>
        <p:pic>
          <p:nvPicPr>
            <p:cNvPr id="7" name="Immagine 9">
              <a:extLst>
                <a:ext uri="{FF2B5EF4-FFF2-40B4-BE49-F238E27FC236}">
                  <a16:creationId xmlns:a16="http://schemas.microsoft.com/office/drawing/2014/main" id="{A5CC582C-5EEA-4DE0-9A2A-543704577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59"/>
            <a:stretch/>
          </p:blipFill>
          <p:spPr>
            <a:xfrm>
              <a:off x="272717" y="3978443"/>
              <a:ext cx="2646946" cy="54543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12E8F3D-C70A-4E1A-80EE-004AFA508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986" y="524145"/>
            <a:ext cx="1399248" cy="139924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9B4DBDC2-0090-4DF1-8F5C-CBB0FA876F3E}"/>
              </a:ext>
            </a:extLst>
          </p:cNvPr>
          <p:cNvSpPr txBox="1">
            <a:spLocks/>
          </p:cNvSpPr>
          <p:nvPr/>
        </p:nvSpPr>
        <p:spPr>
          <a:xfrm>
            <a:off x="879706" y="531808"/>
            <a:ext cx="8477126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622248E-5BC7-4FB4-BAA0-44A97D77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4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259" y="2487051"/>
            <a:ext cx="3343416" cy="194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1231457" y="4597051"/>
            <a:ext cx="6984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Want</a:t>
            </a:r>
            <a:r>
              <a:rPr lang="it-IT" dirty="0"/>
              <a:t> to talk with me? Propose </a:t>
            </a:r>
            <a:r>
              <a:rPr lang="it-IT" dirty="0" err="1"/>
              <a:t>something</a:t>
            </a:r>
            <a:r>
              <a:rPr lang="it-IT" dirty="0"/>
              <a:t> </a:t>
            </a:r>
            <a:r>
              <a:rPr lang="it-IT" dirty="0" err="1"/>
              <a:t>interesting</a:t>
            </a:r>
            <a:r>
              <a:rPr lang="it-IT" dirty="0"/>
              <a:t> for </a:t>
            </a:r>
            <a:r>
              <a:rPr lang="it-IT" dirty="0" err="1"/>
              <a:t>my</a:t>
            </a:r>
            <a:r>
              <a:rPr lang="it-IT" dirty="0"/>
              <a:t> future?</a:t>
            </a:r>
          </a:p>
          <a:p>
            <a:endParaRPr lang="it-IT" dirty="0"/>
          </a:p>
          <a:p>
            <a:r>
              <a:rPr lang="it-IT" dirty="0"/>
              <a:t>Luca </a:t>
            </a:r>
            <a:r>
              <a:rPr lang="it-IT" dirty="0" err="1"/>
              <a:t>Vassio</a:t>
            </a:r>
            <a:r>
              <a:rPr lang="it-IT" dirty="0"/>
              <a:t>						luca.vassio@polito.it</a:t>
            </a:r>
          </a:p>
          <a:p>
            <a:r>
              <a:rPr lang="it-IT" dirty="0"/>
              <a:t>								lucavassio.wordpress.com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C8A8D58-3BDD-4028-AE07-94E4440DB3AA}"/>
              </a:ext>
            </a:extLst>
          </p:cNvPr>
          <p:cNvSpPr/>
          <p:nvPr/>
        </p:nvSpPr>
        <p:spPr>
          <a:xfrm>
            <a:off x="1187042" y="1461713"/>
            <a:ext cx="6769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Luca </a:t>
            </a:r>
            <a:r>
              <a:rPr lang="en-US" sz="1400" dirty="0" err="1">
                <a:solidFill>
                  <a:prstClr val="black"/>
                </a:solidFill>
              </a:rPr>
              <a:t>Vassio</a:t>
            </a:r>
            <a:r>
              <a:rPr lang="en-US" sz="1400" dirty="0">
                <a:solidFill>
                  <a:prstClr val="black"/>
                </a:solidFill>
              </a:rPr>
              <a:t>, Danilo Giordano, Martino </a:t>
            </a:r>
            <a:r>
              <a:rPr lang="en-US" sz="1400" dirty="0" err="1">
                <a:solidFill>
                  <a:prstClr val="black"/>
                </a:solidFill>
              </a:rPr>
              <a:t>Trevisan</a:t>
            </a:r>
            <a:r>
              <a:rPr lang="en-US" sz="1400" dirty="0">
                <a:solidFill>
                  <a:prstClr val="black"/>
                </a:solidFill>
              </a:rPr>
              <a:t>, Marco </a:t>
            </a:r>
            <a:r>
              <a:rPr lang="en-US" sz="1400" dirty="0" err="1">
                <a:solidFill>
                  <a:prstClr val="black"/>
                </a:solidFill>
              </a:rPr>
              <a:t>Mellia</a:t>
            </a:r>
            <a:r>
              <a:rPr lang="en-US" sz="1400" dirty="0">
                <a:solidFill>
                  <a:prstClr val="black"/>
                </a:solidFill>
              </a:rPr>
              <a:t>, Ana Paula Couto da Silva, Users' Fingerprinting Techniques from TCP Traffic, ACM SIGCOMM Workshop on Big Data Analytics and Machine Learning for Data Communication Networks, 2017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FFD4F9-40D8-4292-9B8E-D1BD3D55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128839" y="2271714"/>
            <a:ext cx="1881664" cy="1753076"/>
            <a:chOff x="1841500" y="927100"/>
            <a:chExt cx="3587750" cy="3448050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1500" y="927100"/>
              <a:ext cx="3587750" cy="56515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54200" y="1485900"/>
              <a:ext cx="3575050" cy="28892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our interests private?</a:t>
            </a:r>
            <a:endParaRPr lang="it-IT" dirty="0"/>
          </a:p>
        </p:txBody>
      </p:sp>
      <p:pic>
        <p:nvPicPr>
          <p:cNvPr id="3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70" y="4192415"/>
            <a:ext cx="2429999" cy="1012500"/>
          </a:xfrm>
          <a:prstGeom prst="rect">
            <a:avLst/>
          </a:prstGeom>
          <a:effectLst>
            <a:glow rad="482600">
              <a:schemeClr val="bg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55" y="2801703"/>
            <a:ext cx="2436140" cy="810000"/>
          </a:xfrm>
          <a:prstGeom prst="rect">
            <a:avLst/>
          </a:prstGeom>
          <a:effectLst>
            <a:glow rad="482600">
              <a:schemeClr val="bg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itle 1"/>
          <p:cNvSpPr txBox="1">
            <a:spLocks/>
          </p:cNvSpPr>
          <p:nvPr/>
        </p:nvSpPr>
        <p:spPr>
          <a:xfrm>
            <a:off x="2895968" y="3137554"/>
            <a:ext cx="3370327" cy="971738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51435" tIns="25718" rIns="51435" bIns="25718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 at all!</a:t>
            </a:r>
            <a:endParaRPr lang="it-IT" sz="4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BB35498-EEDB-4D87-9E1C-2814FCFE5A33}"/>
              </a:ext>
            </a:extLst>
          </p:cNvPr>
          <p:cNvSpPr/>
          <p:nvPr/>
        </p:nvSpPr>
        <p:spPr>
          <a:xfrm>
            <a:off x="570451" y="5773996"/>
            <a:ext cx="807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Huge number of trackers that record user web activities with different techniques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84BDB7-E983-4B00-A4C7-1814F177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9D6A6-549A-4C5A-9518-BAA77866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be anonymous?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8AE5F0-9312-4CE4-870B-7ADBBB2D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From a </a:t>
            </a:r>
            <a:r>
              <a:rPr lang="en-US" b="1" dirty="0"/>
              <a:t>network point of view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/>
              <a:t>Does our traffic characterize us?</a:t>
            </a:r>
          </a:p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Users can change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/>
              <a:t>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/>
              <a:t>Device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0" dirty="0"/>
              <a:t>Network</a:t>
            </a:r>
          </a:p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 limits access to third parties</a:t>
            </a:r>
          </a:p>
          <a:p>
            <a:pPr marL="0" indent="0">
              <a:buNone/>
            </a:pPr>
            <a:r>
              <a:rPr lang="en-US" dirty="0"/>
              <a:t>Can we still use network visible information for user fingerprinting?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042488B3-A6DA-432F-85A7-7BF8A4132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0" y="1806934"/>
            <a:ext cx="1899882" cy="1440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44078C-69FE-4AC9-B4D7-8D3F06B7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C4DB6EC-5F99-4FFB-AC05-8C2DE96CA219}"/>
              </a:ext>
            </a:extLst>
          </p:cNvPr>
          <p:cNvSpPr/>
          <p:nvPr/>
        </p:nvSpPr>
        <p:spPr>
          <a:xfrm>
            <a:off x="836881" y="3319088"/>
            <a:ext cx="7764011" cy="25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endParaRPr lang="it-IT" dirty="0">
              <a:solidFill>
                <a:srgbClr val="191B0E"/>
              </a:solidFill>
            </a:endParaRPr>
          </a:p>
          <a:p>
            <a:pPr lvl="0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dirty="0">
                <a:solidFill>
                  <a:srgbClr val="191B0E"/>
                </a:solidFill>
              </a:rPr>
              <a:t>What characterize the </a:t>
            </a:r>
            <a:r>
              <a:rPr lang="en-US" dirty="0" err="1">
                <a:solidFill>
                  <a:srgbClr val="191B0E"/>
                </a:solidFill>
              </a:rPr>
              <a:t>behaviour</a:t>
            </a:r>
            <a:r>
              <a:rPr lang="en-US" dirty="0">
                <a:solidFill>
                  <a:srgbClr val="191B0E"/>
                </a:solidFill>
              </a:rPr>
              <a:t> of the used </a:t>
            </a:r>
            <a:r>
              <a:rPr lang="en-US" b="1" dirty="0">
                <a:solidFill>
                  <a:srgbClr val="191B0E"/>
                </a:solidFill>
              </a:rPr>
              <a:t>device</a:t>
            </a:r>
            <a:endParaRPr lang="en-US" dirty="0">
              <a:solidFill>
                <a:srgbClr val="191B0E"/>
              </a:solidFill>
            </a:endParaRP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</a:rPr>
              <a:t>The web-services the user access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91B0E"/>
                </a:solidFill>
              </a:rPr>
              <a:t>Services that support these web-services (e.g., CDNs)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91B0E"/>
                </a:solidFill>
              </a:rPr>
              <a:t>T</a:t>
            </a:r>
            <a:r>
              <a:rPr lang="en-US" dirty="0">
                <a:solidFill>
                  <a:srgbClr val="191B0E"/>
                </a:solidFill>
              </a:rPr>
              <a:t>he installed applications (e.g., software updates)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endParaRPr lang="en-US" i="1" dirty="0">
              <a:solidFill>
                <a:srgbClr val="191B0E"/>
              </a:solidFill>
            </a:endParaRPr>
          </a:p>
          <a:p>
            <a:pPr marL="384048" lvl="0" indent="-384048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10" name="Segnaposto contenuto 4"/>
          <p:cNvSpPr>
            <a:spLocks noGrp="1"/>
          </p:cNvSpPr>
          <p:nvPr>
            <p:ph idx="1"/>
          </p:nvPr>
        </p:nvSpPr>
        <p:spPr>
          <a:xfrm>
            <a:off x="856060" y="1729225"/>
            <a:ext cx="7429499" cy="875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What characterize the </a:t>
            </a:r>
            <a:r>
              <a:rPr lang="en-US" sz="1800" dirty="0" err="1"/>
              <a:t>behaviour</a:t>
            </a:r>
            <a:r>
              <a:rPr lang="en-US" sz="1800" dirty="0"/>
              <a:t> of the </a:t>
            </a:r>
            <a:r>
              <a:rPr lang="en-US" sz="1800" b="1" dirty="0"/>
              <a:t>user</a:t>
            </a:r>
            <a:r>
              <a:rPr lang="en-US" sz="1800" dirty="0"/>
              <a:t> when online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0" dirty="0"/>
              <a:t>The web-services the user access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060" y="531808"/>
            <a:ext cx="7429499" cy="875479"/>
          </a:xfrm>
        </p:spPr>
        <p:txBody>
          <a:bodyPr>
            <a:normAutofit/>
          </a:bodyPr>
          <a:lstStyle/>
          <a:p>
            <a:r>
              <a:rPr lang="en-US" dirty="0"/>
              <a:t>Fingerprinting: user or device?</a:t>
            </a:r>
          </a:p>
        </p:txBody>
      </p:sp>
      <p:pic>
        <p:nvPicPr>
          <p:cNvPr id="13" name="Immagine 9">
            <a:extLst>
              <a:ext uri="{FF2B5EF4-FFF2-40B4-BE49-F238E27FC236}">
                <a16:creationId xmlns:a16="http://schemas.microsoft.com/office/drawing/2014/main" id="{C93CEF5B-DFBB-45B8-8AFB-1A4125176E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" r="14910" b="19403"/>
          <a:stretch/>
        </p:blipFill>
        <p:spPr>
          <a:xfrm>
            <a:off x="1182849" y="2902890"/>
            <a:ext cx="1898450" cy="349201"/>
          </a:xfrm>
          <a:prstGeom prst="rect">
            <a:avLst/>
          </a:prstGeom>
        </p:spPr>
      </p:pic>
      <p:pic>
        <p:nvPicPr>
          <p:cNvPr id="19" name="Immagine 3">
            <a:extLst>
              <a:ext uri="{FF2B5EF4-FFF2-40B4-BE49-F238E27FC236}">
                <a16:creationId xmlns:a16="http://schemas.microsoft.com/office/drawing/2014/main" id="{BCD158CE-1EDB-4026-A7AA-2053DB8DE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490">
            <a:off x="5778200" y="2748062"/>
            <a:ext cx="598516" cy="20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4">
            <a:extLst>
              <a:ext uri="{FF2B5EF4-FFF2-40B4-BE49-F238E27FC236}">
                <a16:creationId xmlns:a16="http://schemas.microsoft.com/office/drawing/2014/main" id="{8597D428-F084-43F0-A24B-B80E1B38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7271">
            <a:off x="5176265" y="3159113"/>
            <a:ext cx="816541" cy="276014"/>
          </a:xfrm>
          <a:prstGeom prst="rect">
            <a:avLst/>
          </a:prstGeom>
        </p:spPr>
      </p:pic>
      <p:pic>
        <p:nvPicPr>
          <p:cNvPr id="21" name="Immagine 8">
            <a:extLst>
              <a:ext uri="{FF2B5EF4-FFF2-40B4-BE49-F238E27FC236}">
                <a16:creationId xmlns:a16="http://schemas.microsoft.com/office/drawing/2014/main" id="{C5A0ACFE-2C34-4D1E-8154-6242D163B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604">
            <a:off x="4516480" y="2925747"/>
            <a:ext cx="1143373" cy="251542"/>
          </a:xfrm>
          <a:prstGeom prst="rect">
            <a:avLst/>
          </a:prstGeom>
        </p:spPr>
      </p:pic>
      <p:pic>
        <p:nvPicPr>
          <p:cNvPr id="23" name="Immagine 10">
            <a:extLst>
              <a:ext uri="{FF2B5EF4-FFF2-40B4-BE49-F238E27FC236}">
                <a16:creationId xmlns:a16="http://schemas.microsoft.com/office/drawing/2014/main" id="{B59AB158-6B18-4B2B-B5AE-80CC06FC35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178">
            <a:off x="6372674" y="3237103"/>
            <a:ext cx="723365" cy="256917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3C15939F-8FA8-49C9-9677-EE0EAC46CA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20" y="839685"/>
            <a:ext cx="1031269" cy="1205425"/>
          </a:xfrm>
          <a:prstGeom prst="rect">
            <a:avLst/>
          </a:prstGeom>
        </p:spPr>
      </p:pic>
      <p:pic>
        <p:nvPicPr>
          <p:cNvPr id="17" name="Immagine 9">
            <a:extLst>
              <a:ext uri="{FF2B5EF4-FFF2-40B4-BE49-F238E27FC236}">
                <a16:creationId xmlns:a16="http://schemas.microsoft.com/office/drawing/2014/main" id="{08502504-E24E-4008-904E-73F53FE14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9" r="15819" b="-1"/>
          <a:stretch/>
        </p:blipFill>
        <p:spPr>
          <a:xfrm>
            <a:off x="1160610" y="5586123"/>
            <a:ext cx="1878152" cy="43310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F31E4A-1A5F-412C-A04E-521ABEFB9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940" y="5636350"/>
            <a:ext cx="354591" cy="433108"/>
          </a:xfrm>
          <a:prstGeom prst="rect">
            <a:avLst/>
          </a:prstGeom>
        </p:spPr>
      </p:pic>
      <p:pic>
        <p:nvPicPr>
          <p:cNvPr id="24" name="Immagine 23" descr="Immagine che contiene pavimento, edificio, oggetto&#10;&#10;Descrizione generata con affidabilità molto elevata">
            <a:extLst>
              <a:ext uri="{FF2B5EF4-FFF2-40B4-BE49-F238E27FC236}">
                <a16:creationId xmlns:a16="http://schemas.microsoft.com/office/drawing/2014/main" id="{D454972A-D3C9-4266-AE1D-9AB91F11D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87" y="6277722"/>
            <a:ext cx="436457" cy="404614"/>
          </a:xfrm>
          <a:prstGeom prst="rect">
            <a:avLst/>
          </a:prstGeom>
        </p:spPr>
      </p:pic>
      <p:pic>
        <p:nvPicPr>
          <p:cNvPr id="26" name="Immagine 25" descr="Immagine che contiene clipart&#10;&#10;Descrizione generata con affidabilità molto elevata">
            <a:extLst>
              <a:ext uri="{FF2B5EF4-FFF2-40B4-BE49-F238E27FC236}">
                <a16:creationId xmlns:a16="http://schemas.microsoft.com/office/drawing/2014/main" id="{C94CE7AD-112B-4B33-917F-6C2B613AB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467" y="5513762"/>
            <a:ext cx="767565" cy="362957"/>
          </a:xfrm>
          <a:prstGeom prst="rect">
            <a:avLst/>
          </a:prstGeom>
        </p:spPr>
      </p:pic>
      <p:pic>
        <p:nvPicPr>
          <p:cNvPr id="27" name="Immagine 3">
            <a:extLst>
              <a:ext uri="{FF2B5EF4-FFF2-40B4-BE49-F238E27FC236}">
                <a16:creationId xmlns:a16="http://schemas.microsoft.com/office/drawing/2014/main" id="{240FFB5B-F6DA-4962-B4CB-91000C7B8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3490">
            <a:off x="6428139" y="5847834"/>
            <a:ext cx="598516" cy="20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4">
            <a:extLst>
              <a:ext uri="{FF2B5EF4-FFF2-40B4-BE49-F238E27FC236}">
                <a16:creationId xmlns:a16="http://schemas.microsoft.com/office/drawing/2014/main" id="{4A285475-B3D1-4F82-B989-9A4B747C4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7271">
            <a:off x="5826204" y="6258885"/>
            <a:ext cx="816541" cy="276014"/>
          </a:xfrm>
          <a:prstGeom prst="rect">
            <a:avLst/>
          </a:prstGeom>
        </p:spPr>
      </p:pic>
      <p:pic>
        <p:nvPicPr>
          <p:cNvPr id="29" name="Immagine 8">
            <a:extLst>
              <a:ext uri="{FF2B5EF4-FFF2-40B4-BE49-F238E27FC236}">
                <a16:creationId xmlns:a16="http://schemas.microsoft.com/office/drawing/2014/main" id="{FFA1E43A-A2D1-4B32-942D-10EE792C9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604">
            <a:off x="5166419" y="6025519"/>
            <a:ext cx="1143373" cy="251542"/>
          </a:xfrm>
          <a:prstGeom prst="rect">
            <a:avLst/>
          </a:prstGeom>
        </p:spPr>
      </p:pic>
      <p:pic>
        <p:nvPicPr>
          <p:cNvPr id="30" name="Immagine 10">
            <a:extLst>
              <a:ext uri="{FF2B5EF4-FFF2-40B4-BE49-F238E27FC236}">
                <a16:creationId xmlns:a16="http://schemas.microsoft.com/office/drawing/2014/main" id="{C7FF1590-0890-4EC6-AF13-C539F4830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178">
            <a:off x="7022613" y="6336875"/>
            <a:ext cx="723365" cy="25691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DCC6C9EC-CA0D-4CED-8E84-6DBD8C6F403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097" y="5513762"/>
            <a:ext cx="610483" cy="62368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22EA4BB-36EB-4735-9E95-65BC2CA69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5" y="5722617"/>
            <a:ext cx="1031269" cy="378039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CDC4297-1C81-4476-AB6B-7FD96974A8D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2850" y="6077437"/>
            <a:ext cx="498448" cy="553129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78304520-EAA7-4125-A6A3-58A8C8D2740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8242" y="6086228"/>
            <a:ext cx="318446" cy="59610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3E9E69DA-AA2B-4FA6-A81F-691828FE1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794" y="6125464"/>
            <a:ext cx="517434" cy="383494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7B21AF89-F7CA-4F6C-9B81-CB3953A960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220" y="6137448"/>
            <a:ext cx="594854" cy="43310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B1CAAEF-37A3-4D82-8BA0-5D6467DB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8CF25-C59D-4354-A13F-8BB09142A0AF}"/>
              </a:ext>
            </a:extLst>
          </p:cNvPr>
          <p:cNvSpPr txBox="1"/>
          <p:nvPr/>
        </p:nvSpPr>
        <p:spPr>
          <a:xfrm>
            <a:off x="856060" y="2155658"/>
            <a:ext cx="790168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Goal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Study capabilities of tracking using only visited domains (server FQDN)</a:t>
            </a:r>
          </a:p>
          <a:p>
            <a:r>
              <a:rPr lang="en-US" dirty="0"/>
              <a:t>Domains obtained from passive traces (TCP logs)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What is novel?</a:t>
            </a:r>
          </a:p>
          <a:p>
            <a:endParaRPr lang="en-US" dirty="0"/>
          </a:p>
          <a:p>
            <a:r>
              <a:rPr lang="en-US" dirty="0"/>
              <a:t>1. Only consider the name of the contacted server</a:t>
            </a:r>
          </a:p>
          <a:p>
            <a:endParaRPr lang="en-US" dirty="0"/>
          </a:p>
          <a:p>
            <a:r>
              <a:rPr lang="en-US" dirty="0"/>
              <a:t>2. Compare different metrics for tracking</a:t>
            </a:r>
          </a:p>
          <a:p>
            <a:endParaRPr lang="en-US" dirty="0"/>
          </a:p>
          <a:p>
            <a:r>
              <a:rPr lang="en-US" dirty="0"/>
              <a:t>3. Propose a methodology to identify domains intentionally requested</a:t>
            </a:r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131B3FA-3C65-4733-BF9C-5662863622B2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Contributions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2C1C9-398A-457B-AE10-EEE9EE208E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90" y="205222"/>
            <a:ext cx="2435776" cy="162385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FB4A03C-4526-4138-ADFF-F7E37B06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5923C-9F31-4FC4-9177-A17BA645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947520" cy="1485900"/>
          </a:xfrm>
        </p:spPr>
        <p:txBody>
          <a:bodyPr/>
          <a:lstStyle/>
          <a:p>
            <a:r>
              <a:rPr lang="en-US" dirty="0"/>
              <a:t>Passive network measurements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66D2EB-E971-4E6A-8C95-AA1B812B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50045"/>
            <a:ext cx="7200900" cy="3581400"/>
          </a:xfrm>
        </p:spPr>
        <p:txBody>
          <a:bodyPr>
            <a:normAutofit/>
          </a:bodyPr>
          <a:lstStyle/>
          <a:p>
            <a:pPr marL="542919" lvl="1" indent="-285750">
              <a:buFont typeface="Arial" panose="020B0604020202020204" pitchFamily="34" charset="0"/>
              <a:buChar char="•"/>
            </a:pPr>
            <a:r>
              <a:rPr lang="en-US" sz="1800" i="0" dirty="0"/>
              <a:t>Process of measuring the traffic exchanged between devices interconnected by a network</a:t>
            </a:r>
          </a:p>
          <a:p>
            <a:pPr marL="542919" lvl="1" indent="-285750">
              <a:buFont typeface="Arial" panose="020B0604020202020204" pitchFamily="34" charset="0"/>
              <a:buChar char="•"/>
            </a:pPr>
            <a:r>
              <a:rPr lang="en-US" sz="1800" i="0" dirty="0"/>
              <a:t>Traffic generated by others and observed on client/server/network</a:t>
            </a:r>
          </a:p>
          <a:p>
            <a:pPr marL="257169" lvl="1" indent="0">
              <a:buNone/>
            </a:pPr>
            <a:endParaRPr lang="en-US" sz="1800" i="0" dirty="0"/>
          </a:p>
          <a:p>
            <a:pPr marL="257169" lvl="1" indent="0">
              <a:buNone/>
            </a:pPr>
            <a:r>
              <a:rPr lang="en-US" sz="1800" i="0" dirty="0"/>
              <a:t>Example: through </a:t>
            </a:r>
            <a:r>
              <a:rPr lang="en-US" sz="1800" i="0" dirty="0" err="1"/>
              <a:t>Tstat</a:t>
            </a:r>
            <a:endParaRPr lang="en-US" sz="1800" i="0" dirty="0"/>
          </a:p>
          <a:p>
            <a:pPr marL="514344" lvl="1" indent="-257175"/>
            <a:endParaRPr lang="en-US" sz="1600" i="0" dirty="0"/>
          </a:p>
          <a:p>
            <a:pPr marL="514344" lvl="1" indent="-257175"/>
            <a:endParaRPr lang="en-US" sz="1600" i="0" dirty="0"/>
          </a:p>
          <a:p>
            <a:pPr marL="257169" lvl="1" indent="0">
              <a:buNone/>
            </a:pPr>
            <a:endParaRPr lang="en-US" sz="1575" dirty="0"/>
          </a:p>
          <a:p>
            <a:pPr marL="257169" lvl="1" indent="0">
              <a:buNone/>
            </a:pPr>
            <a:r>
              <a:rPr lang="en-US" sz="1575" dirty="0"/>
              <a:t> </a:t>
            </a:r>
          </a:p>
        </p:txBody>
      </p:sp>
      <p:pic>
        <p:nvPicPr>
          <p:cNvPr id="5" name="Segnaposto contenuto 12">
            <a:extLst>
              <a:ext uri="{FF2B5EF4-FFF2-40B4-BE49-F238E27FC236}">
                <a16:creationId xmlns:a16="http://schemas.microsoft.com/office/drawing/2014/main" id="{C36DC44D-4020-4853-ADD0-E693912A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89" y="3675745"/>
            <a:ext cx="5775622" cy="2307641"/>
          </a:xfrm>
          <a:prstGeom prst="rect">
            <a:avLst/>
          </a:prstGeom>
        </p:spPr>
      </p:pic>
      <p:sp>
        <p:nvSpPr>
          <p:cNvPr id="6" name="CustomShape 6">
            <a:extLst>
              <a:ext uri="{FF2B5EF4-FFF2-40B4-BE49-F238E27FC236}">
                <a16:creationId xmlns:a16="http://schemas.microsoft.com/office/drawing/2014/main" id="{36B239A7-8588-4466-A3C6-48B2F8436717}"/>
              </a:ext>
            </a:extLst>
          </p:cNvPr>
          <p:cNvSpPr/>
          <p:nvPr/>
        </p:nvSpPr>
        <p:spPr>
          <a:xfrm>
            <a:off x="3563303" y="3934778"/>
            <a:ext cx="354365" cy="228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it-IT" sz="900" b="1" i="1" dirty="0">
                <a:solidFill>
                  <a:srgbClr val="000000"/>
                </a:solidFill>
              </a:rPr>
              <a:t>ISP</a:t>
            </a:r>
            <a:endParaRPr sz="900" b="1" dirty="0"/>
          </a:p>
          <a:p>
            <a:pPr algn="ctr">
              <a:lnSpc>
                <a:spcPct val="100000"/>
              </a:lnSpc>
            </a:pPr>
            <a:r>
              <a:rPr lang="it-IT" sz="900" b="1" i="1" dirty="0">
                <a:solidFill>
                  <a:srgbClr val="000000"/>
                </a:solidFill>
              </a:rPr>
              <a:t>network</a:t>
            </a:r>
            <a:endParaRPr sz="9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729428-440D-4B54-9E89-0CB753C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5"/>
          <p:cNvSpPr/>
          <p:nvPr/>
        </p:nvSpPr>
        <p:spPr>
          <a:xfrm>
            <a:off x="788148" y="3096311"/>
            <a:ext cx="8260754" cy="27738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en-US" sz="1600" b="1" dirty="0" err="1">
                <a:solidFill>
                  <a:srgbClr val="000000"/>
                </a:solidFill>
              </a:rPr>
              <a:t>Tstat</a:t>
            </a:r>
            <a:r>
              <a:rPr lang="en-US" sz="1600" dirty="0">
                <a:solidFill>
                  <a:srgbClr val="000000"/>
                </a:solidFill>
              </a:rPr>
              <a:t>	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B0E"/>
                </a:solidFill>
              </a:rPr>
              <a:t>Captures traffic and processes it in real-time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B0E"/>
                </a:solidFill>
              </a:rPr>
              <a:t>Logs more than 100 statistics per TCP flow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B0E"/>
                </a:solidFill>
              </a:rPr>
              <a:t>Logs information from every HTTP request and response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B0E"/>
                </a:solidFill>
              </a:rPr>
              <a:t>Original server domain name retrieved by HTTP/TLS deep packet inspection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B0E"/>
                </a:solidFill>
              </a:rPr>
              <a:t>Tracks DNS conversations to retrieve original server domain name (DN-Hunter)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									More information at </a:t>
            </a:r>
            <a:r>
              <a:rPr lang="en-US" sz="1600" dirty="0">
                <a:solidFill>
                  <a:srgbClr val="00B050"/>
                </a:solidFill>
              </a:rPr>
              <a:t>tstat.polito.it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endParaRPr lang="en-US" sz="1600" dirty="0"/>
          </a:p>
          <a:p>
            <a:pPr>
              <a:lnSpc>
                <a:spcPct val="80000"/>
              </a:lnSpc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2821" y="325266"/>
            <a:ext cx="7200900" cy="1485900"/>
          </a:xfrm>
        </p:spPr>
        <p:txBody>
          <a:bodyPr/>
          <a:lstStyle/>
          <a:p>
            <a:r>
              <a:rPr lang="en-US" dirty="0"/>
              <a:t>TSTAT: TCP Statistics and Analysis Tool</a:t>
            </a:r>
          </a:p>
        </p:txBody>
      </p:sp>
      <p:pic>
        <p:nvPicPr>
          <p:cNvPr id="15" name="Segnaposto contenuto 12">
            <a:extLst>
              <a:ext uri="{FF2B5EF4-FFF2-40B4-BE49-F238E27FC236}">
                <a16:creationId xmlns:a16="http://schemas.microsoft.com/office/drawing/2014/main" id="{9D6393B2-B234-45BF-BDCF-EAB052D4A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60" y="1705853"/>
            <a:ext cx="3278981" cy="1310112"/>
          </a:xfrm>
        </p:spPr>
      </p:pic>
      <p:sp>
        <p:nvSpPr>
          <p:cNvPr id="42" name="CustomShape 3"/>
          <p:cNvSpPr/>
          <p:nvPr/>
        </p:nvSpPr>
        <p:spPr>
          <a:xfrm>
            <a:off x="1642310" y="2440935"/>
            <a:ext cx="4743090" cy="262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1" name="Table 17">
            <a:extLst>
              <a:ext uri="{FF2B5EF4-FFF2-40B4-BE49-F238E27FC236}">
                <a16:creationId xmlns:a16="http://schemas.microsoft.com/office/drawing/2014/main" id="{7322B1B3-A31F-4E05-AEF9-85637E98D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9048"/>
              </p:ext>
            </p:extLst>
          </p:nvPr>
        </p:nvGraphicFramePr>
        <p:xfrm>
          <a:off x="1790235" y="5458386"/>
          <a:ext cx="5748088" cy="962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939">
                  <a:extLst>
                    <a:ext uri="{9D8B030D-6E8A-4147-A177-3AD203B41FA5}">
                      <a16:colId xmlns:a16="http://schemas.microsoft.com/office/drawing/2014/main" val="3455277822"/>
                    </a:ext>
                  </a:extLst>
                </a:gridCol>
                <a:gridCol w="612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811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Client IP</a:t>
                      </a:r>
                      <a:endParaRPr lang="en-US" sz="800" baseline="300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Client port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Client bytes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Server IP 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Server port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Server bytes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Domain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n-US" sz="800" dirty="0"/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12.132.54.94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1197 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18938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87.250.137.92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443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992221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Acme.com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...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35"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12.132.54.94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3441 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16541498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>
                          <a:solidFill>
                            <a:srgbClr val="000000"/>
                          </a:solidFill>
                        </a:rPr>
                        <a:t>123.220.231.13</a:t>
                      </a:r>
                      <a:endParaRPr lang="en-US" sz="700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8080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78661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Example.com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...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1194710592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E0AF97B-99A5-4F87-9E5E-CEC3B9E6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4C3D3E-9CB0-49A4-A406-73A7A936731E}"/>
              </a:ext>
            </a:extLst>
          </p:cNvPr>
          <p:cNvSpPr txBox="1"/>
          <p:nvPr/>
        </p:nvSpPr>
        <p:spPr>
          <a:xfrm>
            <a:off x="1040522" y="1683947"/>
            <a:ext cx="74492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University campus </a:t>
            </a:r>
          </a:p>
          <a:p>
            <a:pPr marL="342900" indent="-342900">
              <a:buAutoNum type="arabicPeriod"/>
            </a:pPr>
            <a:r>
              <a:rPr lang="en-US" dirty="0"/>
              <a:t>ISP</a:t>
            </a:r>
          </a:p>
          <a:p>
            <a:endParaRPr lang="en-US" dirty="0"/>
          </a:p>
          <a:p>
            <a:r>
              <a:rPr lang="en-US" dirty="0"/>
              <a:t>Users with fixed IP addresses - used as client ID</a:t>
            </a:r>
          </a:p>
          <a:p>
            <a:r>
              <a:rPr lang="en-US" dirty="0"/>
              <a:t>4 weeks  in 2017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Software: Apache Spark in a 20-machine Hadoop cluster</a:t>
            </a:r>
          </a:p>
          <a:p>
            <a:endParaRPr lang="en-US" dirty="0"/>
          </a:p>
          <a:p>
            <a:r>
              <a:rPr lang="en-US" dirty="0"/>
              <a:t>Computation: reading and processing Campus dataset in ~20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BC76B-9534-49AD-AF8B-2343B7CD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5169" y="3380420"/>
            <a:ext cx="6330277" cy="939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3FEB13-3010-49A4-8E36-8B0600361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90" y="313904"/>
            <a:ext cx="1773620" cy="177362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789DC3C-B236-4331-9739-C12A38B0DE16}"/>
              </a:ext>
            </a:extLst>
          </p:cNvPr>
          <p:cNvSpPr txBox="1">
            <a:spLocks/>
          </p:cNvSpPr>
          <p:nvPr/>
        </p:nvSpPr>
        <p:spPr>
          <a:xfrm>
            <a:off x="856060" y="53180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Datasets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9658DA-1AC4-4015-9813-2CDC3D9C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4EAE-D472-4DB8-9DA2-0CC52409CE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117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1213</Words>
  <Application>Microsoft Office PowerPoint</Application>
  <PresentationFormat>Presentazione su schermo (4:3)</PresentationFormat>
  <Paragraphs>374</Paragraphs>
  <Slides>26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Arial</vt:lpstr>
      <vt:lpstr>Calibri</vt:lpstr>
      <vt:lpstr>Franklin Gothic Book</vt:lpstr>
      <vt:lpstr>Mangal</vt:lpstr>
      <vt:lpstr>Times New Roman</vt:lpstr>
      <vt:lpstr>Wingdings</vt:lpstr>
      <vt:lpstr>Crop</vt:lpstr>
      <vt:lpstr>Users’ fingerprinting techniques from TCP traffic</vt:lpstr>
      <vt:lpstr>Luca Vassio - About me</vt:lpstr>
      <vt:lpstr>Are our interests private?</vt:lpstr>
      <vt:lpstr>Can we be anonymous?</vt:lpstr>
      <vt:lpstr>Fingerprinting: user or device?</vt:lpstr>
      <vt:lpstr>Presentazione standard di PowerPoint</vt:lpstr>
      <vt:lpstr>Passive network measurements</vt:lpstr>
      <vt:lpstr>TSTAT: TCP Statistics and Analysis Tool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Computational complexity</vt:lpstr>
      <vt:lpstr>Presentazione standard di PowerPoint</vt:lpstr>
      <vt:lpstr>Presentazione standard di PowerPoint</vt:lpstr>
      <vt:lpstr>Results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2018-06-03T23:22:46Z</dcterms:created>
  <dcterms:modified xsi:type="dcterms:W3CDTF">2018-06-04T13:16:57Z</dcterms:modified>
</cp:coreProperties>
</file>