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webextensions/webextension1.xml" ContentType="application/vnd.ms-office.webextens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8" r:id="rId2"/>
    <p:sldId id="270" r:id="rId3"/>
    <p:sldId id="271" r:id="rId4"/>
    <p:sldId id="260" r:id="rId5"/>
    <p:sldId id="262" r:id="rId6"/>
    <p:sldId id="263" r:id="rId7"/>
    <p:sldId id="264" r:id="rId8"/>
    <p:sldId id="273" r:id="rId9"/>
    <p:sldId id="281" r:id="rId10"/>
    <p:sldId id="265" r:id="rId11"/>
    <p:sldId id="266" r:id="rId12"/>
    <p:sldId id="287" r:id="rId13"/>
    <p:sldId id="288" r:id="rId14"/>
    <p:sldId id="286" r:id="rId15"/>
    <p:sldId id="267" r:id="rId16"/>
    <p:sldId id="283" r:id="rId17"/>
    <p:sldId id="284" r:id="rId18"/>
    <p:sldId id="275" r:id="rId19"/>
    <p:sldId id="274" r:id="rId20"/>
    <p:sldId id="257" r:id="rId21"/>
    <p:sldId id="25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81162" autoAdjust="0"/>
  </p:normalViewPr>
  <p:slideViewPr>
    <p:cSldViewPr snapToGrid="0">
      <p:cViewPr varScale="1">
        <p:scale>
          <a:sx n="69" d="100"/>
          <a:sy n="69" d="100"/>
        </p:scale>
        <p:origin x="1879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3180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90F1840-983F-4010-A184-EA61BAF408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4062577-D125-4B73-B683-D7440E9BDA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4B3CA-0F02-4EC3-B335-40F5AA3E478C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E0CEF09-23F4-4D80-B158-3009B7CFC1C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14B0F02-E1CA-47DB-86F1-DAD8A0D4D6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A9251-5303-489A-8F60-BBA15F07A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135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89DD3-E298-4783-A61C-A3452B6C53CB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9C231-EC26-4115-9030-618103167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707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9C231-EC26-4115-9030-61810316735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8183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9C231-EC26-4115-9030-61810316735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250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9C231-EC26-4115-9030-61810316735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888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9C231-EC26-4115-9030-61810316735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4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9C231-EC26-4115-9030-61810316735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598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9C231-EC26-4115-9030-61810316735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9097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9C231-EC26-4115-9030-61810316735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871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9C231-EC26-4115-9030-61810316735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6333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9C231-EC26-4115-9030-61810316735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5215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9C231-EC26-4115-9030-61810316735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5214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9C231-EC26-4115-9030-61810316735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77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9C231-EC26-4115-9030-61810316735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7841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9C231-EC26-4115-9030-61810316735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2056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9C231-EC26-4115-9030-61810316735C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810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9C231-EC26-4115-9030-61810316735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058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9C231-EC26-4115-9030-61810316735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594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9C231-EC26-4115-9030-61810316735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823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9C231-EC26-4115-9030-61810316735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803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9C231-EC26-4115-9030-61810316735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016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9C231-EC26-4115-9030-61810316735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711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9C231-EC26-4115-9030-61810316735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232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0427D-8036-4AD5-B6DA-AA9A31799667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2AA27-3C85-4E51-8F11-375FD0886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599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0427D-8036-4AD5-B6DA-AA9A31799667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2AA27-3C85-4E51-8F11-375FD0886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269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0427D-8036-4AD5-B6DA-AA9A31799667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2AA27-3C85-4E51-8F11-375FD0886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958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0427D-8036-4AD5-B6DA-AA9A31799667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2AA27-3C85-4E51-8F11-375FD0886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379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0427D-8036-4AD5-B6DA-AA9A31799667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2AA27-3C85-4E51-8F11-375FD0886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438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0427D-8036-4AD5-B6DA-AA9A31799667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2AA27-3C85-4E51-8F11-375FD0886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84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0427D-8036-4AD5-B6DA-AA9A31799667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2AA27-3C85-4E51-8F11-375FD0886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367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0427D-8036-4AD5-B6DA-AA9A31799667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2AA27-3C85-4E51-8F11-375FD0886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773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0427D-8036-4AD5-B6DA-AA9A31799667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2AA27-3C85-4E51-8F11-375FD0886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347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0427D-8036-4AD5-B6DA-AA9A31799667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2AA27-3C85-4E51-8F11-375FD0886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297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0427D-8036-4AD5-B6DA-AA9A31799667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2AA27-3C85-4E51-8F11-375FD0886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590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0427D-8036-4AD5-B6DA-AA9A31799667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2AA27-3C85-4E51-8F11-375FD0886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169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tc.ch/kfR6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qrator.net/presentations/QratorAnnualRepEng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ools.ietf.org/html/bcp8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ools.ietf.org/html/bcp84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A8EB7C-1DA4-405D-8E18-F5B68C405D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77968"/>
            <a:ext cx="7772400" cy="2387600"/>
          </a:xfrm>
        </p:spPr>
        <p:txBody>
          <a:bodyPr/>
          <a:lstStyle/>
          <a:p>
            <a:r>
              <a:rPr lang="en-US" dirty="0"/>
              <a:t>Anti Spoofing. Reboot.</a:t>
            </a:r>
            <a:endParaRPr lang="ru-RU" dirty="0"/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5920F5B9-AB1D-4DB1-B057-B928502440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557643"/>
            <a:ext cx="6858000" cy="1655762"/>
          </a:xfrm>
        </p:spPr>
        <p:txBody>
          <a:bodyPr/>
          <a:lstStyle/>
          <a:p>
            <a:r>
              <a:rPr lang="en-US" dirty="0"/>
              <a:t>Alexander Azimov &lt;aa@qrator.net&gt;</a:t>
            </a:r>
            <a:endParaRPr lang="ru-RU" dirty="0"/>
          </a:p>
        </p:txBody>
      </p:sp>
      <p:pic>
        <p:nvPicPr>
          <p:cNvPr id="2050" name="Picture 2" descr="ÐÐ°ÑÑÐ¸Ð½ÐºÐ¸ Ð¿Ð¾ Ð·Ð°Ð¿ÑÐ¾ÑÑ hand from the grave">
            <a:extLst>
              <a:ext uri="{FF2B5EF4-FFF2-40B4-BE49-F238E27FC236}">
                <a16:creationId xmlns:a16="http://schemas.microsoft.com/office/drawing/2014/main" id="{50793DE7-BCA9-41C6-B1D8-12F420AD4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3181350"/>
            <a:ext cx="5524500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279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02C785-C5F4-440F-8112-007EAA607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Statement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85E91B-C9B6-4AFE-9765-C55FF0D17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/>
          </a:p>
          <a:p>
            <a:endParaRPr lang="en-US" sz="3600" dirty="0"/>
          </a:p>
          <a:p>
            <a:pPr marL="0" indent="0">
              <a:buNone/>
            </a:pPr>
            <a:r>
              <a:rPr lang="en-US" sz="3000" dirty="0"/>
              <a:t>A distance-vector protocol isn't the best way to propagate </a:t>
            </a:r>
            <a:r>
              <a:rPr lang="en-US" sz="3000" dirty="0">
                <a:solidFill>
                  <a:srgbClr val="FF0000"/>
                </a:solidFill>
              </a:rPr>
              <a:t>availability</a:t>
            </a:r>
            <a:r>
              <a:rPr lang="en-US" sz="3000" dirty="0"/>
              <a:t> information.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3098496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1C3FBE-DE30-47F9-B7AF-3548D2C96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</a:t>
            </a:r>
            <a:r>
              <a:rPr lang="ru-RU" dirty="0"/>
              <a:t>№1</a:t>
            </a:r>
            <a:r>
              <a:rPr lang="en-US" dirty="0"/>
              <a:t>: New SAFI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A712A14-D3D1-42F6-B768-0F00E57C13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650" y="1935029"/>
            <a:ext cx="7710280" cy="413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463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013A3D-2877-437F-ACCB-FB3C5EF07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Hacking</a:t>
            </a:r>
            <a:endParaRPr lang="ru-RU" dirty="0"/>
          </a:p>
        </p:txBody>
      </p:sp>
      <p:pic>
        <p:nvPicPr>
          <p:cNvPr id="1026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24B43C7E-0717-4192-AD41-CBFFCB1A9B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498" y="1825625"/>
            <a:ext cx="578900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850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824654-0DAB-41FD-A53D-F0355F701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</a:t>
            </a:r>
            <a:r>
              <a:rPr lang="ru-RU" dirty="0"/>
              <a:t>№2</a:t>
            </a:r>
            <a:r>
              <a:rPr lang="en-US" dirty="0"/>
              <a:t>: AS-SETs</a:t>
            </a:r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AE22E0-B72C-4D10-9215-61C43B185A92}"/>
              </a:ext>
            </a:extLst>
          </p:cNvPr>
          <p:cNvSpPr txBox="1"/>
          <p:nvPr/>
        </p:nvSpPr>
        <p:spPr>
          <a:xfrm>
            <a:off x="587339" y="5958572"/>
            <a:ext cx="76099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Rule: Check that SRC_IP belongs to customer’s AS_SET</a:t>
            </a:r>
            <a:endParaRPr lang="ru-RU" sz="2200" dirty="0"/>
          </a:p>
        </p:txBody>
      </p:sp>
      <p:cxnSp>
        <p:nvCxnSpPr>
          <p:cNvPr id="24" name="Соединитель: изогнутый 23">
            <a:extLst>
              <a:ext uri="{FF2B5EF4-FFF2-40B4-BE49-F238E27FC236}">
                <a16:creationId xmlns:a16="http://schemas.microsoft.com/office/drawing/2014/main" id="{012AA7DB-55C4-4409-AE9A-278BD38F3C89}"/>
              </a:ext>
            </a:extLst>
          </p:cNvPr>
          <p:cNvCxnSpPr>
            <a:cxnSpLocks/>
            <a:stCxn id="27" idx="6"/>
            <a:endCxn id="26" idx="2"/>
          </p:cNvCxnSpPr>
          <p:nvPr/>
        </p:nvCxnSpPr>
        <p:spPr>
          <a:xfrm flipV="1">
            <a:off x="3938041" y="3654333"/>
            <a:ext cx="753036" cy="1653481"/>
          </a:xfrm>
          <a:prstGeom prst="curvedConnector2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A8D557DF-CBAD-4326-B87E-D7AFDA2F27CD}"/>
              </a:ext>
            </a:extLst>
          </p:cNvPr>
          <p:cNvSpPr/>
          <p:nvPr/>
        </p:nvSpPr>
        <p:spPr>
          <a:xfrm>
            <a:off x="894522" y="2968534"/>
            <a:ext cx="1506071" cy="6499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Provider A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CDBBB0FC-0DCB-4391-AEF3-783DD16CA31C}"/>
              </a:ext>
            </a:extLst>
          </p:cNvPr>
          <p:cNvSpPr/>
          <p:nvPr/>
        </p:nvSpPr>
        <p:spPr>
          <a:xfrm>
            <a:off x="3938041" y="3004392"/>
            <a:ext cx="1506071" cy="649941"/>
          </a:xfrm>
          <a:prstGeom prst="rect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Provider B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9CD1FA90-3F14-443E-9ABF-30F0A7EF6A26}"/>
              </a:ext>
            </a:extLst>
          </p:cNvPr>
          <p:cNvSpPr/>
          <p:nvPr/>
        </p:nvSpPr>
        <p:spPr>
          <a:xfrm>
            <a:off x="2400593" y="5063526"/>
            <a:ext cx="1537448" cy="4885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err="1">
                <a:solidFill>
                  <a:schemeClr val="tx1"/>
                </a:solidFill>
              </a:rPr>
              <a:t>CustomerX</a:t>
            </a:r>
            <a:endParaRPr lang="ru-RU" sz="1500" dirty="0">
              <a:solidFill>
                <a:schemeClr val="tx1"/>
              </a:solidFill>
            </a:endParaRPr>
          </a:p>
        </p:txBody>
      </p:sp>
      <p:cxnSp>
        <p:nvCxnSpPr>
          <p:cNvPr id="28" name="Соединитель: изогнутый 27">
            <a:extLst>
              <a:ext uri="{FF2B5EF4-FFF2-40B4-BE49-F238E27FC236}">
                <a16:creationId xmlns:a16="http://schemas.microsoft.com/office/drawing/2014/main" id="{70C16031-A322-4023-A2F2-108670E6BF68}"/>
              </a:ext>
            </a:extLst>
          </p:cNvPr>
          <p:cNvCxnSpPr>
            <a:cxnSpLocks/>
          </p:cNvCxnSpPr>
          <p:nvPr/>
        </p:nvCxnSpPr>
        <p:spPr>
          <a:xfrm rot="16200000" flipH="1">
            <a:off x="1179406" y="4086627"/>
            <a:ext cx="1689339" cy="753035"/>
          </a:xfrm>
          <a:prstGeom prst="curvedConnector2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: изогнутый 28">
            <a:extLst>
              <a:ext uri="{FF2B5EF4-FFF2-40B4-BE49-F238E27FC236}">
                <a16:creationId xmlns:a16="http://schemas.microsoft.com/office/drawing/2014/main" id="{2C5A9AFA-03C8-4B93-A466-9F4D11451215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27006" y="4086627"/>
            <a:ext cx="1689339" cy="753035"/>
          </a:xfrm>
          <a:prstGeom prst="curvedConnector2">
            <a:avLst/>
          </a:prstGeom>
          <a:ln w="28575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: изогнутый 29">
            <a:extLst>
              <a:ext uri="{FF2B5EF4-FFF2-40B4-BE49-F238E27FC236}">
                <a16:creationId xmlns:a16="http://schemas.microsoft.com/office/drawing/2014/main" id="{8C1F4803-08B2-4319-99FE-937990D83BCB}"/>
              </a:ext>
            </a:extLst>
          </p:cNvPr>
          <p:cNvCxnSpPr>
            <a:cxnSpLocks/>
          </p:cNvCxnSpPr>
          <p:nvPr/>
        </p:nvCxnSpPr>
        <p:spPr>
          <a:xfrm flipV="1">
            <a:off x="4039863" y="3659785"/>
            <a:ext cx="753036" cy="1653481"/>
          </a:xfrm>
          <a:prstGeom prst="curvedConnector2">
            <a:avLst/>
          </a:prstGeom>
          <a:ln w="28575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296E0D19-E8C0-4981-A077-3E5A9D8315A0}"/>
              </a:ext>
            </a:extLst>
          </p:cNvPr>
          <p:cNvSpPr/>
          <p:nvPr/>
        </p:nvSpPr>
        <p:spPr>
          <a:xfrm>
            <a:off x="2400593" y="1729415"/>
            <a:ext cx="1506071" cy="6499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Provider C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32" name="Соединитель: изогнутый 31">
            <a:extLst>
              <a:ext uri="{FF2B5EF4-FFF2-40B4-BE49-F238E27FC236}">
                <a16:creationId xmlns:a16="http://schemas.microsoft.com/office/drawing/2014/main" id="{E7A1CDB6-DCEE-4DDC-B175-528A1F8706F3}"/>
              </a:ext>
            </a:extLst>
          </p:cNvPr>
          <p:cNvCxnSpPr>
            <a:cxnSpLocks/>
            <a:stCxn id="26" idx="0"/>
            <a:endCxn id="31" idx="3"/>
          </p:cNvCxnSpPr>
          <p:nvPr/>
        </p:nvCxnSpPr>
        <p:spPr>
          <a:xfrm rot="16200000" flipV="1">
            <a:off x="3823868" y="2137182"/>
            <a:ext cx="950006" cy="784413"/>
          </a:xfrm>
          <a:prstGeom prst="curvedConnector2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Соединитель: изогнутый 32">
            <a:extLst>
              <a:ext uri="{FF2B5EF4-FFF2-40B4-BE49-F238E27FC236}">
                <a16:creationId xmlns:a16="http://schemas.microsoft.com/office/drawing/2014/main" id="{78026A19-BC17-441C-9E01-64F452EC63D0}"/>
              </a:ext>
            </a:extLst>
          </p:cNvPr>
          <p:cNvCxnSpPr>
            <a:stCxn id="31" idx="1"/>
            <a:endCxn id="25" idx="0"/>
          </p:cNvCxnSpPr>
          <p:nvPr/>
        </p:nvCxnSpPr>
        <p:spPr>
          <a:xfrm rot="10800000" flipV="1">
            <a:off x="1647559" y="2054386"/>
            <a:ext cx="753035" cy="914148"/>
          </a:xfrm>
          <a:prstGeom prst="curvedConnector2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Соединитель: изогнутый 38">
            <a:extLst>
              <a:ext uri="{FF2B5EF4-FFF2-40B4-BE49-F238E27FC236}">
                <a16:creationId xmlns:a16="http://schemas.microsoft.com/office/drawing/2014/main" id="{4C9F3C9D-C07F-4BBD-AD5A-E5FC30BD149B}"/>
              </a:ext>
            </a:extLst>
          </p:cNvPr>
          <p:cNvCxnSpPr/>
          <p:nvPr/>
        </p:nvCxnSpPr>
        <p:spPr>
          <a:xfrm rot="10800000" flipV="1">
            <a:off x="1571358" y="2007176"/>
            <a:ext cx="753035" cy="914148"/>
          </a:xfrm>
          <a:prstGeom prst="curvedConnector2">
            <a:avLst/>
          </a:prstGeom>
          <a:ln w="28575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7517EAE1-960B-465E-AF3B-C1F5B3EB4716}"/>
              </a:ext>
            </a:extLst>
          </p:cNvPr>
          <p:cNvSpPr txBox="1"/>
          <p:nvPr/>
        </p:nvSpPr>
        <p:spPr>
          <a:xfrm>
            <a:off x="4773032" y="3999390"/>
            <a:ext cx="1176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x.x.x.0/24</a:t>
            </a:r>
            <a:endParaRPr lang="ru-RU" dirty="0"/>
          </a:p>
        </p:txBody>
      </p: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C266C44C-23F3-4DD0-9641-B68A3E67BE6D}"/>
              </a:ext>
            </a:extLst>
          </p:cNvPr>
          <p:cNvCxnSpPr>
            <a:cxnSpLocks/>
            <a:endCxn id="42" idx="1"/>
          </p:cNvCxnSpPr>
          <p:nvPr/>
        </p:nvCxnSpPr>
        <p:spPr>
          <a:xfrm>
            <a:off x="6662240" y="2553050"/>
            <a:ext cx="64097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463E151E-AD52-4614-A67C-9BD34DFF9CEE}"/>
              </a:ext>
            </a:extLst>
          </p:cNvPr>
          <p:cNvSpPr txBox="1"/>
          <p:nvPr/>
        </p:nvSpPr>
        <p:spPr>
          <a:xfrm>
            <a:off x="7303218" y="2368384"/>
            <a:ext cx="167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Ingress Traffic</a:t>
            </a:r>
            <a:endParaRPr lang="ru-RU" dirty="0"/>
          </a:p>
        </p:txBody>
      </p: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82F7229F-A1D5-41B6-ABDD-3F82FF631BE8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6662240" y="3005768"/>
            <a:ext cx="640978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37778F46-1F89-4B5D-AEC4-9D34BABB859C}"/>
              </a:ext>
            </a:extLst>
          </p:cNvPr>
          <p:cNvSpPr txBox="1"/>
          <p:nvPr/>
        </p:nvSpPr>
        <p:spPr>
          <a:xfrm>
            <a:off x="7303218" y="2821102"/>
            <a:ext cx="167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Egress Traffic</a:t>
            </a:r>
            <a:endParaRPr lang="ru-RU" dirty="0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290530FA-50D5-4252-9326-6D456F79C5D4}"/>
              </a:ext>
            </a:extLst>
          </p:cNvPr>
          <p:cNvSpPr/>
          <p:nvPr/>
        </p:nvSpPr>
        <p:spPr>
          <a:xfrm>
            <a:off x="6563630" y="2328010"/>
            <a:ext cx="2170426" cy="8813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6" name="Таблица 45">
            <a:extLst>
              <a:ext uri="{FF2B5EF4-FFF2-40B4-BE49-F238E27FC236}">
                <a16:creationId xmlns:a16="http://schemas.microsoft.com/office/drawing/2014/main" id="{506B6847-16FB-448D-B0DC-4C347F88AEB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563630" y="3536409"/>
          <a:ext cx="2170426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6790">
                  <a:extLst>
                    <a:ext uri="{9D8B030D-6E8A-4147-A177-3AD203B41FA5}">
                      <a16:colId xmlns:a16="http://schemas.microsoft.com/office/drawing/2014/main" val="2253495337"/>
                    </a:ext>
                  </a:extLst>
                </a:gridCol>
                <a:gridCol w="1103636">
                  <a:extLst>
                    <a:ext uri="{9D8B030D-6E8A-4147-A177-3AD203B41FA5}">
                      <a16:colId xmlns:a16="http://schemas.microsoft.com/office/drawing/2014/main" val="2775936496"/>
                    </a:ext>
                  </a:extLst>
                </a:gridCol>
              </a:tblGrid>
              <a:tr h="220591">
                <a:tc>
                  <a:txBody>
                    <a:bodyPr/>
                    <a:lstStyle/>
                    <a:p>
                      <a:r>
                        <a:rPr lang="en-US" dirty="0"/>
                        <a:t>Provider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AS_PATH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228231"/>
                  </a:ext>
                </a:extLst>
              </a:tr>
              <a:tr h="220591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8036663"/>
                  </a:ext>
                </a:extLst>
              </a:tr>
              <a:tr h="220591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595511"/>
                  </a:ext>
                </a:extLst>
              </a:tr>
              <a:tr h="220591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 X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3518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262DB992-DD98-46CE-868E-D4910B68EAD9}"/>
              </a:ext>
            </a:extLst>
          </p:cNvPr>
          <p:cNvSpPr txBox="1"/>
          <p:nvPr/>
        </p:nvSpPr>
        <p:spPr>
          <a:xfrm>
            <a:off x="315619" y="3999390"/>
            <a:ext cx="1230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x.x.x.0/24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1598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264C94-AD27-4959-816E-52552F5CB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</a:t>
            </a:r>
            <a:r>
              <a:rPr lang="ru-RU" dirty="0"/>
              <a:t>№2</a:t>
            </a:r>
            <a:r>
              <a:rPr lang="en-US" dirty="0"/>
              <a:t>: AS-SETs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1393A4-C2D0-4401-A949-9ED834F37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Transformation of </a:t>
            </a:r>
            <a:r>
              <a:rPr lang="en-US" dirty="0">
                <a:solidFill>
                  <a:srgbClr val="FF0000"/>
                </a:solidFill>
              </a:rPr>
              <a:t>ingress filters</a:t>
            </a:r>
            <a:r>
              <a:rPr lang="en-US" dirty="0"/>
              <a:t> into </a:t>
            </a:r>
            <a:r>
              <a:rPr lang="en-US" dirty="0">
                <a:solidFill>
                  <a:srgbClr val="FF0000"/>
                </a:solidFill>
              </a:rPr>
              <a:t>ACLs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Positive:</a:t>
            </a:r>
          </a:p>
          <a:p>
            <a:r>
              <a:rPr lang="en-US" dirty="0"/>
              <a:t>We do not need to change specification;</a:t>
            </a:r>
          </a:p>
          <a:p>
            <a:r>
              <a:rPr lang="en-US" dirty="0"/>
              <a:t>We do not need to ship new software;</a:t>
            </a:r>
          </a:p>
          <a:p>
            <a:r>
              <a:rPr lang="en-US" dirty="0"/>
              <a:t>Can be used by any ISP, </a:t>
            </a:r>
            <a:r>
              <a:rPr lang="en-US" dirty="0">
                <a:solidFill>
                  <a:srgbClr val="FF0000"/>
                </a:solidFill>
              </a:rPr>
              <a:t>isn't it?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Negative:</a:t>
            </a:r>
          </a:p>
          <a:p>
            <a:r>
              <a:rPr lang="en-US" dirty="0"/>
              <a:t>AS-SETs are outdated, unauthorized;</a:t>
            </a:r>
            <a:endParaRPr lang="ru-RU" dirty="0"/>
          </a:p>
          <a:p>
            <a:r>
              <a:rPr lang="en-US" dirty="0"/>
              <a:t>Scalability problems.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2237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1C3FBE-DE30-47F9-B7AF-3548D2C96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</a:t>
            </a:r>
            <a:r>
              <a:rPr lang="ru-RU" dirty="0"/>
              <a:t>3</a:t>
            </a:r>
            <a:r>
              <a:rPr lang="en-US" dirty="0"/>
              <a:t>: GRSH</a:t>
            </a:r>
            <a:r>
              <a:rPr lang="ru-RU" dirty="0"/>
              <a:t> + </a:t>
            </a:r>
            <a:r>
              <a:rPr lang="en-US" dirty="0"/>
              <a:t>Feasible Mode</a:t>
            </a:r>
            <a:r>
              <a:rPr lang="ru-RU" dirty="0"/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A2AC331-B38A-47B6-9DCC-D3B17205ED57}"/>
              </a:ext>
            </a:extLst>
          </p:cNvPr>
          <p:cNvSpPr txBox="1"/>
          <p:nvPr/>
        </p:nvSpPr>
        <p:spPr>
          <a:xfrm>
            <a:off x="1039906" y="5779455"/>
            <a:ext cx="7117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 new </a:t>
            </a:r>
            <a:r>
              <a:rPr lang="en-US" sz="2400" dirty="0">
                <a:solidFill>
                  <a:srgbClr val="FF0000"/>
                </a:solidFill>
              </a:rPr>
              <a:t>transit</a:t>
            </a:r>
            <a:r>
              <a:rPr lang="en-US" sz="2400" dirty="0"/>
              <a:t> well-known community that sets LOCAL_PREF to 0.</a:t>
            </a:r>
            <a:endParaRPr lang="ru-RU" sz="2400" dirty="0"/>
          </a:p>
        </p:txBody>
      </p:sp>
      <p:cxnSp>
        <p:nvCxnSpPr>
          <p:cNvPr id="44" name="Соединитель: изогнутый 43">
            <a:extLst>
              <a:ext uri="{FF2B5EF4-FFF2-40B4-BE49-F238E27FC236}">
                <a16:creationId xmlns:a16="http://schemas.microsoft.com/office/drawing/2014/main" id="{01A71260-F732-4B42-AC95-FC2867416F76}"/>
              </a:ext>
            </a:extLst>
          </p:cNvPr>
          <p:cNvCxnSpPr>
            <a:cxnSpLocks/>
            <a:stCxn id="47" idx="6"/>
            <a:endCxn id="46" idx="2"/>
          </p:cNvCxnSpPr>
          <p:nvPr/>
        </p:nvCxnSpPr>
        <p:spPr>
          <a:xfrm flipV="1">
            <a:off x="3938041" y="3654333"/>
            <a:ext cx="753036" cy="1653481"/>
          </a:xfrm>
          <a:prstGeom prst="curvedConnector2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BF6C762E-D13B-4196-9CEC-5F1D2BB4116A}"/>
              </a:ext>
            </a:extLst>
          </p:cNvPr>
          <p:cNvSpPr/>
          <p:nvPr/>
        </p:nvSpPr>
        <p:spPr>
          <a:xfrm>
            <a:off x="894522" y="2968534"/>
            <a:ext cx="1506071" cy="6499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Provider A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7E694530-13AF-46B8-A13D-D3D0F3B1CD05}"/>
              </a:ext>
            </a:extLst>
          </p:cNvPr>
          <p:cNvSpPr/>
          <p:nvPr/>
        </p:nvSpPr>
        <p:spPr>
          <a:xfrm>
            <a:off x="3938041" y="3004392"/>
            <a:ext cx="1506071" cy="649941"/>
          </a:xfrm>
          <a:prstGeom prst="rect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Provider B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BE614AC5-35B0-4703-8841-06E979A13317}"/>
              </a:ext>
            </a:extLst>
          </p:cNvPr>
          <p:cNvSpPr/>
          <p:nvPr/>
        </p:nvSpPr>
        <p:spPr>
          <a:xfrm>
            <a:off x="2400593" y="5063526"/>
            <a:ext cx="1537448" cy="4885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err="1">
                <a:solidFill>
                  <a:schemeClr val="tx1"/>
                </a:solidFill>
              </a:rPr>
              <a:t>CustomerX</a:t>
            </a:r>
            <a:endParaRPr lang="ru-RU" sz="1500" dirty="0">
              <a:solidFill>
                <a:schemeClr val="tx1"/>
              </a:solidFill>
            </a:endParaRPr>
          </a:p>
        </p:txBody>
      </p:sp>
      <p:cxnSp>
        <p:nvCxnSpPr>
          <p:cNvPr id="48" name="Соединитель: изогнутый 47">
            <a:extLst>
              <a:ext uri="{FF2B5EF4-FFF2-40B4-BE49-F238E27FC236}">
                <a16:creationId xmlns:a16="http://schemas.microsoft.com/office/drawing/2014/main" id="{534FB698-169F-4E07-B3DF-C9C85649CC73}"/>
              </a:ext>
            </a:extLst>
          </p:cNvPr>
          <p:cNvCxnSpPr>
            <a:cxnSpLocks/>
          </p:cNvCxnSpPr>
          <p:nvPr/>
        </p:nvCxnSpPr>
        <p:spPr>
          <a:xfrm rot="16200000" flipH="1">
            <a:off x="1179406" y="4086627"/>
            <a:ext cx="1689339" cy="753035"/>
          </a:xfrm>
          <a:prstGeom prst="curvedConnector2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Соединитель: изогнутый 48">
            <a:extLst>
              <a:ext uri="{FF2B5EF4-FFF2-40B4-BE49-F238E27FC236}">
                <a16:creationId xmlns:a16="http://schemas.microsoft.com/office/drawing/2014/main" id="{6861F904-C521-4F29-B220-173002BDB3C2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27006" y="4086627"/>
            <a:ext cx="1689339" cy="753035"/>
          </a:xfrm>
          <a:prstGeom prst="curvedConnector2">
            <a:avLst/>
          </a:prstGeom>
          <a:ln w="28575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EFCB4FA0-7480-4DDE-B4CB-2A6910B535A3}"/>
              </a:ext>
            </a:extLst>
          </p:cNvPr>
          <p:cNvSpPr/>
          <p:nvPr/>
        </p:nvSpPr>
        <p:spPr>
          <a:xfrm>
            <a:off x="2400593" y="1729415"/>
            <a:ext cx="1506071" cy="6499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Provider C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51" name="Соединитель: изогнутый 50">
            <a:extLst>
              <a:ext uri="{FF2B5EF4-FFF2-40B4-BE49-F238E27FC236}">
                <a16:creationId xmlns:a16="http://schemas.microsoft.com/office/drawing/2014/main" id="{BBDF351B-7725-428E-BD8B-4930678EB7FE}"/>
              </a:ext>
            </a:extLst>
          </p:cNvPr>
          <p:cNvCxnSpPr>
            <a:cxnSpLocks/>
            <a:stCxn id="46" idx="0"/>
            <a:endCxn id="50" idx="3"/>
          </p:cNvCxnSpPr>
          <p:nvPr/>
        </p:nvCxnSpPr>
        <p:spPr>
          <a:xfrm rot="16200000" flipV="1">
            <a:off x="3823868" y="2137182"/>
            <a:ext cx="950006" cy="784413"/>
          </a:xfrm>
          <a:prstGeom prst="curvedConnector2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Соединитель: изогнутый 51">
            <a:extLst>
              <a:ext uri="{FF2B5EF4-FFF2-40B4-BE49-F238E27FC236}">
                <a16:creationId xmlns:a16="http://schemas.microsoft.com/office/drawing/2014/main" id="{D0A06399-16E1-495C-8B76-222C378D9C6A}"/>
              </a:ext>
            </a:extLst>
          </p:cNvPr>
          <p:cNvCxnSpPr>
            <a:stCxn id="50" idx="1"/>
            <a:endCxn id="45" idx="0"/>
          </p:cNvCxnSpPr>
          <p:nvPr/>
        </p:nvCxnSpPr>
        <p:spPr>
          <a:xfrm rot="10800000" flipV="1">
            <a:off x="1647559" y="2054386"/>
            <a:ext cx="753035" cy="914148"/>
          </a:xfrm>
          <a:prstGeom prst="curvedConnector2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Соединитель: изогнутый 52">
            <a:extLst>
              <a:ext uri="{FF2B5EF4-FFF2-40B4-BE49-F238E27FC236}">
                <a16:creationId xmlns:a16="http://schemas.microsoft.com/office/drawing/2014/main" id="{B2E0285F-01FC-4C17-8009-11C290A0DC83}"/>
              </a:ext>
            </a:extLst>
          </p:cNvPr>
          <p:cNvCxnSpPr/>
          <p:nvPr/>
        </p:nvCxnSpPr>
        <p:spPr>
          <a:xfrm rot="10800000" flipV="1">
            <a:off x="1571358" y="2007176"/>
            <a:ext cx="753035" cy="914148"/>
          </a:xfrm>
          <a:prstGeom prst="curvedConnector2">
            <a:avLst/>
          </a:prstGeom>
          <a:ln w="28575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766A85F3-2F49-4B60-AD22-B8C832F43097}"/>
              </a:ext>
            </a:extLst>
          </p:cNvPr>
          <p:cNvSpPr txBox="1"/>
          <p:nvPr/>
        </p:nvSpPr>
        <p:spPr>
          <a:xfrm>
            <a:off x="4773032" y="3999390"/>
            <a:ext cx="1176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x.x.x.0/24</a:t>
            </a:r>
          </a:p>
          <a:p>
            <a:pPr algn="ctr"/>
            <a:r>
              <a:rPr lang="en-US" dirty="0"/>
              <a:t>GRSH</a:t>
            </a:r>
            <a:endParaRPr lang="ru-RU" dirty="0"/>
          </a:p>
        </p:txBody>
      </p:sp>
      <p:cxnSp>
        <p:nvCxnSpPr>
          <p:cNvPr id="55" name="Прямая со стрелкой 54">
            <a:extLst>
              <a:ext uri="{FF2B5EF4-FFF2-40B4-BE49-F238E27FC236}">
                <a16:creationId xmlns:a16="http://schemas.microsoft.com/office/drawing/2014/main" id="{D802E96A-F229-4028-B3BC-F8510B179DCA}"/>
              </a:ext>
            </a:extLst>
          </p:cNvPr>
          <p:cNvCxnSpPr>
            <a:cxnSpLocks/>
            <a:endCxn id="56" idx="1"/>
          </p:cNvCxnSpPr>
          <p:nvPr/>
        </p:nvCxnSpPr>
        <p:spPr>
          <a:xfrm>
            <a:off x="6662240" y="2553050"/>
            <a:ext cx="64097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0E0165A9-73F6-4EB5-8635-BBE8029D65AB}"/>
              </a:ext>
            </a:extLst>
          </p:cNvPr>
          <p:cNvSpPr txBox="1"/>
          <p:nvPr/>
        </p:nvSpPr>
        <p:spPr>
          <a:xfrm>
            <a:off x="7303218" y="2368384"/>
            <a:ext cx="167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Ingress Traffic</a:t>
            </a:r>
            <a:endParaRPr lang="ru-RU" dirty="0"/>
          </a:p>
        </p:txBody>
      </p:sp>
      <p:cxnSp>
        <p:nvCxnSpPr>
          <p:cNvPr id="57" name="Прямая со стрелкой 56">
            <a:extLst>
              <a:ext uri="{FF2B5EF4-FFF2-40B4-BE49-F238E27FC236}">
                <a16:creationId xmlns:a16="http://schemas.microsoft.com/office/drawing/2014/main" id="{EE4A7D40-0B5B-4799-ADB8-5AC454B6758F}"/>
              </a:ext>
            </a:extLst>
          </p:cNvPr>
          <p:cNvCxnSpPr>
            <a:cxnSpLocks/>
            <a:endCxn id="58" idx="1"/>
          </p:cNvCxnSpPr>
          <p:nvPr/>
        </p:nvCxnSpPr>
        <p:spPr>
          <a:xfrm>
            <a:off x="6662240" y="3005768"/>
            <a:ext cx="640978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9C36FAA8-454F-4DD6-B959-563346C72688}"/>
              </a:ext>
            </a:extLst>
          </p:cNvPr>
          <p:cNvSpPr txBox="1"/>
          <p:nvPr/>
        </p:nvSpPr>
        <p:spPr>
          <a:xfrm>
            <a:off x="7303218" y="2821102"/>
            <a:ext cx="167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Egress Traffic</a:t>
            </a:r>
            <a:endParaRPr lang="ru-RU" dirty="0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8604DB9F-6E37-47A6-AD83-FB6AEA5825BC}"/>
              </a:ext>
            </a:extLst>
          </p:cNvPr>
          <p:cNvSpPr/>
          <p:nvPr/>
        </p:nvSpPr>
        <p:spPr>
          <a:xfrm>
            <a:off x="6563630" y="2328010"/>
            <a:ext cx="2170426" cy="8813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0" name="Таблица 59">
            <a:extLst>
              <a:ext uri="{FF2B5EF4-FFF2-40B4-BE49-F238E27FC236}">
                <a16:creationId xmlns:a16="http://schemas.microsoft.com/office/drawing/2014/main" id="{D98F02BE-95D3-478E-A7B3-18B7E0DDE3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829239"/>
              </p:ext>
            </p:extLst>
          </p:nvPr>
        </p:nvGraphicFramePr>
        <p:xfrm>
          <a:off x="6563630" y="3536409"/>
          <a:ext cx="2170426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6790">
                  <a:extLst>
                    <a:ext uri="{9D8B030D-6E8A-4147-A177-3AD203B41FA5}">
                      <a16:colId xmlns:a16="http://schemas.microsoft.com/office/drawing/2014/main" val="2253495337"/>
                    </a:ext>
                  </a:extLst>
                </a:gridCol>
                <a:gridCol w="1103636">
                  <a:extLst>
                    <a:ext uri="{9D8B030D-6E8A-4147-A177-3AD203B41FA5}">
                      <a16:colId xmlns:a16="http://schemas.microsoft.com/office/drawing/2014/main" val="2775936496"/>
                    </a:ext>
                  </a:extLst>
                </a:gridCol>
              </a:tblGrid>
              <a:tr h="220591">
                <a:tc>
                  <a:txBody>
                    <a:bodyPr/>
                    <a:lstStyle/>
                    <a:p>
                      <a:r>
                        <a:rPr lang="en-US" dirty="0"/>
                        <a:t>Provider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AS_PATH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228231"/>
                  </a:ext>
                </a:extLst>
              </a:tr>
              <a:tr h="220591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8036663"/>
                  </a:ext>
                </a:extLst>
              </a:tr>
              <a:tr h="220591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 A X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595511"/>
                  </a:ext>
                </a:extLst>
              </a:tr>
              <a:tr h="220591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 X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35187"/>
                  </a:ext>
                </a:extLst>
              </a:tr>
            </a:tbl>
          </a:graphicData>
        </a:graphic>
      </p:graphicFrame>
      <p:sp>
        <p:nvSpPr>
          <p:cNvPr id="61" name="TextBox 60">
            <a:extLst>
              <a:ext uri="{FF2B5EF4-FFF2-40B4-BE49-F238E27FC236}">
                <a16:creationId xmlns:a16="http://schemas.microsoft.com/office/drawing/2014/main" id="{7452991C-8338-412D-BE1C-BC8A7362E2DA}"/>
              </a:ext>
            </a:extLst>
          </p:cNvPr>
          <p:cNvSpPr txBox="1"/>
          <p:nvPr/>
        </p:nvSpPr>
        <p:spPr>
          <a:xfrm>
            <a:off x="315619" y="3999390"/>
            <a:ext cx="1230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x.x.x.0/24</a:t>
            </a:r>
            <a:endParaRPr lang="ru-RU" dirty="0"/>
          </a:p>
        </p:txBody>
      </p:sp>
      <p:cxnSp>
        <p:nvCxnSpPr>
          <p:cNvPr id="62" name="Соединитель: изогнутый 61">
            <a:extLst>
              <a:ext uri="{FF2B5EF4-FFF2-40B4-BE49-F238E27FC236}">
                <a16:creationId xmlns:a16="http://schemas.microsoft.com/office/drawing/2014/main" id="{96092006-63F3-4F0A-9B62-AA76896C1D77}"/>
              </a:ext>
            </a:extLst>
          </p:cNvPr>
          <p:cNvCxnSpPr>
            <a:cxnSpLocks/>
          </p:cNvCxnSpPr>
          <p:nvPr/>
        </p:nvCxnSpPr>
        <p:spPr>
          <a:xfrm rot="16200000" flipV="1">
            <a:off x="3944892" y="2137181"/>
            <a:ext cx="950006" cy="784413"/>
          </a:xfrm>
          <a:prstGeom prst="curvedConnector2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673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1C3FBE-DE30-47F9-B7AF-3548D2C96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</a:t>
            </a:r>
            <a:r>
              <a:rPr lang="ru-RU" dirty="0"/>
              <a:t>3</a:t>
            </a:r>
            <a:r>
              <a:rPr lang="en-US" dirty="0"/>
              <a:t>: GRSH</a:t>
            </a:r>
            <a:r>
              <a:rPr lang="ru-RU" dirty="0"/>
              <a:t> + </a:t>
            </a:r>
            <a:r>
              <a:rPr lang="en-US" dirty="0"/>
              <a:t>Feasible Mode</a:t>
            </a:r>
            <a:endParaRPr lang="ru-RU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A2AC331-B38A-47B6-9DCC-D3B17205ED57}"/>
              </a:ext>
            </a:extLst>
          </p:cNvPr>
          <p:cNvSpPr txBox="1"/>
          <p:nvPr/>
        </p:nvSpPr>
        <p:spPr>
          <a:xfrm>
            <a:off x="795570" y="5812978"/>
            <a:ext cx="7791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Provider B sees x.x.x.0/24 route, but doesn’t use it.</a:t>
            </a:r>
          </a:p>
          <a:p>
            <a:pPr algn="ctr"/>
            <a:r>
              <a:rPr lang="en-US" sz="2400" dirty="0"/>
              <a:t>x.x.x.0/24 route marked with GRSH – </a:t>
            </a:r>
            <a:r>
              <a:rPr lang="en-US" sz="2400" dirty="0">
                <a:solidFill>
                  <a:srgbClr val="FF0000"/>
                </a:solidFill>
              </a:rPr>
              <a:t>informational message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22" name="Соединитель: изогнутый 21">
            <a:extLst>
              <a:ext uri="{FF2B5EF4-FFF2-40B4-BE49-F238E27FC236}">
                <a16:creationId xmlns:a16="http://schemas.microsoft.com/office/drawing/2014/main" id="{9D59974C-8A27-400E-A055-5072671FF339}"/>
              </a:ext>
            </a:extLst>
          </p:cNvPr>
          <p:cNvCxnSpPr>
            <a:cxnSpLocks/>
            <a:stCxn id="28" idx="6"/>
            <a:endCxn id="26" idx="2"/>
          </p:cNvCxnSpPr>
          <p:nvPr/>
        </p:nvCxnSpPr>
        <p:spPr>
          <a:xfrm flipV="1">
            <a:off x="3938041" y="3654333"/>
            <a:ext cx="753036" cy="1653481"/>
          </a:xfrm>
          <a:prstGeom prst="curvedConnector2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915FB4E-6F58-4086-B916-4175E16A8FD3}"/>
              </a:ext>
            </a:extLst>
          </p:cNvPr>
          <p:cNvSpPr/>
          <p:nvPr/>
        </p:nvSpPr>
        <p:spPr>
          <a:xfrm>
            <a:off x="894522" y="2968534"/>
            <a:ext cx="1506071" cy="6499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Provider A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70FEBF09-2C32-476F-8D5D-9459EFB5ADE5}"/>
              </a:ext>
            </a:extLst>
          </p:cNvPr>
          <p:cNvSpPr/>
          <p:nvPr/>
        </p:nvSpPr>
        <p:spPr>
          <a:xfrm>
            <a:off x="3938041" y="3004392"/>
            <a:ext cx="1506071" cy="649941"/>
          </a:xfrm>
          <a:prstGeom prst="rect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Provider B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741B4CB8-B7CC-4CC5-8409-1E22F4BD36DE}"/>
              </a:ext>
            </a:extLst>
          </p:cNvPr>
          <p:cNvSpPr/>
          <p:nvPr/>
        </p:nvSpPr>
        <p:spPr>
          <a:xfrm>
            <a:off x="2400593" y="5063526"/>
            <a:ext cx="1537448" cy="4885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err="1">
                <a:solidFill>
                  <a:schemeClr val="tx1"/>
                </a:solidFill>
              </a:rPr>
              <a:t>CustomerX</a:t>
            </a:r>
            <a:endParaRPr lang="ru-RU" sz="1500" dirty="0">
              <a:solidFill>
                <a:schemeClr val="tx1"/>
              </a:solidFill>
            </a:endParaRPr>
          </a:p>
        </p:txBody>
      </p:sp>
      <p:cxnSp>
        <p:nvCxnSpPr>
          <p:cNvPr id="29" name="Соединитель: изогнутый 28">
            <a:extLst>
              <a:ext uri="{FF2B5EF4-FFF2-40B4-BE49-F238E27FC236}">
                <a16:creationId xmlns:a16="http://schemas.microsoft.com/office/drawing/2014/main" id="{2EFD766A-BD81-40B5-A440-0E7F180573EB}"/>
              </a:ext>
            </a:extLst>
          </p:cNvPr>
          <p:cNvCxnSpPr>
            <a:cxnSpLocks/>
          </p:cNvCxnSpPr>
          <p:nvPr/>
        </p:nvCxnSpPr>
        <p:spPr>
          <a:xfrm rot="16200000" flipH="1">
            <a:off x="1179406" y="4086627"/>
            <a:ext cx="1689339" cy="753035"/>
          </a:xfrm>
          <a:prstGeom prst="curvedConnector2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: изогнутый 29">
            <a:extLst>
              <a:ext uri="{FF2B5EF4-FFF2-40B4-BE49-F238E27FC236}">
                <a16:creationId xmlns:a16="http://schemas.microsoft.com/office/drawing/2014/main" id="{86F85E70-A8D8-40FD-B183-2CE7C177DD93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27006" y="4086627"/>
            <a:ext cx="1689339" cy="753035"/>
          </a:xfrm>
          <a:prstGeom prst="curvedConnector2">
            <a:avLst/>
          </a:prstGeom>
          <a:ln w="28575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C9CFBD9C-BDDE-4339-A1E7-32D14D4693D0}"/>
              </a:ext>
            </a:extLst>
          </p:cNvPr>
          <p:cNvSpPr/>
          <p:nvPr/>
        </p:nvSpPr>
        <p:spPr>
          <a:xfrm>
            <a:off x="2400593" y="1729415"/>
            <a:ext cx="1506071" cy="6499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Provider C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33" name="Соединитель: изогнутый 32">
            <a:extLst>
              <a:ext uri="{FF2B5EF4-FFF2-40B4-BE49-F238E27FC236}">
                <a16:creationId xmlns:a16="http://schemas.microsoft.com/office/drawing/2014/main" id="{68DA4627-A8FD-43EF-8E31-C178AD2F2EB3}"/>
              </a:ext>
            </a:extLst>
          </p:cNvPr>
          <p:cNvCxnSpPr>
            <a:cxnSpLocks/>
            <a:stCxn id="26" idx="0"/>
            <a:endCxn id="32" idx="3"/>
          </p:cNvCxnSpPr>
          <p:nvPr/>
        </p:nvCxnSpPr>
        <p:spPr>
          <a:xfrm rot="16200000" flipV="1">
            <a:off x="3823868" y="2137182"/>
            <a:ext cx="950006" cy="784413"/>
          </a:xfrm>
          <a:prstGeom prst="curvedConnector2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Соединитель: изогнутый 33">
            <a:extLst>
              <a:ext uri="{FF2B5EF4-FFF2-40B4-BE49-F238E27FC236}">
                <a16:creationId xmlns:a16="http://schemas.microsoft.com/office/drawing/2014/main" id="{05CDE9AB-1B58-479E-A7B5-9FA48DB3F6CA}"/>
              </a:ext>
            </a:extLst>
          </p:cNvPr>
          <p:cNvCxnSpPr>
            <a:stCxn id="32" idx="1"/>
            <a:endCxn id="23" idx="0"/>
          </p:cNvCxnSpPr>
          <p:nvPr/>
        </p:nvCxnSpPr>
        <p:spPr>
          <a:xfrm rot="10800000" flipV="1">
            <a:off x="1647559" y="2054386"/>
            <a:ext cx="753035" cy="914148"/>
          </a:xfrm>
          <a:prstGeom prst="curvedConnector2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Соединитель: изогнутый 34">
            <a:extLst>
              <a:ext uri="{FF2B5EF4-FFF2-40B4-BE49-F238E27FC236}">
                <a16:creationId xmlns:a16="http://schemas.microsoft.com/office/drawing/2014/main" id="{EA4FF775-D1EC-41AF-8847-CA7B026B0102}"/>
              </a:ext>
            </a:extLst>
          </p:cNvPr>
          <p:cNvCxnSpPr/>
          <p:nvPr/>
        </p:nvCxnSpPr>
        <p:spPr>
          <a:xfrm rot="10800000" flipV="1">
            <a:off x="1571358" y="2007176"/>
            <a:ext cx="753035" cy="914148"/>
          </a:xfrm>
          <a:prstGeom prst="curvedConnector2">
            <a:avLst/>
          </a:prstGeom>
          <a:ln w="28575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84F5738A-2D3C-4D93-A1F2-A1C96224D24B}"/>
              </a:ext>
            </a:extLst>
          </p:cNvPr>
          <p:cNvSpPr txBox="1"/>
          <p:nvPr/>
        </p:nvSpPr>
        <p:spPr>
          <a:xfrm>
            <a:off x="4773032" y="3999390"/>
            <a:ext cx="1176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x.x.x.0/24</a:t>
            </a:r>
          </a:p>
          <a:p>
            <a:pPr algn="ctr"/>
            <a:r>
              <a:rPr lang="en-US" dirty="0"/>
              <a:t>GRSH</a:t>
            </a:r>
            <a:endParaRPr lang="ru-RU" dirty="0"/>
          </a:p>
        </p:txBody>
      </p: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CDAFBFED-6A1B-4579-B82F-E67110B46821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6662240" y="2553050"/>
            <a:ext cx="64097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C9E0BA74-0847-432E-A729-67A6E40A9D7F}"/>
              </a:ext>
            </a:extLst>
          </p:cNvPr>
          <p:cNvSpPr txBox="1"/>
          <p:nvPr/>
        </p:nvSpPr>
        <p:spPr>
          <a:xfrm>
            <a:off x="7303218" y="2368384"/>
            <a:ext cx="167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Ingress Traffic</a:t>
            </a:r>
            <a:endParaRPr lang="ru-RU" dirty="0"/>
          </a:p>
        </p:txBody>
      </p: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90CDAB4F-5E7C-4288-9E46-6E56940A1DB6}"/>
              </a:ext>
            </a:extLst>
          </p:cNvPr>
          <p:cNvCxnSpPr>
            <a:cxnSpLocks/>
            <a:endCxn id="40" idx="1"/>
          </p:cNvCxnSpPr>
          <p:nvPr/>
        </p:nvCxnSpPr>
        <p:spPr>
          <a:xfrm>
            <a:off x="6662240" y="3005768"/>
            <a:ext cx="640978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EC595274-CF52-4CC1-B396-65D8D1BCC53F}"/>
              </a:ext>
            </a:extLst>
          </p:cNvPr>
          <p:cNvSpPr txBox="1"/>
          <p:nvPr/>
        </p:nvSpPr>
        <p:spPr>
          <a:xfrm>
            <a:off x="7303218" y="2821102"/>
            <a:ext cx="167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Egress Traffic</a:t>
            </a:r>
            <a:endParaRPr lang="ru-RU" dirty="0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D6348622-316E-4549-96D8-A5602D3BD335}"/>
              </a:ext>
            </a:extLst>
          </p:cNvPr>
          <p:cNvSpPr/>
          <p:nvPr/>
        </p:nvSpPr>
        <p:spPr>
          <a:xfrm>
            <a:off x="6563630" y="2328010"/>
            <a:ext cx="2170426" cy="8813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2" name="Таблица 41">
            <a:extLst>
              <a:ext uri="{FF2B5EF4-FFF2-40B4-BE49-F238E27FC236}">
                <a16:creationId xmlns:a16="http://schemas.microsoft.com/office/drawing/2014/main" id="{0A00CAF2-5D7D-4BBA-92D0-47939DEE4F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915451"/>
              </p:ext>
            </p:extLst>
          </p:nvPr>
        </p:nvGraphicFramePr>
        <p:xfrm>
          <a:off x="6563630" y="3536409"/>
          <a:ext cx="2170426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6790">
                  <a:extLst>
                    <a:ext uri="{9D8B030D-6E8A-4147-A177-3AD203B41FA5}">
                      <a16:colId xmlns:a16="http://schemas.microsoft.com/office/drawing/2014/main" val="2253495337"/>
                    </a:ext>
                  </a:extLst>
                </a:gridCol>
                <a:gridCol w="1103636">
                  <a:extLst>
                    <a:ext uri="{9D8B030D-6E8A-4147-A177-3AD203B41FA5}">
                      <a16:colId xmlns:a16="http://schemas.microsoft.com/office/drawing/2014/main" val="2775936496"/>
                    </a:ext>
                  </a:extLst>
                </a:gridCol>
              </a:tblGrid>
              <a:tr h="220591">
                <a:tc>
                  <a:txBody>
                    <a:bodyPr/>
                    <a:lstStyle/>
                    <a:p>
                      <a:r>
                        <a:rPr lang="en-US" dirty="0"/>
                        <a:t>Provider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AS_PATH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228231"/>
                  </a:ext>
                </a:extLst>
              </a:tr>
              <a:tr h="220591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8036663"/>
                  </a:ext>
                </a:extLst>
              </a:tr>
              <a:tr h="220591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 A X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595511"/>
                  </a:ext>
                </a:extLst>
              </a:tr>
              <a:tr h="220591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 X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35187"/>
                  </a:ext>
                </a:extLst>
              </a:tr>
            </a:tbl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id="{87C68567-5C07-49B1-8D24-F5E3C9692A22}"/>
              </a:ext>
            </a:extLst>
          </p:cNvPr>
          <p:cNvSpPr txBox="1"/>
          <p:nvPr/>
        </p:nvSpPr>
        <p:spPr>
          <a:xfrm>
            <a:off x="315619" y="3999390"/>
            <a:ext cx="1230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x.x.x.0/24</a:t>
            </a:r>
            <a:endParaRPr lang="ru-RU" dirty="0"/>
          </a:p>
        </p:txBody>
      </p:sp>
      <p:cxnSp>
        <p:nvCxnSpPr>
          <p:cNvPr id="27" name="Соединитель: изогнутый 26">
            <a:extLst>
              <a:ext uri="{FF2B5EF4-FFF2-40B4-BE49-F238E27FC236}">
                <a16:creationId xmlns:a16="http://schemas.microsoft.com/office/drawing/2014/main" id="{1113EACE-5319-4095-9E93-0FA95B2398AF}"/>
              </a:ext>
            </a:extLst>
          </p:cNvPr>
          <p:cNvCxnSpPr>
            <a:cxnSpLocks/>
          </p:cNvCxnSpPr>
          <p:nvPr/>
        </p:nvCxnSpPr>
        <p:spPr>
          <a:xfrm rot="16200000" flipV="1">
            <a:off x="3944892" y="2137181"/>
            <a:ext cx="950006" cy="784413"/>
          </a:xfrm>
          <a:prstGeom prst="curvedConnector2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173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824654-0DAB-41FD-A53D-F0355F701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</a:t>
            </a:r>
            <a:r>
              <a:rPr lang="ru-RU" dirty="0"/>
              <a:t>3</a:t>
            </a:r>
            <a:r>
              <a:rPr lang="en-US" dirty="0"/>
              <a:t>: GRSH</a:t>
            </a:r>
            <a:r>
              <a:rPr lang="ru-RU" dirty="0"/>
              <a:t> + </a:t>
            </a:r>
            <a:r>
              <a:rPr lang="en-US" dirty="0"/>
              <a:t>Feasible Mode</a:t>
            </a:r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AE22E0-B72C-4D10-9215-61C43B185A92}"/>
              </a:ext>
            </a:extLst>
          </p:cNvPr>
          <p:cNvSpPr txBox="1"/>
          <p:nvPr/>
        </p:nvSpPr>
        <p:spPr>
          <a:xfrm>
            <a:off x="587339" y="5958572"/>
            <a:ext cx="76099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Works only for multihomed ISPs…</a:t>
            </a:r>
          </a:p>
          <a:p>
            <a:pPr algn="ctr"/>
            <a:r>
              <a:rPr lang="en-US" sz="2200" dirty="0"/>
              <a:t>But it more then 85% of all ISPs in the world!</a:t>
            </a:r>
            <a:endParaRPr lang="ru-RU" sz="2200" dirty="0"/>
          </a:p>
        </p:txBody>
      </p:sp>
      <p:cxnSp>
        <p:nvCxnSpPr>
          <p:cNvPr id="24" name="Соединитель: изогнутый 23">
            <a:extLst>
              <a:ext uri="{FF2B5EF4-FFF2-40B4-BE49-F238E27FC236}">
                <a16:creationId xmlns:a16="http://schemas.microsoft.com/office/drawing/2014/main" id="{08D5E004-780B-4376-8305-EA2AB8A23CE0}"/>
              </a:ext>
            </a:extLst>
          </p:cNvPr>
          <p:cNvCxnSpPr>
            <a:cxnSpLocks/>
            <a:endCxn id="30" idx="2"/>
          </p:cNvCxnSpPr>
          <p:nvPr/>
        </p:nvCxnSpPr>
        <p:spPr>
          <a:xfrm flipV="1">
            <a:off x="3938041" y="3654333"/>
            <a:ext cx="753036" cy="1653481"/>
          </a:xfrm>
          <a:prstGeom prst="curvedConnector2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3E2FB29C-FB7C-4AF5-A6B0-67FC09DC62DF}"/>
              </a:ext>
            </a:extLst>
          </p:cNvPr>
          <p:cNvSpPr/>
          <p:nvPr/>
        </p:nvSpPr>
        <p:spPr>
          <a:xfrm>
            <a:off x="894522" y="2968534"/>
            <a:ext cx="1506071" cy="6499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Provider A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34DB3F46-D445-4633-8859-F8444F018869}"/>
              </a:ext>
            </a:extLst>
          </p:cNvPr>
          <p:cNvSpPr/>
          <p:nvPr/>
        </p:nvSpPr>
        <p:spPr>
          <a:xfrm>
            <a:off x="3938041" y="3004392"/>
            <a:ext cx="1506071" cy="649941"/>
          </a:xfrm>
          <a:prstGeom prst="rect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Provider B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31" name="Соединитель: изогнутый 30">
            <a:extLst>
              <a:ext uri="{FF2B5EF4-FFF2-40B4-BE49-F238E27FC236}">
                <a16:creationId xmlns:a16="http://schemas.microsoft.com/office/drawing/2014/main" id="{777A8F24-8BE7-4AE7-9768-FA5ABC3A1336}"/>
              </a:ext>
            </a:extLst>
          </p:cNvPr>
          <p:cNvCxnSpPr>
            <a:cxnSpLocks/>
          </p:cNvCxnSpPr>
          <p:nvPr/>
        </p:nvCxnSpPr>
        <p:spPr>
          <a:xfrm rot="16200000" flipH="1">
            <a:off x="1179406" y="4086627"/>
            <a:ext cx="1689339" cy="753035"/>
          </a:xfrm>
          <a:prstGeom prst="curvedConnector2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оединитель: изогнутый 31">
            <a:extLst>
              <a:ext uri="{FF2B5EF4-FFF2-40B4-BE49-F238E27FC236}">
                <a16:creationId xmlns:a16="http://schemas.microsoft.com/office/drawing/2014/main" id="{02D28754-0163-4D06-9EA2-CD33441D5E7C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27006" y="4086627"/>
            <a:ext cx="1689339" cy="753035"/>
          </a:xfrm>
          <a:prstGeom prst="curvedConnector2">
            <a:avLst/>
          </a:prstGeom>
          <a:ln w="28575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158A9070-7A8F-4383-A689-94B610078EB0}"/>
              </a:ext>
            </a:extLst>
          </p:cNvPr>
          <p:cNvSpPr/>
          <p:nvPr/>
        </p:nvSpPr>
        <p:spPr>
          <a:xfrm>
            <a:off x="2400593" y="1729415"/>
            <a:ext cx="1506071" cy="6499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Provider C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39" name="Соединитель: изогнутый 38">
            <a:extLst>
              <a:ext uri="{FF2B5EF4-FFF2-40B4-BE49-F238E27FC236}">
                <a16:creationId xmlns:a16="http://schemas.microsoft.com/office/drawing/2014/main" id="{5A969321-8AD3-48D8-BC0E-D3242038691D}"/>
              </a:ext>
            </a:extLst>
          </p:cNvPr>
          <p:cNvCxnSpPr>
            <a:stCxn id="37" idx="1"/>
            <a:endCxn id="29" idx="0"/>
          </p:cNvCxnSpPr>
          <p:nvPr/>
        </p:nvCxnSpPr>
        <p:spPr>
          <a:xfrm rot="10800000" flipV="1">
            <a:off x="1647559" y="2054386"/>
            <a:ext cx="753035" cy="914148"/>
          </a:xfrm>
          <a:prstGeom prst="curvedConnector2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Соединитель: изогнутый 39">
            <a:extLst>
              <a:ext uri="{FF2B5EF4-FFF2-40B4-BE49-F238E27FC236}">
                <a16:creationId xmlns:a16="http://schemas.microsoft.com/office/drawing/2014/main" id="{650A1C82-4FB4-4A6A-AB2A-259DB3852ED8}"/>
              </a:ext>
            </a:extLst>
          </p:cNvPr>
          <p:cNvCxnSpPr/>
          <p:nvPr/>
        </p:nvCxnSpPr>
        <p:spPr>
          <a:xfrm rot="10800000" flipV="1">
            <a:off x="1571358" y="2007176"/>
            <a:ext cx="753035" cy="914148"/>
          </a:xfrm>
          <a:prstGeom prst="curvedConnector2">
            <a:avLst/>
          </a:prstGeom>
          <a:ln w="28575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8318D040-9E3F-4254-9277-93FDC69DC020}"/>
              </a:ext>
            </a:extLst>
          </p:cNvPr>
          <p:cNvCxnSpPr>
            <a:cxnSpLocks/>
            <a:endCxn id="43" idx="1"/>
          </p:cNvCxnSpPr>
          <p:nvPr/>
        </p:nvCxnSpPr>
        <p:spPr>
          <a:xfrm>
            <a:off x="6662240" y="2553050"/>
            <a:ext cx="64097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93863DB2-FEF2-48E6-8AB0-73B5292F5752}"/>
              </a:ext>
            </a:extLst>
          </p:cNvPr>
          <p:cNvSpPr txBox="1"/>
          <p:nvPr/>
        </p:nvSpPr>
        <p:spPr>
          <a:xfrm>
            <a:off x="7303218" y="2368384"/>
            <a:ext cx="167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Ingress Traffic</a:t>
            </a:r>
            <a:endParaRPr lang="ru-RU" dirty="0"/>
          </a:p>
        </p:txBody>
      </p: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708C0F17-CCE9-47DE-95A4-2E3BDCF300C0}"/>
              </a:ext>
            </a:extLst>
          </p:cNvPr>
          <p:cNvCxnSpPr>
            <a:cxnSpLocks/>
            <a:endCxn id="45" idx="1"/>
          </p:cNvCxnSpPr>
          <p:nvPr/>
        </p:nvCxnSpPr>
        <p:spPr>
          <a:xfrm>
            <a:off x="6662240" y="3005768"/>
            <a:ext cx="640978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9C72E863-F701-44DE-9785-B71F1209CF16}"/>
              </a:ext>
            </a:extLst>
          </p:cNvPr>
          <p:cNvSpPr txBox="1"/>
          <p:nvPr/>
        </p:nvSpPr>
        <p:spPr>
          <a:xfrm>
            <a:off x="7303218" y="2821102"/>
            <a:ext cx="167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Egress Traffic</a:t>
            </a:r>
            <a:endParaRPr lang="ru-RU" dirty="0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E7BF46CF-E4C2-47A0-842B-33B933E82357}"/>
              </a:ext>
            </a:extLst>
          </p:cNvPr>
          <p:cNvSpPr/>
          <p:nvPr/>
        </p:nvSpPr>
        <p:spPr>
          <a:xfrm>
            <a:off x="6563630" y="2328010"/>
            <a:ext cx="2170426" cy="8813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7" name="Таблица 46">
            <a:extLst>
              <a:ext uri="{FF2B5EF4-FFF2-40B4-BE49-F238E27FC236}">
                <a16:creationId xmlns:a16="http://schemas.microsoft.com/office/drawing/2014/main" id="{768ED5BE-6E89-47B6-8DD4-20B1AA6A2644}"/>
              </a:ext>
            </a:extLst>
          </p:cNvPr>
          <p:cNvGraphicFramePr>
            <a:graphicFrameLocks noGrp="1"/>
          </p:cNvGraphicFramePr>
          <p:nvPr/>
        </p:nvGraphicFramePr>
        <p:xfrm>
          <a:off x="6563630" y="3536409"/>
          <a:ext cx="2170426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6790">
                  <a:extLst>
                    <a:ext uri="{9D8B030D-6E8A-4147-A177-3AD203B41FA5}">
                      <a16:colId xmlns:a16="http://schemas.microsoft.com/office/drawing/2014/main" val="2253495337"/>
                    </a:ext>
                  </a:extLst>
                </a:gridCol>
                <a:gridCol w="1103636">
                  <a:extLst>
                    <a:ext uri="{9D8B030D-6E8A-4147-A177-3AD203B41FA5}">
                      <a16:colId xmlns:a16="http://schemas.microsoft.com/office/drawing/2014/main" val="2775936496"/>
                    </a:ext>
                  </a:extLst>
                </a:gridCol>
              </a:tblGrid>
              <a:tr h="220591">
                <a:tc>
                  <a:txBody>
                    <a:bodyPr/>
                    <a:lstStyle/>
                    <a:p>
                      <a:r>
                        <a:rPr lang="en-US" dirty="0"/>
                        <a:t>Provider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AS_PATH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228231"/>
                  </a:ext>
                </a:extLst>
              </a:tr>
              <a:tr h="220591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8036663"/>
                  </a:ext>
                </a:extLst>
              </a:tr>
              <a:tr h="220591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 A X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595511"/>
                  </a:ext>
                </a:extLst>
              </a:tr>
              <a:tr h="220591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 X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35187"/>
                  </a:ext>
                </a:extLst>
              </a:tr>
            </a:tbl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ADC30685-6690-4EE2-9970-7AAD6EE3F8A1}"/>
              </a:ext>
            </a:extLst>
          </p:cNvPr>
          <p:cNvSpPr txBox="1"/>
          <p:nvPr/>
        </p:nvSpPr>
        <p:spPr>
          <a:xfrm>
            <a:off x="315619" y="3999390"/>
            <a:ext cx="1230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x.x.x.0/24</a:t>
            </a:r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53A2E4D8-4272-4C02-B275-AA955CCB77F8}"/>
              </a:ext>
            </a:extLst>
          </p:cNvPr>
          <p:cNvSpPr/>
          <p:nvPr/>
        </p:nvSpPr>
        <p:spPr>
          <a:xfrm>
            <a:off x="2400593" y="5063526"/>
            <a:ext cx="1537448" cy="4885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err="1">
                <a:solidFill>
                  <a:schemeClr val="tx1"/>
                </a:solidFill>
              </a:rPr>
              <a:t>CustomerX</a:t>
            </a:r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50" name="Знак умножения 49">
            <a:extLst>
              <a:ext uri="{FF2B5EF4-FFF2-40B4-BE49-F238E27FC236}">
                <a16:creationId xmlns:a16="http://schemas.microsoft.com/office/drawing/2014/main" id="{37CD0D35-FEC3-4486-9789-11ED4035F701}"/>
              </a:ext>
            </a:extLst>
          </p:cNvPr>
          <p:cNvSpPr/>
          <p:nvPr/>
        </p:nvSpPr>
        <p:spPr>
          <a:xfrm>
            <a:off x="4447272" y="1953052"/>
            <a:ext cx="487608" cy="509081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7CCB468-4A5F-4F7E-8042-9D3EAD757D49}"/>
              </a:ext>
            </a:extLst>
          </p:cNvPr>
          <p:cNvSpPr txBox="1"/>
          <p:nvPr/>
        </p:nvSpPr>
        <p:spPr>
          <a:xfrm>
            <a:off x="4773032" y="3999390"/>
            <a:ext cx="1176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x.x.x.0/24</a:t>
            </a:r>
          </a:p>
          <a:p>
            <a:pPr algn="ctr"/>
            <a:r>
              <a:rPr lang="en-US" dirty="0"/>
              <a:t>GRSH</a:t>
            </a:r>
            <a:endParaRPr lang="ru-RU" dirty="0"/>
          </a:p>
        </p:txBody>
      </p:sp>
      <p:cxnSp>
        <p:nvCxnSpPr>
          <p:cNvPr id="26" name="Соединитель: изогнутый 25">
            <a:extLst>
              <a:ext uri="{FF2B5EF4-FFF2-40B4-BE49-F238E27FC236}">
                <a16:creationId xmlns:a16="http://schemas.microsoft.com/office/drawing/2014/main" id="{A4E1D68C-3A41-44EC-BB1D-8A2900C9144B}"/>
              </a:ext>
            </a:extLst>
          </p:cNvPr>
          <p:cNvCxnSpPr>
            <a:cxnSpLocks/>
          </p:cNvCxnSpPr>
          <p:nvPr/>
        </p:nvCxnSpPr>
        <p:spPr>
          <a:xfrm rot="16200000" flipV="1">
            <a:off x="3823868" y="2137182"/>
            <a:ext cx="950006" cy="784413"/>
          </a:xfrm>
          <a:prstGeom prst="curvedConnector2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оединитель: изогнутый 26">
            <a:extLst>
              <a:ext uri="{FF2B5EF4-FFF2-40B4-BE49-F238E27FC236}">
                <a16:creationId xmlns:a16="http://schemas.microsoft.com/office/drawing/2014/main" id="{6017CF7B-AE40-4BEC-B040-4BCC19F04EBD}"/>
              </a:ext>
            </a:extLst>
          </p:cNvPr>
          <p:cNvCxnSpPr>
            <a:cxnSpLocks/>
          </p:cNvCxnSpPr>
          <p:nvPr/>
        </p:nvCxnSpPr>
        <p:spPr>
          <a:xfrm rot="16200000" flipV="1">
            <a:off x="3944892" y="2137181"/>
            <a:ext cx="950006" cy="784413"/>
          </a:xfrm>
          <a:prstGeom prst="curvedConnector2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31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D0AF3A-4B62-41B7-9555-7AD9FDB9A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</a:t>
            </a:r>
            <a:r>
              <a:rPr lang="ru-RU" dirty="0"/>
              <a:t>3</a:t>
            </a:r>
            <a:r>
              <a:rPr lang="en-US" dirty="0"/>
              <a:t>: GRSH</a:t>
            </a:r>
            <a:r>
              <a:rPr lang="ru-RU" dirty="0"/>
              <a:t> + </a:t>
            </a:r>
            <a:r>
              <a:rPr lang="en-US" dirty="0"/>
              <a:t>Feasible Mode</a:t>
            </a:r>
            <a:endParaRPr 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550985F2-0500-4C3D-A740-A860FF553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GRACEFUL_SHTUTDOWN community creates </a:t>
            </a:r>
            <a:r>
              <a:rPr lang="en-US" dirty="0">
                <a:solidFill>
                  <a:srgbClr val="FF0000"/>
                </a:solidFill>
              </a:rPr>
              <a:t>informational</a:t>
            </a:r>
            <a:r>
              <a:rPr lang="en-US" dirty="0"/>
              <a:t> message for </a:t>
            </a:r>
            <a:r>
              <a:rPr lang="en-US" dirty="0">
                <a:solidFill>
                  <a:srgbClr val="FF0000"/>
                </a:solidFill>
              </a:rPr>
              <a:t>directly</a:t>
            </a:r>
            <a:r>
              <a:rPr lang="en-US" dirty="0"/>
              <a:t> connected peers.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Positive:</a:t>
            </a:r>
          </a:p>
          <a:p>
            <a:r>
              <a:rPr lang="en-US" dirty="0"/>
              <a:t>We do not need to change specification;</a:t>
            </a:r>
          </a:p>
          <a:p>
            <a:r>
              <a:rPr lang="en-US" dirty="0"/>
              <a:t>We do not need to ship new software;</a:t>
            </a:r>
          </a:p>
          <a:p>
            <a:r>
              <a:rPr lang="en-US" dirty="0"/>
              <a:t>We solve problem for multihomed of ISPs.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Negative:</a:t>
            </a:r>
          </a:p>
          <a:p>
            <a:r>
              <a:rPr lang="en-US" dirty="0"/>
              <a:t>A lot of work with customers is required;</a:t>
            </a:r>
          </a:p>
          <a:p>
            <a:r>
              <a:rPr lang="en-US" dirty="0"/>
              <a:t>Doesn’t work between transit</a:t>
            </a:r>
            <a:r>
              <a:rPr lang="ru-RU" dirty="0"/>
              <a:t> </a:t>
            </a:r>
            <a:r>
              <a:rPr lang="en-US" dirty="0"/>
              <a:t>ISPs.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4340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95B1F6-C450-4E92-8EA9-029E704C5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</a:t>
            </a:r>
            <a:r>
              <a:rPr lang="ru-RU" dirty="0"/>
              <a:t>4</a:t>
            </a:r>
            <a:r>
              <a:rPr lang="en-US" dirty="0"/>
              <a:t>: Do Nothing.</a:t>
            </a:r>
            <a:endParaRPr lang="ru-RU" dirty="0"/>
          </a:p>
        </p:txBody>
      </p:sp>
      <p:pic>
        <p:nvPicPr>
          <p:cNvPr id="4" name="Picture 2" descr="memcached 1">
            <a:extLst>
              <a:ext uri="{FF2B5EF4-FFF2-40B4-BE49-F238E27FC236}">
                <a16:creationId xmlns:a16="http://schemas.microsoft.com/office/drawing/2014/main" id="{BCA44F2E-A8CC-49E2-A5E1-11B2E4851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282" y="1691713"/>
            <a:ext cx="4527177" cy="455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C02189-BB83-493D-972C-A531E44FA927}"/>
              </a:ext>
            </a:extLst>
          </p:cNvPr>
          <p:cNvSpPr txBox="1"/>
          <p:nvPr/>
        </p:nvSpPr>
        <p:spPr>
          <a:xfrm>
            <a:off x="1277471" y="6324600"/>
            <a:ext cx="6620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But are you prepared?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12817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71BA2-5BFE-4434-9193-2670DBE02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Spoofing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5D24BB-1480-4DFA-9962-19D43D78A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Attacks on TCP stack;</a:t>
            </a:r>
          </a:p>
          <a:p>
            <a:r>
              <a:rPr lang="en-US" dirty="0"/>
              <a:t>TCP floods (SYN, ACK,…);</a:t>
            </a:r>
          </a:p>
          <a:p>
            <a:r>
              <a:rPr lang="en-US" dirty="0"/>
              <a:t>Reflection Attacks;</a:t>
            </a:r>
          </a:p>
          <a:p>
            <a:r>
              <a:rPr lang="en-US" dirty="0"/>
              <a:t>Amplification Attacks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22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986CAD8-D1E0-4B33-A5F3-6835DBC6D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http://etc.ch/kfR6/</a:t>
            </a:r>
            <a:endParaRPr lang="ru-RU" dirty="0"/>
          </a:p>
        </p:txBody>
      </p:sp>
      <p:pic>
        <p:nvPicPr>
          <p:cNvPr id="2" name="Picture 2" descr="http://etc.ch/kfR6/?qr">
            <a:extLst>
              <a:ext uri="{FF2B5EF4-FFF2-40B4-BE49-F238E27FC236}">
                <a16:creationId xmlns:a16="http://schemas.microsoft.com/office/drawing/2014/main" id="{39C5A406-9D9D-451F-A8AF-B5C5236B3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1333500"/>
            <a:ext cx="5524500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278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D13D5F5-A4A6-454B-BD25-D3D4297D30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4" name="Надстройка 3" title="Web Viewer">
                <a:extLst>
                  <a:ext uri="{FF2B5EF4-FFF2-40B4-BE49-F238E27FC236}">
                    <a16:creationId xmlns:a16="http://schemas.microsoft.com/office/drawing/2014/main" id="{5979736B-BAC8-47F7-A30F-C43ECFF87CC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5675736"/>
                  </p:ext>
                </p:extLst>
              </p:nvPr>
            </p:nvGraphicFramePr>
            <p:xfrm>
              <a:off x="430305" y="1442104"/>
              <a:ext cx="8426824" cy="4319867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4" name="Надстройка 3" title="Web Viewer">
                <a:extLst>
                  <a:ext uri="{FF2B5EF4-FFF2-40B4-BE49-F238E27FC236}">
                    <a16:creationId xmlns:a16="http://schemas.microsoft.com/office/drawing/2014/main" id="{5979736B-BAC8-47F7-A30F-C43ECFF87CC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0305" y="1442104"/>
                <a:ext cx="8426824" cy="431986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635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91C219-CE9B-465B-BB66-B86F2F311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DDoS Amplifiers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DA0019B-FF84-45C7-9B3F-DA170F5A65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650" y="2600825"/>
            <a:ext cx="7886700" cy="28009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165CFC-A0C5-4F60-95E1-9DBC41C97BBD}"/>
              </a:ext>
            </a:extLst>
          </p:cNvPr>
          <p:cNvSpPr txBox="1"/>
          <p:nvPr/>
        </p:nvSpPr>
        <p:spPr>
          <a:xfrm>
            <a:off x="762000" y="5531224"/>
            <a:ext cx="7530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>
                <a:hlinkClick r:id="rId4"/>
              </a:rPr>
              <a:t>Qrator</a:t>
            </a:r>
            <a:r>
              <a:rPr lang="en-US" dirty="0">
                <a:hlinkClick r:id="rId4"/>
              </a:rPr>
              <a:t> Labs annual report 2017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7904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120415-2DEC-4BD4-A3E5-891699755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BCP84: </a:t>
            </a:r>
            <a:r>
              <a:rPr lang="en-US" dirty="0" err="1"/>
              <a:t>uRPF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54137B-48FF-4913-BD84-E93CACEDA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https://tools.ietf.org/html/bcp84</a:t>
            </a:r>
            <a:endParaRPr lang="en-US" dirty="0"/>
          </a:p>
          <a:p>
            <a:r>
              <a:rPr lang="en-US" dirty="0"/>
              <a:t>Strict mode;</a:t>
            </a:r>
          </a:p>
          <a:p>
            <a:r>
              <a:rPr lang="en-US" dirty="0"/>
              <a:t>Feasible mode;</a:t>
            </a:r>
          </a:p>
          <a:p>
            <a:r>
              <a:rPr lang="en-US" dirty="0"/>
              <a:t>Loose mode.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2809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97EFE1-27AE-4099-8511-F24C60CFC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Strict Mode</a:t>
            </a:r>
            <a:endParaRPr lang="ru-RU" dirty="0"/>
          </a:p>
        </p:txBody>
      </p:sp>
      <p:cxnSp>
        <p:nvCxnSpPr>
          <p:cNvPr id="4" name="Соединитель: изогнутый 3">
            <a:extLst>
              <a:ext uri="{FF2B5EF4-FFF2-40B4-BE49-F238E27FC236}">
                <a16:creationId xmlns:a16="http://schemas.microsoft.com/office/drawing/2014/main" id="{C767200A-D98F-4D73-A678-6B9421176FE7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 flipV="1">
            <a:off x="3938041" y="3654333"/>
            <a:ext cx="753036" cy="1653481"/>
          </a:xfrm>
          <a:prstGeom prst="curvedConnector2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5795A42-E720-452E-B661-9BAB64A714C6}"/>
              </a:ext>
            </a:extLst>
          </p:cNvPr>
          <p:cNvSpPr/>
          <p:nvPr/>
        </p:nvSpPr>
        <p:spPr>
          <a:xfrm>
            <a:off x="894522" y="2968534"/>
            <a:ext cx="1506071" cy="6499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Provider A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CFDCC3A-0CCF-45F0-A1C4-6FBAC2393A39}"/>
              </a:ext>
            </a:extLst>
          </p:cNvPr>
          <p:cNvSpPr/>
          <p:nvPr/>
        </p:nvSpPr>
        <p:spPr>
          <a:xfrm>
            <a:off x="3938041" y="3004392"/>
            <a:ext cx="1506071" cy="649941"/>
          </a:xfrm>
          <a:prstGeom prst="rect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Provider B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CC5BBD11-EF23-4039-A524-C356279543BF}"/>
              </a:ext>
            </a:extLst>
          </p:cNvPr>
          <p:cNvSpPr/>
          <p:nvPr/>
        </p:nvSpPr>
        <p:spPr>
          <a:xfrm>
            <a:off x="2400593" y="5063526"/>
            <a:ext cx="1537448" cy="4885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err="1">
                <a:solidFill>
                  <a:schemeClr val="tx1"/>
                </a:solidFill>
              </a:rPr>
              <a:t>CustomerX</a:t>
            </a:r>
            <a:endParaRPr lang="ru-RU" sz="1500" dirty="0">
              <a:solidFill>
                <a:schemeClr val="tx1"/>
              </a:solidFill>
            </a:endParaRPr>
          </a:p>
        </p:txBody>
      </p:sp>
      <p:cxnSp>
        <p:nvCxnSpPr>
          <p:cNvPr id="9" name="Соединитель: изогнутый 8">
            <a:extLst>
              <a:ext uri="{FF2B5EF4-FFF2-40B4-BE49-F238E27FC236}">
                <a16:creationId xmlns:a16="http://schemas.microsoft.com/office/drawing/2014/main" id="{1824C804-EB26-4F81-9B01-9A1D6F747F28}"/>
              </a:ext>
            </a:extLst>
          </p:cNvPr>
          <p:cNvCxnSpPr>
            <a:cxnSpLocks/>
          </p:cNvCxnSpPr>
          <p:nvPr/>
        </p:nvCxnSpPr>
        <p:spPr>
          <a:xfrm rot="16200000" flipH="1">
            <a:off x="1179406" y="4086627"/>
            <a:ext cx="1689339" cy="753035"/>
          </a:xfrm>
          <a:prstGeom prst="curvedConnector2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оединитель: изогнутый 10">
            <a:extLst>
              <a:ext uri="{FF2B5EF4-FFF2-40B4-BE49-F238E27FC236}">
                <a16:creationId xmlns:a16="http://schemas.microsoft.com/office/drawing/2014/main" id="{A92CA2BF-0900-4CED-97C7-C51AE5F46494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27006" y="4086627"/>
            <a:ext cx="1689339" cy="753035"/>
          </a:xfrm>
          <a:prstGeom prst="curvedConnector2">
            <a:avLst/>
          </a:prstGeom>
          <a:ln w="28575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44B3AF5-EADC-4C1D-A58B-A326ACAEBB98}"/>
              </a:ext>
            </a:extLst>
          </p:cNvPr>
          <p:cNvSpPr txBox="1"/>
          <p:nvPr/>
        </p:nvSpPr>
        <p:spPr>
          <a:xfrm>
            <a:off x="587339" y="5958572"/>
            <a:ext cx="76099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Rule: incoming interface = interface for the </a:t>
            </a:r>
            <a:r>
              <a:rPr lang="en-US" sz="2200" dirty="0">
                <a:solidFill>
                  <a:srgbClr val="FF0000"/>
                </a:solidFill>
              </a:rPr>
              <a:t>best</a:t>
            </a:r>
            <a:r>
              <a:rPr lang="en-US" sz="2200" dirty="0"/>
              <a:t> route for SRC_IP</a:t>
            </a:r>
            <a:endParaRPr lang="ru-RU" sz="2200" dirty="0"/>
          </a:p>
        </p:txBody>
      </p:sp>
      <p:cxnSp>
        <p:nvCxnSpPr>
          <p:cNvPr id="23" name="Соединитель: изогнутый 22">
            <a:extLst>
              <a:ext uri="{FF2B5EF4-FFF2-40B4-BE49-F238E27FC236}">
                <a16:creationId xmlns:a16="http://schemas.microsoft.com/office/drawing/2014/main" id="{7BA265EF-6B37-44B0-95E2-9AB21E1E20C2}"/>
              </a:ext>
            </a:extLst>
          </p:cNvPr>
          <p:cNvCxnSpPr>
            <a:cxnSpLocks/>
          </p:cNvCxnSpPr>
          <p:nvPr/>
        </p:nvCxnSpPr>
        <p:spPr>
          <a:xfrm flipV="1">
            <a:off x="4039863" y="3659785"/>
            <a:ext cx="753036" cy="1653481"/>
          </a:xfrm>
          <a:prstGeom prst="curvedConnector2">
            <a:avLst/>
          </a:prstGeom>
          <a:ln w="28575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BF9F0BC3-63B9-49BA-A26C-E75DB3A155C9}"/>
              </a:ext>
            </a:extLst>
          </p:cNvPr>
          <p:cNvSpPr/>
          <p:nvPr/>
        </p:nvSpPr>
        <p:spPr>
          <a:xfrm>
            <a:off x="2400593" y="1729415"/>
            <a:ext cx="1506071" cy="6499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Provider C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7" name="Соединитель: изогнутый 26">
            <a:extLst>
              <a:ext uri="{FF2B5EF4-FFF2-40B4-BE49-F238E27FC236}">
                <a16:creationId xmlns:a16="http://schemas.microsoft.com/office/drawing/2014/main" id="{643089A2-AA99-48AA-BB32-21DD252067E8}"/>
              </a:ext>
            </a:extLst>
          </p:cNvPr>
          <p:cNvCxnSpPr>
            <a:cxnSpLocks/>
            <a:stCxn id="7" idx="0"/>
            <a:endCxn id="24" idx="3"/>
          </p:cNvCxnSpPr>
          <p:nvPr/>
        </p:nvCxnSpPr>
        <p:spPr>
          <a:xfrm rot="16200000" flipV="1">
            <a:off x="3823868" y="2137182"/>
            <a:ext cx="950006" cy="784413"/>
          </a:xfrm>
          <a:prstGeom prst="curvedConnector2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оединитель: изогнутый 30">
            <a:extLst>
              <a:ext uri="{FF2B5EF4-FFF2-40B4-BE49-F238E27FC236}">
                <a16:creationId xmlns:a16="http://schemas.microsoft.com/office/drawing/2014/main" id="{50AC6A09-D9F3-4146-AC7A-E55B9CC11A1C}"/>
              </a:ext>
            </a:extLst>
          </p:cNvPr>
          <p:cNvCxnSpPr>
            <a:stCxn id="24" idx="1"/>
            <a:endCxn id="6" idx="0"/>
          </p:cNvCxnSpPr>
          <p:nvPr/>
        </p:nvCxnSpPr>
        <p:spPr>
          <a:xfrm rot="10800000" flipV="1">
            <a:off x="1647559" y="2054386"/>
            <a:ext cx="753035" cy="914148"/>
          </a:xfrm>
          <a:prstGeom prst="curvedConnector2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оединитель: изогнутый 31">
            <a:extLst>
              <a:ext uri="{FF2B5EF4-FFF2-40B4-BE49-F238E27FC236}">
                <a16:creationId xmlns:a16="http://schemas.microsoft.com/office/drawing/2014/main" id="{350B5DCE-1863-448C-B6C5-89D04BA5F831}"/>
              </a:ext>
            </a:extLst>
          </p:cNvPr>
          <p:cNvCxnSpPr/>
          <p:nvPr/>
        </p:nvCxnSpPr>
        <p:spPr>
          <a:xfrm rot="10800000" flipV="1">
            <a:off x="1571358" y="2007176"/>
            <a:ext cx="753035" cy="914148"/>
          </a:xfrm>
          <a:prstGeom prst="curvedConnector2">
            <a:avLst/>
          </a:prstGeom>
          <a:ln w="28575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Знак умножения 32">
            <a:extLst>
              <a:ext uri="{FF2B5EF4-FFF2-40B4-BE49-F238E27FC236}">
                <a16:creationId xmlns:a16="http://schemas.microsoft.com/office/drawing/2014/main" id="{E0E382A1-8F8A-40CB-A501-979C3F8C67CE}"/>
              </a:ext>
            </a:extLst>
          </p:cNvPr>
          <p:cNvSpPr/>
          <p:nvPr/>
        </p:nvSpPr>
        <p:spPr>
          <a:xfrm>
            <a:off x="4447272" y="1953052"/>
            <a:ext cx="487608" cy="509081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2A66053-F26C-4A2F-A643-8917F44730DD}"/>
              </a:ext>
            </a:extLst>
          </p:cNvPr>
          <p:cNvSpPr txBox="1"/>
          <p:nvPr/>
        </p:nvSpPr>
        <p:spPr>
          <a:xfrm>
            <a:off x="4773032" y="3999390"/>
            <a:ext cx="1176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x.x.x.0/24</a:t>
            </a:r>
            <a:endParaRPr lang="ru-RU" dirty="0"/>
          </a:p>
        </p:txBody>
      </p: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B9D08C26-738D-4F7C-80D4-EC93D72E62AC}"/>
              </a:ext>
            </a:extLst>
          </p:cNvPr>
          <p:cNvCxnSpPr>
            <a:cxnSpLocks/>
            <a:endCxn id="47" idx="1"/>
          </p:cNvCxnSpPr>
          <p:nvPr/>
        </p:nvCxnSpPr>
        <p:spPr>
          <a:xfrm>
            <a:off x="6662240" y="2553050"/>
            <a:ext cx="64097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D0856D35-5C2A-4471-956A-5682D72C5326}"/>
              </a:ext>
            </a:extLst>
          </p:cNvPr>
          <p:cNvSpPr txBox="1"/>
          <p:nvPr/>
        </p:nvSpPr>
        <p:spPr>
          <a:xfrm>
            <a:off x="7303218" y="2368384"/>
            <a:ext cx="167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Ingress Traffic</a:t>
            </a:r>
            <a:endParaRPr lang="ru-RU" dirty="0"/>
          </a:p>
        </p:txBody>
      </p:sp>
      <p:cxnSp>
        <p:nvCxnSpPr>
          <p:cNvPr id="48" name="Прямая со стрелкой 47">
            <a:extLst>
              <a:ext uri="{FF2B5EF4-FFF2-40B4-BE49-F238E27FC236}">
                <a16:creationId xmlns:a16="http://schemas.microsoft.com/office/drawing/2014/main" id="{D6E5D3EF-5A55-40CA-AC73-8BF7BD89ACCC}"/>
              </a:ext>
            </a:extLst>
          </p:cNvPr>
          <p:cNvCxnSpPr>
            <a:cxnSpLocks/>
            <a:endCxn id="49" idx="1"/>
          </p:cNvCxnSpPr>
          <p:nvPr/>
        </p:nvCxnSpPr>
        <p:spPr>
          <a:xfrm>
            <a:off x="6662240" y="3005768"/>
            <a:ext cx="640978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306C0B07-1059-49FA-8C4B-93C67BC34FE0}"/>
              </a:ext>
            </a:extLst>
          </p:cNvPr>
          <p:cNvSpPr txBox="1"/>
          <p:nvPr/>
        </p:nvSpPr>
        <p:spPr>
          <a:xfrm>
            <a:off x="7303218" y="2821102"/>
            <a:ext cx="167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Egress Traffic</a:t>
            </a:r>
            <a:endParaRPr lang="ru-RU" dirty="0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1B6A6A19-5F28-474E-A443-1A997BCD5AA4}"/>
              </a:ext>
            </a:extLst>
          </p:cNvPr>
          <p:cNvSpPr/>
          <p:nvPr/>
        </p:nvSpPr>
        <p:spPr>
          <a:xfrm>
            <a:off x="6563630" y="2328010"/>
            <a:ext cx="2170426" cy="8813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3E7DEBCD-68B9-43B0-A09C-1362B1C4AE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537302"/>
              </p:ext>
            </p:extLst>
          </p:nvPr>
        </p:nvGraphicFramePr>
        <p:xfrm>
          <a:off x="6563630" y="3536409"/>
          <a:ext cx="2170426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6790">
                  <a:extLst>
                    <a:ext uri="{9D8B030D-6E8A-4147-A177-3AD203B41FA5}">
                      <a16:colId xmlns:a16="http://schemas.microsoft.com/office/drawing/2014/main" val="2253495337"/>
                    </a:ext>
                  </a:extLst>
                </a:gridCol>
                <a:gridCol w="1103636">
                  <a:extLst>
                    <a:ext uri="{9D8B030D-6E8A-4147-A177-3AD203B41FA5}">
                      <a16:colId xmlns:a16="http://schemas.microsoft.com/office/drawing/2014/main" val="2775936496"/>
                    </a:ext>
                  </a:extLst>
                </a:gridCol>
              </a:tblGrid>
              <a:tr h="220591">
                <a:tc>
                  <a:txBody>
                    <a:bodyPr/>
                    <a:lstStyle/>
                    <a:p>
                      <a:r>
                        <a:rPr lang="en-US" dirty="0"/>
                        <a:t>Provider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AS_PATH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228231"/>
                  </a:ext>
                </a:extLst>
              </a:tr>
              <a:tr h="220591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8036663"/>
                  </a:ext>
                </a:extLst>
              </a:tr>
              <a:tr h="220591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595511"/>
                  </a:ext>
                </a:extLst>
              </a:tr>
              <a:tr h="220591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 X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35187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F2344CB7-D12F-4E98-964C-2E5B26B5F466}"/>
              </a:ext>
            </a:extLst>
          </p:cNvPr>
          <p:cNvSpPr txBox="1"/>
          <p:nvPr/>
        </p:nvSpPr>
        <p:spPr>
          <a:xfrm>
            <a:off x="315619" y="3999390"/>
            <a:ext cx="1230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x.x.x.0/24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6431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FF9287-8717-46A5-BEF4-FD9E283B2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Loose Mode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4EF0E7-4A36-4B4C-9E54-7C9DE43685F9}"/>
              </a:ext>
            </a:extLst>
          </p:cNvPr>
          <p:cNvSpPr txBox="1"/>
          <p:nvPr/>
        </p:nvSpPr>
        <p:spPr>
          <a:xfrm>
            <a:off x="587339" y="5958572"/>
            <a:ext cx="76099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Rule: there is a route for SRC_IP</a:t>
            </a:r>
            <a:endParaRPr lang="ru-RU" sz="2200" dirty="0"/>
          </a:p>
        </p:txBody>
      </p:sp>
      <p:cxnSp>
        <p:nvCxnSpPr>
          <p:cNvPr id="23" name="Соединитель: изогнутый 22">
            <a:extLst>
              <a:ext uri="{FF2B5EF4-FFF2-40B4-BE49-F238E27FC236}">
                <a16:creationId xmlns:a16="http://schemas.microsoft.com/office/drawing/2014/main" id="{E7E97B4C-8617-4B37-B6C9-4D2BFF1E9A0F}"/>
              </a:ext>
            </a:extLst>
          </p:cNvPr>
          <p:cNvCxnSpPr>
            <a:cxnSpLocks/>
            <a:stCxn id="26" idx="6"/>
            <a:endCxn id="25" idx="2"/>
          </p:cNvCxnSpPr>
          <p:nvPr/>
        </p:nvCxnSpPr>
        <p:spPr>
          <a:xfrm flipV="1">
            <a:off x="3938041" y="3654333"/>
            <a:ext cx="753036" cy="1653481"/>
          </a:xfrm>
          <a:prstGeom prst="curvedConnector2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2CF396F9-0CDF-4B27-BB10-2C82C7552541}"/>
              </a:ext>
            </a:extLst>
          </p:cNvPr>
          <p:cNvSpPr/>
          <p:nvPr/>
        </p:nvSpPr>
        <p:spPr>
          <a:xfrm>
            <a:off x="894522" y="2968534"/>
            <a:ext cx="1506071" cy="6499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Provider A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4E52C750-35A0-4F2F-AD9E-8B78CDD24BB4}"/>
              </a:ext>
            </a:extLst>
          </p:cNvPr>
          <p:cNvSpPr/>
          <p:nvPr/>
        </p:nvSpPr>
        <p:spPr>
          <a:xfrm>
            <a:off x="3938041" y="3004392"/>
            <a:ext cx="1506071" cy="649941"/>
          </a:xfrm>
          <a:prstGeom prst="rect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Provider B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42C5436F-CA04-4630-9DC5-9F42DD981DC4}"/>
              </a:ext>
            </a:extLst>
          </p:cNvPr>
          <p:cNvSpPr/>
          <p:nvPr/>
        </p:nvSpPr>
        <p:spPr>
          <a:xfrm>
            <a:off x="2400593" y="5063526"/>
            <a:ext cx="1537448" cy="4885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err="1">
                <a:solidFill>
                  <a:schemeClr val="tx1"/>
                </a:solidFill>
              </a:rPr>
              <a:t>CustomerX</a:t>
            </a:r>
            <a:endParaRPr lang="ru-RU" sz="1500" dirty="0">
              <a:solidFill>
                <a:schemeClr val="tx1"/>
              </a:solidFill>
            </a:endParaRPr>
          </a:p>
        </p:txBody>
      </p:sp>
      <p:cxnSp>
        <p:nvCxnSpPr>
          <p:cNvPr id="28" name="Соединитель: изогнутый 27">
            <a:extLst>
              <a:ext uri="{FF2B5EF4-FFF2-40B4-BE49-F238E27FC236}">
                <a16:creationId xmlns:a16="http://schemas.microsoft.com/office/drawing/2014/main" id="{669FB87B-DB07-4469-A903-51129704FB7D}"/>
              </a:ext>
            </a:extLst>
          </p:cNvPr>
          <p:cNvCxnSpPr>
            <a:cxnSpLocks/>
          </p:cNvCxnSpPr>
          <p:nvPr/>
        </p:nvCxnSpPr>
        <p:spPr>
          <a:xfrm rot="16200000" flipH="1">
            <a:off x="1179406" y="4086627"/>
            <a:ext cx="1689339" cy="753035"/>
          </a:xfrm>
          <a:prstGeom prst="curvedConnector2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: изогнутый 28">
            <a:extLst>
              <a:ext uri="{FF2B5EF4-FFF2-40B4-BE49-F238E27FC236}">
                <a16:creationId xmlns:a16="http://schemas.microsoft.com/office/drawing/2014/main" id="{FC73B593-E897-476E-AAC3-BB520DBE0C9D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27006" y="4086627"/>
            <a:ext cx="1689339" cy="753035"/>
          </a:xfrm>
          <a:prstGeom prst="curvedConnector2">
            <a:avLst/>
          </a:prstGeom>
          <a:ln w="28575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: изогнутый 29">
            <a:extLst>
              <a:ext uri="{FF2B5EF4-FFF2-40B4-BE49-F238E27FC236}">
                <a16:creationId xmlns:a16="http://schemas.microsoft.com/office/drawing/2014/main" id="{200FB2EA-B573-4565-A77E-3078632B98C6}"/>
              </a:ext>
            </a:extLst>
          </p:cNvPr>
          <p:cNvCxnSpPr>
            <a:cxnSpLocks/>
          </p:cNvCxnSpPr>
          <p:nvPr/>
        </p:nvCxnSpPr>
        <p:spPr>
          <a:xfrm flipV="1">
            <a:off x="4039863" y="3659785"/>
            <a:ext cx="753036" cy="1653481"/>
          </a:xfrm>
          <a:prstGeom prst="curvedConnector2">
            <a:avLst/>
          </a:prstGeom>
          <a:ln w="28575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C99E14BC-C899-4773-8BFB-55B275CA810F}"/>
              </a:ext>
            </a:extLst>
          </p:cNvPr>
          <p:cNvSpPr/>
          <p:nvPr/>
        </p:nvSpPr>
        <p:spPr>
          <a:xfrm>
            <a:off x="2400593" y="1729415"/>
            <a:ext cx="1506071" cy="6499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Provider C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32" name="Соединитель: изогнутый 31">
            <a:extLst>
              <a:ext uri="{FF2B5EF4-FFF2-40B4-BE49-F238E27FC236}">
                <a16:creationId xmlns:a16="http://schemas.microsoft.com/office/drawing/2014/main" id="{D8567BAA-1B0F-463C-941E-6BB89C2D5E10}"/>
              </a:ext>
            </a:extLst>
          </p:cNvPr>
          <p:cNvCxnSpPr>
            <a:cxnSpLocks/>
            <a:stCxn id="25" idx="0"/>
            <a:endCxn id="31" idx="3"/>
          </p:cNvCxnSpPr>
          <p:nvPr/>
        </p:nvCxnSpPr>
        <p:spPr>
          <a:xfrm rot="16200000" flipV="1">
            <a:off x="3823868" y="2137182"/>
            <a:ext cx="950006" cy="784413"/>
          </a:xfrm>
          <a:prstGeom prst="curvedConnector2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Соединитель: изогнутый 32">
            <a:extLst>
              <a:ext uri="{FF2B5EF4-FFF2-40B4-BE49-F238E27FC236}">
                <a16:creationId xmlns:a16="http://schemas.microsoft.com/office/drawing/2014/main" id="{6559A3D2-816A-431E-9E3A-3E57FF488EC6}"/>
              </a:ext>
            </a:extLst>
          </p:cNvPr>
          <p:cNvCxnSpPr>
            <a:stCxn id="31" idx="1"/>
            <a:endCxn id="24" idx="0"/>
          </p:cNvCxnSpPr>
          <p:nvPr/>
        </p:nvCxnSpPr>
        <p:spPr>
          <a:xfrm rot="10800000" flipV="1">
            <a:off x="1647559" y="2054386"/>
            <a:ext cx="753035" cy="914148"/>
          </a:xfrm>
          <a:prstGeom prst="curvedConnector2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Соединитель: изогнутый 33">
            <a:extLst>
              <a:ext uri="{FF2B5EF4-FFF2-40B4-BE49-F238E27FC236}">
                <a16:creationId xmlns:a16="http://schemas.microsoft.com/office/drawing/2014/main" id="{9A668057-5F24-4CEE-9C64-C5576F11A041}"/>
              </a:ext>
            </a:extLst>
          </p:cNvPr>
          <p:cNvCxnSpPr/>
          <p:nvPr/>
        </p:nvCxnSpPr>
        <p:spPr>
          <a:xfrm rot="10800000" flipV="1">
            <a:off x="1571358" y="2007176"/>
            <a:ext cx="753035" cy="914148"/>
          </a:xfrm>
          <a:prstGeom prst="curvedConnector2">
            <a:avLst/>
          </a:prstGeom>
          <a:ln w="28575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4BD1E9B-A90E-48DC-BC8E-34B8C0C806F6}"/>
              </a:ext>
            </a:extLst>
          </p:cNvPr>
          <p:cNvSpPr txBox="1"/>
          <p:nvPr/>
        </p:nvSpPr>
        <p:spPr>
          <a:xfrm>
            <a:off x="4773032" y="3999390"/>
            <a:ext cx="1176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x.x.x.0/24</a:t>
            </a:r>
            <a:endParaRPr lang="ru-RU" dirty="0"/>
          </a:p>
        </p:txBody>
      </p: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1615ABEA-4CF1-4121-8891-965CE8D44CF7}"/>
              </a:ext>
            </a:extLst>
          </p:cNvPr>
          <p:cNvCxnSpPr>
            <a:cxnSpLocks/>
            <a:endCxn id="43" idx="1"/>
          </p:cNvCxnSpPr>
          <p:nvPr/>
        </p:nvCxnSpPr>
        <p:spPr>
          <a:xfrm>
            <a:off x="6662240" y="2553050"/>
            <a:ext cx="64097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7E8291B0-F405-4532-9F40-5DC3C0BDF6E2}"/>
              </a:ext>
            </a:extLst>
          </p:cNvPr>
          <p:cNvSpPr txBox="1"/>
          <p:nvPr/>
        </p:nvSpPr>
        <p:spPr>
          <a:xfrm>
            <a:off x="7303218" y="2368384"/>
            <a:ext cx="167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Ingress Traffic</a:t>
            </a:r>
            <a:endParaRPr lang="ru-RU" dirty="0"/>
          </a:p>
        </p:txBody>
      </p: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0FC5721F-2D70-4489-AAD0-004F73525084}"/>
              </a:ext>
            </a:extLst>
          </p:cNvPr>
          <p:cNvCxnSpPr>
            <a:cxnSpLocks/>
            <a:endCxn id="45" idx="1"/>
          </p:cNvCxnSpPr>
          <p:nvPr/>
        </p:nvCxnSpPr>
        <p:spPr>
          <a:xfrm>
            <a:off x="6662240" y="3005768"/>
            <a:ext cx="640978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218211AF-0E23-42A5-97EC-CAA4B573C69B}"/>
              </a:ext>
            </a:extLst>
          </p:cNvPr>
          <p:cNvSpPr txBox="1"/>
          <p:nvPr/>
        </p:nvSpPr>
        <p:spPr>
          <a:xfrm>
            <a:off x="7303218" y="2821102"/>
            <a:ext cx="167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Egress Traffic</a:t>
            </a:r>
            <a:endParaRPr lang="ru-RU" dirty="0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FDF34C36-E213-4DBA-9801-B38BFE906FDC}"/>
              </a:ext>
            </a:extLst>
          </p:cNvPr>
          <p:cNvSpPr/>
          <p:nvPr/>
        </p:nvSpPr>
        <p:spPr>
          <a:xfrm>
            <a:off x="6563630" y="2328010"/>
            <a:ext cx="2170426" cy="8813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7" name="Таблица 46">
            <a:extLst>
              <a:ext uri="{FF2B5EF4-FFF2-40B4-BE49-F238E27FC236}">
                <a16:creationId xmlns:a16="http://schemas.microsoft.com/office/drawing/2014/main" id="{4D4A3B01-3CBA-4DA3-A041-1083D3498A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521772"/>
              </p:ext>
            </p:extLst>
          </p:nvPr>
        </p:nvGraphicFramePr>
        <p:xfrm>
          <a:off x="6563630" y="3536409"/>
          <a:ext cx="2170426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6790">
                  <a:extLst>
                    <a:ext uri="{9D8B030D-6E8A-4147-A177-3AD203B41FA5}">
                      <a16:colId xmlns:a16="http://schemas.microsoft.com/office/drawing/2014/main" val="2253495337"/>
                    </a:ext>
                  </a:extLst>
                </a:gridCol>
                <a:gridCol w="1103636">
                  <a:extLst>
                    <a:ext uri="{9D8B030D-6E8A-4147-A177-3AD203B41FA5}">
                      <a16:colId xmlns:a16="http://schemas.microsoft.com/office/drawing/2014/main" val="2775936496"/>
                    </a:ext>
                  </a:extLst>
                </a:gridCol>
              </a:tblGrid>
              <a:tr h="220591">
                <a:tc>
                  <a:txBody>
                    <a:bodyPr/>
                    <a:lstStyle/>
                    <a:p>
                      <a:r>
                        <a:rPr lang="en-US" dirty="0"/>
                        <a:t>Provider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AS_PATH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228231"/>
                  </a:ext>
                </a:extLst>
              </a:tr>
              <a:tr h="220591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8036663"/>
                  </a:ext>
                </a:extLst>
              </a:tr>
              <a:tr h="220591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595511"/>
                  </a:ext>
                </a:extLst>
              </a:tr>
              <a:tr h="220591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 X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35187"/>
                  </a:ext>
                </a:extLst>
              </a:tr>
            </a:tbl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11B66059-002D-4272-ADA4-AF2E0F302661}"/>
              </a:ext>
            </a:extLst>
          </p:cNvPr>
          <p:cNvSpPr txBox="1"/>
          <p:nvPr/>
        </p:nvSpPr>
        <p:spPr>
          <a:xfrm>
            <a:off x="315619" y="3999390"/>
            <a:ext cx="1230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x.x.x.0/24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9478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824654-0DAB-41FD-A53D-F0355F701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Feasible Mode</a:t>
            </a:r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AE22E0-B72C-4D10-9215-61C43B185A92}"/>
              </a:ext>
            </a:extLst>
          </p:cNvPr>
          <p:cNvSpPr txBox="1"/>
          <p:nvPr/>
        </p:nvSpPr>
        <p:spPr>
          <a:xfrm>
            <a:off x="587339" y="5958572"/>
            <a:ext cx="76099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Rule: incoming interface = interface for </a:t>
            </a:r>
            <a:r>
              <a:rPr lang="en-US" sz="2200" strike="sngStrike" dirty="0"/>
              <a:t>the </a:t>
            </a:r>
            <a:r>
              <a:rPr lang="en-US" sz="2200" strike="sngStrike" dirty="0">
                <a:solidFill>
                  <a:srgbClr val="FF0000"/>
                </a:solidFill>
              </a:rPr>
              <a:t>best</a:t>
            </a:r>
            <a:r>
              <a:rPr lang="en-US" sz="2200" strike="sngStrike" dirty="0"/>
              <a:t> </a:t>
            </a:r>
            <a:r>
              <a:rPr lang="en-US" sz="2200" dirty="0"/>
              <a:t>route for SRC_IP</a:t>
            </a:r>
            <a:endParaRPr lang="ru-RU" sz="2200" dirty="0"/>
          </a:p>
        </p:txBody>
      </p:sp>
      <p:cxnSp>
        <p:nvCxnSpPr>
          <p:cNvPr id="24" name="Соединитель: изогнутый 23">
            <a:extLst>
              <a:ext uri="{FF2B5EF4-FFF2-40B4-BE49-F238E27FC236}">
                <a16:creationId xmlns:a16="http://schemas.microsoft.com/office/drawing/2014/main" id="{012AA7DB-55C4-4409-AE9A-278BD38F3C89}"/>
              </a:ext>
            </a:extLst>
          </p:cNvPr>
          <p:cNvCxnSpPr>
            <a:cxnSpLocks/>
            <a:stCxn id="27" idx="6"/>
            <a:endCxn id="26" idx="2"/>
          </p:cNvCxnSpPr>
          <p:nvPr/>
        </p:nvCxnSpPr>
        <p:spPr>
          <a:xfrm flipV="1">
            <a:off x="3938041" y="3654333"/>
            <a:ext cx="753036" cy="1653481"/>
          </a:xfrm>
          <a:prstGeom prst="curvedConnector2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A8D557DF-CBAD-4326-B87E-D7AFDA2F27CD}"/>
              </a:ext>
            </a:extLst>
          </p:cNvPr>
          <p:cNvSpPr/>
          <p:nvPr/>
        </p:nvSpPr>
        <p:spPr>
          <a:xfrm>
            <a:off x="894522" y="2968534"/>
            <a:ext cx="1506071" cy="6499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Provider A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CDBBB0FC-0DCB-4391-AEF3-783DD16CA31C}"/>
              </a:ext>
            </a:extLst>
          </p:cNvPr>
          <p:cNvSpPr/>
          <p:nvPr/>
        </p:nvSpPr>
        <p:spPr>
          <a:xfrm>
            <a:off x="3938041" y="3004392"/>
            <a:ext cx="1506071" cy="649941"/>
          </a:xfrm>
          <a:prstGeom prst="rect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Provider B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9CD1FA90-3F14-443E-9ABF-30F0A7EF6A26}"/>
              </a:ext>
            </a:extLst>
          </p:cNvPr>
          <p:cNvSpPr/>
          <p:nvPr/>
        </p:nvSpPr>
        <p:spPr>
          <a:xfrm>
            <a:off x="2400593" y="5063526"/>
            <a:ext cx="1537448" cy="4885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err="1">
                <a:solidFill>
                  <a:schemeClr val="tx1"/>
                </a:solidFill>
              </a:rPr>
              <a:t>CustomerX</a:t>
            </a:r>
            <a:endParaRPr lang="ru-RU" sz="1500" dirty="0">
              <a:solidFill>
                <a:schemeClr val="tx1"/>
              </a:solidFill>
            </a:endParaRPr>
          </a:p>
        </p:txBody>
      </p:sp>
      <p:cxnSp>
        <p:nvCxnSpPr>
          <p:cNvPr id="28" name="Соединитель: изогнутый 27">
            <a:extLst>
              <a:ext uri="{FF2B5EF4-FFF2-40B4-BE49-F238E27FC236}">
                <a16:creationId xmlns:a16="http://schemas.microsoft.com/office/drawing/2014/main" id="{70C16031-A322-4023-A2F2-108670E6BF68}"/>
              </a:ext>
            </a:extLst>
          </p:cNvPr>
          <p:cNvCxnSpPr>
            <a:cxnSpLocks/>
          </p:cNvCxnSpPr>
          <p:nvPr/>
        </p:nvCxnSpPr>
        <p:spPr>
          <a:xfrm rot="16200000" flipH="1">
            <a:off x="1179406" y="4086627"/>
            <a:ext cx="1689339" cy="753035"/>
          </a:xfrm>
          <a:prstGeom prst="curvedConnector2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: изогнутый 28">
            <a:extLst>
              <a:ext uri="{FF2B5EF4-FFF2-40B4-BE49-F238E27FC236}">
                <a16:creationId xmlns:a16="http://schemas.microsoft.com/office/drawing/2014/main" id="{2C5A9AFA-03C8-4B93-A466-9F4D11451215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27006" y="4086627"/>
            <a:ext cx="1689339" cy="753035"/>
          </a:xfrm>
          <a:prstGeom prst="curvedConnector2">
            <a:avLst/>
          </a:prstGeom>
          <a:ln w="28575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: изогнутый 29">
            <a:extLst>
              <a:ext uri="{FF2B5EF4-FFF2-40B4-BE49-F238E27FC236}">
                <a16:creationId xmlns:a16="http://schemas.microsoft.com/office/drawing/2014/main" id="{8C1F4803-08B2-4319-99FE-937990D83BCB}"/>
              </a:ext>
            </a:extLst>
          </p:cNvPr>
          <p:cNvCxnSpPr>
            <a:cxnSpLocks/>
          </p:cNvCxnSpPr>
          <p:nvPr/>
        </p:nvCxnSpPr>
        <p:spPr>
          <a:xfrm flipV="1">
            <a:off x="4039863" y="3659785"/>
            <a:ext cx="753036" cy="1653481"/>
          </a:xfrm>
          <a:prstGeom prst="curvedConnector2">
            <a:avLst/>
          </a:prstGeom>
          <a:ln w="28575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296E0D19-E8C0-4981-A077-3E5A9D8315A0}"/>
              </a:ext>
            </a:extLst>
          </p:cNvPr>
          <p:cNvSpPr/>
          <p:nvPr/>
        </p:nvSpPr>
        <p:spPr>
          <a:xfrm>
            <a:off x="2400593" y="1729415"/>
            <a:ext cx="1506071" cy="6499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Provider C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32" name="Соединитель: изогнутый 31">
            <a:extLst>
              <a:ext uri="{FF2B5EF4-FFF2-40B4-BE49-F238E27FC236}">
                <a16:creationId xmlns:a16="http://schemas.microsoft.com/office/drawing/2014/main" id="{E7A1CDB6-DCEE-4DDC-B175-528A1F8706F3}"/>
              </a:ext>
            </a:extLst>
          </p:cNvPr>
          <p:cNvCxnSpPr>
            <a:cxnSpLocks/>
            <a:stCxn id="26" idx="0"/>
            <a:endCxn id="31" idx="3"/>
          </p:cNvCxnSpPr>
          <p:nvPr/>
        </p:nvCxnSpPr>
        <p:spPr>
          <a:xfrm rot="16200000" flipV="1">
            <a:off x="3823868" y="2137182"/>
            <a:ext cx="950006" cy="784413"/>
          </a:xfrm>
          <a:prstGeom prst="curvedConnector2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Соединитель: изогнутый 32">
            <a:extLst>
              <a:ext uri="{FF2B5EF4-FFF2-40B4-BE49-F238E27FC236}">
                <a16:creationId xmlns:a16="http://schemas.microsoft.com/office/drawing/2014/main" id="{78026A19-BC17-441C-9E01-64F452EC63D0}"/>
              </a:ext>
            </a:extLst>
          </p:cNvPr>
          <p:cNvCxnSpPr>
            <a:stCxn id="31" idx="1"/>
            <a:endCxn id="25" idx="0"/>
          </p:cNvCxnSpPr>
          <p:nvPr/>
        </p:nvCxnSpPr>
        <p:spPr>
          <a:xfrm rot="10800000" flipV="1">
            <a:off x="1647559" y="2054386"/>
            <a:ext cx="753035" cy="914148"/>
          </a:xfrm>
          <a:prstGeom prst="curvedConnector2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Соединитель: изогнутый 38">
            <a:extLst>
              <a:ext uri="{FF2B5EF4-FFF2-40B4-BE49-F238E27FC236}">
                <a16:creationId xmlns:a16="http://schemas.microsoft.com/office/drawing/2014/main" id="{4C9F3C9D-C07F-4BBD-AD5A-E5FC30BD149B}"/>
              </a:ext>
            </a:extLst>
          </p:cNvPr>
          <p:cNvCxnSpPr/>
          <p:nvPr/>
        </p:nvCxnSpPr>
        <p:spPr>
          <a:xfrm rot="10800000" flipV="1">
            <a:off x="1571358" y="2007176"/>
            <a:ext cx="753035" cy="914148"/>
          </a:xfrm>
          <a:prstGeom prst="curvedConnector2">
            <a:avLst/>
          </a:prstGeom>
          <a:ln w="28575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7517EAE1-960B-465E-AF3B-C1F5B3EB4716}"/>
              </a:ext>
            </a:extLst>
          </p:cNvPr>
          <p:cNvSpPr txBox="1"/>
          <p:nvPr/>
        </p:nvSpPr>
        <p:spPr>
          <a:xfrm>
            <a:off x="4773032" y="3999390"/>
            <a:ext cx="1176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x.x.x.0/24</a:t>
            </a:r>
            <a:endParaRPr lang="ru-RU" dirty="0"/>
          </a:p>
        </p:txBody>
      </p: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C266C44C-23F3-4DD0-9641-B68A3E67BE6D}"/>
              </a:ext>
            </a:extLst>
          </p:cNvPr>
          <p:cNvCxnSpPr>
            <a:cxnSpLocks/>
            <a:endCxn id="42" idx="1"/>
          </p:cNvCxnSpPr>
          <p:nvPr/>
        </p:nvCxnSpPr>
        <p:spPr>
          <a:xfrm>
            <a:off x="6662240" y="2553050"/>
            <a:ext cx="64097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463E151E-AD52-4614-A67C-9BD34DFF9CEE}"/>
              </a:ext>
            </a:extLst>
          </p:cNvPr>
          <p:cNvSpPr txBox="1"/>
          <p:nvPr/>
        </p:nvSpPr>
        <p:spPr>
          <a:xfrm>
            <a:off x="7303218" y="2368384"/>
            <a:ext cx="167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Ingress Traffic</a:t>
            </a:r>
            <a:endParaRPr lang="ru-RU" dirty="0"/>
          </a:p>
        </p:txBody>
      </p: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82F7229F-A1D5-41B6-ABDD-3F82FF631BE8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6662240" y="3005768"/>
            <a:ext cx="640978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37778F46-1F89-4B5D-AEC4-9D34BABB859C}"/>
              </a:ext>
            </a:extLst>
          </p:cNvPr>
          <p:cNvSpPr txBox="1"/>
          <p:nvPr/>
        </p:nvSpPr>
        <p:spPr>
          <a:xfrm>
            <a:off x="7303218" y="2821102"/>
            <a:ext cx="167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Egress Traffic</a:t>
            </a:r>
            <a:endParaRPr lang="ru-RU" dirty="0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290530FA-50D5-4252-9326-6D456F79C5D4}"/>
              </a:ext>
            </a:extLst>
          </p:cNvPr>
          <p:cNvSpPr/>
          <p:nvPr/>
        </p:nvSpPr>
        <p:spPr>
          <a:xfrm>
            <a:off x="6563630" y="2328010"/>
            <a:ext cx="2170426" cy="8813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6" name="Таблица 45">
            <a:extLst>
              <a:ext uri="{FF2B5EF4-FFF2-40B4-BE49-F238E27FC236}">
                <a16:creationId xmlns:a16="http://schemas.microsoft.com/office/drawing/2014/main" id="{506B6847-16FB-448D-B0DC-4C347F88AE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714202"/>
              </p:ext>
            </p:extLst>
          </p:nvPr>
        </p:nvGraphicFramePr>
        <p:xfrm>
          <a:off x="6563630" y="3536409"/>
          <a:ext cx="2170426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6790">
                  <a:extLst>
                    <a:ext uri="{9D8B030D-6E8A-4147-A177-3AD203B41FA5}">
                      <a16:colId xmlns:a16="http://schemas.microsoft.com/office/drawing/2014/main" val="2253495337"/>
                    </a:ext>
                  </a:extLst>
                </a:gridCol>
                <a:gridCol w="1103636">
                  <a:extLst>
                    <a:ext uri="{9D8B030D-6E8A-4147-A177-3AD203B41FA5}">
                      <a16:colId xmlns:a16="http://schemas.microsoft.com/office/drawing/2014/main" val="2775936496"/>
                    </a:ext>
                  </a:extLst>
                </a:gridCol>
              </a:tblGrid>
              <a:tr h="220591">
                <a:tc>
                  <a:txBody>
                    <a:bodyPr/>
                    <a:lstStyle/>
                    <a:p>
                      <a:r>
                        <a:rPr lang="en-US" dirty="0"/>
                        <a:t>Provider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AS_PATH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228231"/>
                  </a:ext>
                </a:extLst>
              </a:tr>
              <a:tr h="220591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8036663"/>
                  </a:ext>
                </a:extLst>
              </a:tr>
              <a:tr h="220591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595511"/>
                  </a:ext>
                </a:extLst>
              </a:tr>
              <a:tr h="220591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 X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3518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262DB992-DD98-46CE-868E-D4910B68EAD9}"/>
              </a:ext>
            </a:extLst>
          </p:cNvPr>
          <p:cNvSpPr txBox="1"/>
          <p:nvPr/>
        </p:nvSpPr>
        <p:spPr>
          <a:xfrm>
            <a:off x="315619" y="3999390"/>
            <a:ext cx="1230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x.x.x.0/24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3754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824654-0DAB-41FD-A53D-F0355F701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Feasible Mode</a:t>
            </a:r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AE22E0-B72C-4D10-9215-61C43B185A92}"/>
              </a:ext>
            </a:extLst>
          </p:cNvPr>
          <p:cNvSpPr txBox="1"/>
          <p:nvPr/>
        </p:nvSpPr>
        <p:spPr>
          <a:xfrm>
            <a:off x="587339" y="5958572"/>
            <a:ext cx="76099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Rule: incoming interface = interface for </a:t>
            </a:r>
            <a:r>
              <a:rPr lang="en-US" sz="2200" strike="sngStrike" dirty="0"/>
              <a:t>the </a:t>
            </a:r>
            <a:r>
              <a:rPr lang="en-US" sz="2200" strike="sngStrike" dirty="0">
                <a:solidFill>
                  <a:srgbClr val="FF0000"/>
                </a:solidFill>
              </a:rPr>
              <a:t>best</a:t>
            </a:r>
            <a:r>
              <a:rPr lang="ru-RU" sz="2200" dirty="0">
                <a:solidFill>
                  <a:srgbClr val="FF0000"/>
                </a:solidFill>
              </a:rPr>
              <a:t> </a:t>
            </a:r>
            <a:r>
              <a:rPr lang="en-US" sz="2200" dirty="0"/>
              <a:t>route for SRC_IP</a:t>
            </a:r>
            <a:endParaRPr lang="ru-RU" sz="2200" dirty="0"/>
          </a:p>
        </p:txBody>
      </p:sp>
      <p:cxnSp>
        <p:nvCxnSpPr>
          <p:cNvPr id="24" name="Соединитель: изогнутый 23">
            <a:extLst>
              <a:ext uri="{FF2B5EF4-FFF2-40B4-BE49-F238E27FC236}">
                <a16:creationId xmlns:a16="http://schemas.microsoft.com/office/drawing/2014/main" id="{08D5E004-780B-4376-8305-EA2AB8A23CE0}"/>
              </a:ext>
            </a:extLst>
          </p:cNvPr>
          <p:cNvCxnSpPr>
            <a:cxnSpLocks/>
            <a:endCxn id="30" idx="2"/>
          </p:cNvCxnSpPr>
          <p:nvPr/>
        </p:nvCxnSpPr>
        <p:spPr>
          <a:xfrm flipV="1">
            <a:off x="3938041" y="3654333"/>
            <a:ext cx="753036" cy="1653481"/>
          </a:xfrm>
          <a:prstGeom prst="curvedConnector2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3E2FB29C-FB7C-4AF5-A6B0-67FC09DC62DF}"/>
              </a:ext>
            </a:extLst>
          </p:cNvPr>
          <p:cNvSpPr/>
          <p:nvPr/>
        </p:nvSpPr>
        <p:spPr>
          <a:xfrm>
            <a:off x="894522" y="2968534"/>
            <a:ext cx="1506071" cy="6499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Provider A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34DB3F46-D445-4633-8859-F8444F018869}"/>
              </a:ext>
            </a:extLst>
          </p:cNvPr>
          <p:cNvSpPr/>
          <p:nvPr/>
        </p:nvSpPr>
        <p:spPr>
          <a:xfrm>
            <a:off x="3938041" y="3004392"/>
            <a:ext cx="1506071" cy="649941"/>
          </a:xfrm>
          <a:prstGeom prst="rect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Provider B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31" name="Соединитель: изогнутый 30">
            <a:extLst>
              <a:ext uri="{FF2B5EF4-FFF2-40B4-BE49-F238E27FC236}">
                <a16:creationId xmlns:a16="http://schemas.microsoft.com/office/drawing/2014/main" id="{777A8F24-8BE7-4AE7-9768-FA5ABC3A1336}"/>
              </a:ext>
            </a:extLst>
          </p:cNvPr>
          <p:cNvCxnSpPr>
            <a:cxnSpLocks/>
          </p:cNvCxnSpPr>
          <p:nvPr/>
        </p:nvCxnSpPr>
        <p:spPr>
          <a:xfrm rot="16200000" flipH="1">
            <a:off x="1179406" y="4086627"/>
            <a:ext cx="1689339" cy="753035"/>
          </a:xfrm>
          <a:prstGeom prst="curvedConnector2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оединитель: изогнутый 31">
            <a:extLst>
              <a:ext uri="{FF2B5EF4-FFF2-40B4-BE49-F238E27FC236}">
                <a16:creationId xmlns:a16="http://schemas.microsoft.com/office/drawing/2014/main" id="{02D28754-0163-4D06-9EA2-CD33441D5E7C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27006" y="4086627"/>
            <a:ext cx="1689339" cy="753035"/>
          </a:xfrm>
          <a:prstGeom prst="curvedConnector2">
            <a:avLst/>
          </a:prstGeom>
          <a:ln w="28575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158A9070-7A8F-4383-A689-94B610078EB0}"/>
              </a:ext>
            </a:extLst>
          </p:cNvPr>
          <p:cNvSpPr/>
          <p:nvPr/>
        </p:nvSpPr>
        <p:spPr>
          <a:xfrm>
            <a:off x="2400593" y="1729415"/>
            <a:ext cx="1506071" cy="6499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Provider C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38" name="Соединитель: изогнутый 37">
            <a:extLst>
              <a:ext uri="{FF2B5EF4-FFF2-40B4-BE49-F238E27FC236}">
                <a16:creationId xmlns:a16="http://schemas.microsoft.com/office/drawing/2014/main" id="{958F2848-0559-4855-BDB2-B573167B5130}"/>
              </a:ext>
            </a:extLst>
          </p:cNvPr>
          <p:cNvCxnSpPr>
            <a:cxnSpLocks/>
            <a:stCxn id="30" idx="0"/>
            <a:endCxn id="37" idx="3"/>
          </p:cNvCxnSpPr>
          <p:nvPr/>
        </p:nvCxnSpPr>
        <p:spPr>
          <a:xfrm rot="16200000" flipV="1">
            <a:off x="3823868" y="2137182"/>
            <a:ext cx="950006" cy="784413"/>
          </a:xfrm>
          <a:prstGeom prst="curvedConnector2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Соединитель: изогнутый 38">
            <a:extLst>
              <a:ext uri="{FF2B5EF4-FFF2-40B4-BE49-F238E27FC236}">
                <a16:creationId xmlns:a16="http://schemas.microsoft.com/office/drawing/2014/main" id="{5A969321-8AD3-48D8-BC0E-D3242038691D}"/>
              </a:ext>
            </a:extLst>
          </p:cNvPr>
          <p:cNvCxnSpPr>
            <a:stCxn id="37" idx="1"/>
            <a:endCxn id="29" idx="0"/>
          </p:cNvCxnSpPr>
          <p:nvPr/>
        </p:nvCxnSpPr>
        <p:spPr>
          <a:xfrm rot="10800000" flipV="1">
            <a:off x="1647559" y="2054386"/>
            <a:ext cx="753035" cy="914148"/>
          </a:xfrm>
          <a:prstGeom prst="curvedConnector2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Соединитель: изогнутый 39">
            <a:extLst>
              <a:ext uri="{FF2B5EF4-FFF2-40B4-BE49-F238E27FC236}">
                <a16:creationId xmlns:a16="http://schemas.microsoft.com/office/drawing/2014/main" id="{650A1C82-4FB4-4A6A-AB2A-259DB3852ED8}"/>
              </a:ext>
            </a:extLst>
          </p:cNvPr>
          <p:cNvCxnSpPr/>
          <p:nvPr/>
        </p:nvCxnSpPr>
        <p:spPr>
          <a:xfrm rot="10800000" flipV="1">
            <a:off x="1571358" y="2007176"/>
            <a:ext cx="753035" cy="914148"/>
          </a:xfrm>
          <a:prstGeom prst="curvedConnector2">
            <a:avLst/>
          </a:prstGeom>
          <a:ln w="28575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8318D040-9E3F-4254-9277-93FDC69DC020}"/>
              </a:ext>
            </a:extLst>
          </p:cNvPr>
          <p:cNvCxnSpPr>
            <a:cxnSpLocks/>
            <a:endCxn id="43" idx="1"/>
          </p:cNvCxnSpPr>
          <p:nvPr/>
        </p:nvCxnSpPr>
        <p:spPr>
          <a:xfrm>
            <a:off x="6662240" y="2553050"/>
            <a:ext cx="64097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93863DB2-FEF2-48E6-8AB0-73B5292F5752}"/>
              </a:ext>
            </a:extLst>
          </p:cNvPr>
          <p:cNvSpPr txBox="1"/>
          <p:nvPr/>
        </p:nvSpPr>
        <p:spPr>
          <a:xfrm>
            <a:off x="7303218" y="2368384"/>
            <a:ext cx="167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Ingress Traffic</a:t>
            </a:r>
            <a:endParaRPr lang="ru-RU" dirty="0"/>
          </a:p>
        </p:txBody>
      </p: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708C0F17-CCE9-47DE-95A4-2E3BDCF300C0}"/>
              </a:ext>
            </a:extLst>
          </p:cNvPr>
          <p:cNvCxnSpPr>
            <a:cxnSpLocks/>
            <a:endCxn id="45" idx="1"/>
          </p:cNvCxnSpPr>
          <p:nvPr/>
        </p:nvCxnSpPr>
        <p:spPr>
          <a:xfrm>
            <a:off x="6662240" y="3005768"/>
            <a:ext cx="640978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9C72E863-F701-44DE-9785-B71F1209CF16}"/>
              </a:ext>
            </a:extLst>
          </p:cNvPr>
          <p:cNvSpPr txBox="1"/>
          <p:nvPr/>
        </p:nvSpPr>
        <p:spPr>
          <a:xfrm>
            <a:off x="7303218" y="2821102"/>
            <a:ext cx="167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Egress Traffic</a:t>
            </a:r>
            <a:endParaRPr lang="ru-RU" dirty="0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E7BF46CF-E4C2-47A0-842B-33B933E82357}"/>
              </a:ext>
            </a:extLst>
          </p:cNvPr>
          <p:cNvSpPr/>
          <p:nvPr/>
        </p:nvSpPr>
        <p:spPr>
          <a:xfrm>
            <a:off x="6563630" y="2328010"/>
            <a:ext cx="2170426" cy="8813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7" name="Таблица 46">
            <a:extLst>
              <a:ext uri="{FF2B5EF4-FFF2-40B4-BE49-F238E27FC236}">
                <a16:creationId xmlns:a16="http://schemas.microsoft.com/office/drawing/2014/main" id="{768ED5BE-6E89-47B6-8DD4-20B1AA6A26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925960"/>
              </p:ext>
            </p:extLst>
          </p:nvPr>
        </p:nvGraphicFramePr>
        <p:xfrm>
          <a:off x="6563630" y="3536409"/>
          <a:ext cx="2170426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6790">
                  <a:extLst>
                    <a:ext uri="{9D8B030D-6E8A-4147-A177-3AD203B41FA5}">
                      <a16:colId xmlns:a16="http://schemas.microsoft.com/office/drawing/2014/main" val="2253495337"/>
                    </a:ext>
                  </a:extLst>
                </a:gridCol>
                <a:gridCol w="1103636">
                  <a:extLst>
                    <a:ext uri="{9D8B030D-6E8A-4147-A177-3AD203B41FA5}">
                      <a16:colId xmlns:a16="http://schemas.microsoft.com/office/drawing/2014/main" val="2775936496"/>
                    </a:ext>
                  </a:extLst>
                </a:gridCol>
              </a:tblGrid>
              <a:tr h="220591">
                <a:tc>
                  <a:txBody>
                    <a:bodyPr/>
                    <a:lstStyle/>
                    <a:p>
                      <a:r>
                        <a:rPr lang="en-US" dirty="0"/>
                        <a:t>Provider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AS_PATH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228231"/>
                  </a:ext>
                </a:extLst>
              </a:tr>
              <a:tr h="220591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8036663"/>
                  </a:ext>
                </a:extLst>
              </a:tr>
              <a:tr h="220591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 A X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595511"/>
                  </a:ext>
                </a:extLst>
              </a:tr>
              <a:tr h="220591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 X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35187"/>
                  </a:ext>
                </a:extLst>
              </a:tr>
            </a:tbl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ADC30685-6690-4EE2-9970-7AAD6EE3F8A1}"/>
              </a:ext>
            </a:extLst>
          </p:cNvPr>
          <p:cNvSpPr txBox="1"/>
          <p:nvPr/>
        </p:nvSpPr>
        <p:spPr>
          <a:xfrm>
            <a:off x="315619" y="3999390"/>
            <a:ext cx="1230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x.x.x.0/24</a:t>
            </a:r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53A2E4D8-4272-4C02-B275-AA955CCB77F8}"/>
              </a:ext>
            </a:extLst>
          </p:cNvPr>
          <p:cNvSpPr/>
          <p:nvPr/>
        </p:nvSpPr>
        <p:spPr>
          <a:xfrm>
            <a:off x="2400593" y="5063526"/>
            <a:ext cx="1537448" cy="4885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err="1">
                <a:solidFill>
                  <a:schemeClr val="tx1"/>
                </a:solidFill>
              </a:rPr>
              <a:t>CustomerX</a:t>
            </a:r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50" name="Знак умножения 49">
            <a:extLst>
              <a:ext uri="{FF2B5EF4-FFF2-40B4-BE49-F238E27FC236}">
                <a16:creationId xmlns:a16="http://schemas.microsoft.com/office/drawing/2014/main" id="{37CD0D35-FEC3-4486-9789-11ED4035F701}"/>
              </a:ext>
            </a:extLst>
          </p:cNvPr>
          <p:cNvSpPr/>
          <p:nvPr/>
        </p:nvSpPr>
        <p:spPr>
          <a:xfrm>
            <a:off x="4447272" y="1953052"/>
            <a:ext cx="487608" cy="509081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Знак умножения 50">
            <a:extLst>
              <a:ext uri="{FF2B5EF4-FFF2-40B4-BE49-F238E27FC236}">
                <a16:creationId xmlns:a16="http://schemas.microsoft.com/office/drawing/2014/main" id="{3C828588-06DA-407B-8568-A06F11321824}"/>
              </a:ext>
            </a:extLst>
          </p:cNvPr>
          <p:cNvSpPr/>
          <p:nvPr/>
        </p:nvSpPr>
        <p:spPr>
          <a:xfrm>
            <a:off x="4447272" y="4654566"/>
            <a:ext cx="487608" cy="509081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392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120415-2DEC-4BD4-A3E5-891699755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BCP84: </a:t>
            </a:r>
            <a:r>
              <a:rPr lang="en-US" dirty="0" err="1"/>
              <a:t>uRPF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54137B-48FF-4913-BD84-E93CACEDA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https://tools.ietf.org/html/bcp84</a:t>
            </a:r>
            <a:endParaRPr lang="en-US" dirty="0"/>
          </a:p>
          <a:p>
            <a:r>
              <a:rPr lang="en-US" dirty="0"/>
              <a:t>Strict mode – not working;</a:t>
            </a:r>
          </a:p>
          <a:p>
            <a:r>
              <a:rPr lang="en-US" dirty="0"/>
              <a:t>Loose mode – does nothing.</a:t>
            </a:r>
          </a:p>
          <a:p>
            <a:r>
              <a:rPr lang="en-US" dirty="0"/>
              <a:t>Feasible mode – not working;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5837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webextensions/webextension1.xml><?xml version="1.0" encoding="utf-8"?>
<we:webextension xmlns:we="http://schemas.microsoft.com/office/webextensions/webextension/2010/11" id="{1FD3F9C7-A147-4D89-A8FD-F3EA8B82C58E}">
  <we:reference id="wa104295828" version="1.6.0.0" store="ru-RU" storeType="OMEX"/>
  <we:alternateReferences>
    <we:reference id="WA104295828" version="1.6.0.0" store="WA104295828" storeType="OMEX"/>
  </we:alternateReferences>
  <we:properties>
    <we:property name="__labs__" value="{&quot;configuration&quot;:{&quot;appVersion&quot;:{&quot;major&quot;:1,&quot;minor&quot;:0},&quot;components&quot;:[{&quot;type&quot;:&quot;Labs.Components.ActivityComponent&quot;,&quot;name&quot;:&quot;directpoll.com/r?XDbzPBd3ixYqg8Ahdffp0pN7Qjc4u9XCcBrHS6Z8g&quot;,&quot;values&quot;:{},&quot;data&quot;:{&quot;uri&quot;:&quot;directpoll.com/r?XDbzPBd3ixYqg8Ahdffp0pN7Qjc4u9XCcBrHS6Z8g&quot;},&quot;secure&quot;:false}],&quot;name&quot;:&quot;directpoll.com/r?XDbzPBd3ixYqg8Ahdffp0pN7Qjc4u9XCcBrHS6Z8g&quot;,&quot;timeline&quot;:null,&quot;analytics&quot;:null},&quot;hostVersion&quot;:{&quot;major&quot;:0,&quot;minor&quot;:1}}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9296</TotalTime>
  <Words>728</Words>
  <Application>Microsoft Office PowerPoint</Application>
  <PresentationFormat>Экран (4:3)</PresentationFormat>
  <Paragraphs>223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Тема Office</vt:lpstr>
      <vt:lpstr>Anti Spoofing. Reboot.</vt:lpstr>
      <vt:lpstr>IP Spoofing</vt:lpstr>
      <vt:lpstr>DDoS Amplifiers</vt:lpstr>
      <vt:lpstr>BCP84: uRPF</vt:lpstr>
      <vt:lpstr>Strict Mode</vt:lpstr>
      <vt:lpstr>Loose Mode</vt:lpstr>
      <vt:lpstr>Feasible Mode</vt:lpstr>
      <vt:lpstr>Feasible Mode</vt:lpstr>
      <vt:lpstr>BCP84: uRPF</vt:lpstr>
      <vt:lpstr>Problem Statement</vt:lpstr>
      <vt:lpstr>Option №1: New SAFI</vt:lpstr>
      <vt:lpstr>Hacking</vt:lpstr>
      <vt:lpstr>Option №2: AS-SETs</vt:lpstr>
      <vt:lpstr>Option №2: AS-SETs</vt:lpstr>
      <vt:lpstr>Option 3: GRSH + Feasible Mode </vt:lpstr>
      <vt:lpstr>Option 3: GRSH + Feasible Mode</vt:lpstr>
      <vt:lpstr>Option 3: GRSH + Feasible Mode</vt:lpstr>
      <vt:lpstr>Option 3: GRSH + Feasible Mode</vt:lpstr>
      <vt:lpstr>Option 4: Do Nothing.</vt:lpstr>
      <vt:lpstr>http://etc.ch/kfR6/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Alexander Azimov</dc:creator>
  <cp:lastModifiedBy>Alexander Azimov</cp:lastModifiedBy>
  <cp:revision>86</cp:revision>
  <dcterms:created xsi:type="dcterms:W3CDTF">2018-03-30T20:42:29Z</dcterms:created>
  <dcterms:modified xsi:type="dcterms:W3CDTF">2018-06-04T08:18:13Z</dcterms:modified>
</cp:coreProperties>
</file>