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7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74" d="100"/>
          <a:sy n="74" d="100"/>
        </p:scale>
        <p:origin x="-1690" y="-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Рисунок 6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Рисунок 7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Рисунок 10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Рисунок 10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3" name="Рисунок 142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4" name="Рисунок 14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9" name="Рисунок 17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80" name="Рисунок 17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beldmit@cryptocom.ru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TLS 1.3: What has changed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1371600" y="3886200"/>
            <a:ext cx="6399720" cy="175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Dmitry Belyavskiy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Cryptocom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Ciphersuites Redesign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Before: </a:t>
            </a:r>
            <a:r>
              <a:rPr dirty="0"/>
              <a:t/>
            </a:r>
            <a:br>
              <a:rPr dirty="0"/>
            </a:b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Ciphersuite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= Key Exchange + Authentication + Cipher + MAC + PRF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After: </a:t>
            </a:r>
            <a:r>
              <a:rPr dirty="0"/>
              <a:t/>
            </a:r>
            <a:br>
              <a:rPr dirty="0"/>
            </a:b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Key Exchange + Authentication</a:t>
            </a:r>
            <a:r>
              <a:rPr dirty="0"/>
              <a:t/>
            </a:r>
            <a:br>
              <a:rPr dirty="0"/>
            </a:b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AEAD-based cipher</a:t>
            </a:r>
            <a:r>
              <a:rPr dirty="0"/>
              <a:t/>
            </a:r>
            <a:br>
              <a:rPr dirty="0"/>
            </a:b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HKDF instead of PRF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0-RTT mode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Reuse previously established keys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perfect forward secrecy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Vulnerable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to replay attack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Problem: Middleboxes</a:t>
            </a:r>
          </a:p>
        </p:txBody>
      </p:sp>
      <p:sp>
        <p:nvSpPr>
          <p:cNvPr id="207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simplify handshake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Middleboxes do not recognize TLS 1.3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Redesign: make handshake more similar to previous handshake versions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Support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OpenSSL 1.1.1 (when available)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Mozilla Firefox, Google Chrome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Cloudflare, Akamai...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Conclusions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Almost brand-new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safest TLS protocol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fastest TLS protocol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Waiting for encrypted SNI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Waiting for DTLS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Waiting for Russian GOST :)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Questions?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343080" indent="-342000" algn="ctr">
              <a:lnSpc>
                <a:spcPct val="100000"/>
              </a:lnSpc>
              <a:spcBef>
                <a:spcPts val="924"/>
              </a:spcBef>
              <a:spcAft>
                <a:spcPts val="283"/>
              </a:spcAft>
              <a:buClr>
                <a:srgbClr val="000000"/>
              </a:buClr>
              <a:buFont typeface="Arial"/>
              <a:buChar char="•"/>
            </a:pPr>
            <a:r>
              <a:rPr lang="en-US" sz="32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beldmit@cryptocom.ru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spcBef>
                <a:spcPts val="924"/>
              </a:spcBef>
              <a:spcAft>
                <a:spcPts val="283"/>
              </a:spcAft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History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SSLv2 – 1995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SSLv3 – 1996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TLS1.0 – RFC 2246, 1999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TLS1.1 – RFC 4346, 2006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TLS1.2 – RFC 5246, 2008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TLS1.3 – RFC ????, 2018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6" name="CustomShape 2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TLS 1.3 design goals</a:t>
            </a:r>
          </a:p>
        </p:txBody>
      </p:sp>
      <p:sp>
        <p:nvSpPr>
          <p:cNvPr id="187" name="CustomShape 3"/>
          <p:cNvSpPr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Better traffic protection</a:t>
            </a:r>
          </a:p>
          <a:p>
            <a:pPr marL="216000" indent="-215640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Remove all unsafe stuff</a:t>
            </a:r>
          </a:p>
          <a:p>
            <a:pPr marL="216000" indent="-215640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Make TLS faster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TLS 1.3: Handshake redesign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457200" y="1600200"/>
            <a:ext cx="401508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2200" b="0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ClientHello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ServerHello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Certificate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ServerKeyExchange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ServerHelloDone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ClientKeyExchange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[ChangeCipherSpec]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Finished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[ChangeCipherSpec]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Finished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283"/>
              </a:spcBef>
            </a:pP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Application Data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3"/>
          <p:cNvSpPr/>
          <p:nvPr/>
        </p:nvSpPr>
        <p:spPr>
          <a:xfrm>
            <a:off x="4674240" y="1600200"/>
            <a:ext cx="401508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b="0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ClientHello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200" b="0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+key_share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ServerHello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+key_share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Certificate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Finished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200" b="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{Application Data}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Finished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83"/>
              </a:spcBef>
            </a:pPr>
            <a:r>
              <a:rPr lang="en-U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Application Data</a:t>
            </a:r>
            <a:endParaRPr lang="en-US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Line 4"/>
          <p:cNvSpPr/>
          <p:nvPr/>
        </p:nvSpPr>
        <p:spPr>
          <a:xfrm>
            <a:off x="504000" y="5391720"/>
            <a:ext cx="3816000" cy="360"/>
          </a:xfrm>
          <a:prstGeom prst="line">
            <a:avLst/>
          </a:prstGeom>
          <a:ln w="72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Line 5"/>
          <p:cNvSpPr/>
          <p:nvPr/>
        </p:nvSpPr>
        <p:spPr>
          <a:xfrm>
            <a:off x="504000" y="5391720"/>
            <a:ext cx="3816000" cy="360"/>
          </a:xfrm>
          <a:prstGeom prst="line">
            <a:avLst/>
          </a:prstGeom>
          <a:ln w="72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Line 6"/>
          <p:cNvSpPr/>
          <p:nvPr/>
        </p:nvSpPr>
        <p:spPr>
          <a:xfrm>
            <a:off x="4752000" y="2304360"/>
            <a:ext cx="3816000" cy="360"/>
          </a:xfrm>
          <a:prstGeom prst="line">
            <a:avLst/>
          </a:prstGeom>
          <a:ln w="72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TLS 1.3 and DPI</a:t>
            </a:r>
          </a:p>
        </p:txBody>
      </p:sp>
      <p:sp>
        <p:nvSpPr>
          <p:cNvPr id="195" name="CustomShape 2"/>
          <p:cNvSpPr/>
          <p:nvPr/>
        </p:nvSpPr>
        <p:spPr>
          <a:xfrm>
            <a:off x="457200" y="1600200"/>
            <a:ext cx="8254440" cy="45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Before: </a:t>
            </a:r>
            <a:r>
              <a:t/>
            </a:r>
            <a:br/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non-encrypted SNI </a:t>
            </a:r>
            <a:r>
              <a:t/>
            </a:r>
            <a:br/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non-encrypted Certificate</a:t>
            </a: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Now:</a:t>
            </a:r>
            <a:r>
              <a:t/>
            </a:r>
            <a:br/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non-encrypted server_name</a:t>
            </a:r>
            <a:r>
              <a:t/>
            </a:r>
            <a:br/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encrypted Certificate</a:t>
            </a: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Future:</a:t>
            </a:r>
            <a:r>
              <a:t/>
            </a:r>
            <a:br/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encrypted SNI</a:t>
            </a:r>
          </a:p>
          <a:p>
            <a:pPr>
              <a:lnSpc>
                <a:spcPct val="100000"/>
              </a:lnSpc>
            </a:pP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Certificate-based DPI is not applicable!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sz="44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  <a:cs typeface="+mn-cs"/>
              </a:rPr>
              <a:t>Faster content delivery</a:t>
            </a:r>
            <a:endParaRPr lang="ru-RU" sz="4400" kern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Before TLS 1.3: </a:t>
            </a:r>
            <a:r>
              <a:rPr lang="en-US" sz="2600" dirty="0" smtClean="0"/>
              <a:t>2 Round-trips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TLS 1.3: </a:t>
            </a:r>
            <a:r>
              <a:rPr lang="en-US" sz="2600" dirty="0" smtClean="0"/>
              <a:t>1 Round-trip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Make CDNs happy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4184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Authentication and certificates</a:t>
            </a:r>
          </a:p>
        </p:txBody>
      </p:sp>
      <p:sp>
        <p:nvSpPr>
          <p:cNvPr id="197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RSA-PSS instead of PKCS1-v1.5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Avoid Bleichenbacher attacks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 more DSA certificates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 more static DH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Brand-new PSK mode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Battle against surveillance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PFS is mandatory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Tries to re-enable unsafe methods: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Return back RSA key exchange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Allow repeat Diffie-Hellman random data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3-side protocol variations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Motivation: debugging purposes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Not accepted by community, to be continued 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Cipher modes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AES-128, AES-256,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ChaCha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AEAD modes only: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AES-GCM, AES-CCM, ChaCha-Poly1305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 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more: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CBC modes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DES/3DES, RC4, ARIA, CAMELLIA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SHA1, MD5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...</a:t>
            </a:r>
          </a:p>
          <a:p>
            <a:pPr marL="540720" indent="-457200">
              <a:spcBef>
                <a:spcPts val="1134"/>
              </a:spcBef>
              <a:buClr>
                <a:srgbClr val="00000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 more compression</a:t>
            </a:r>
            <a:endParaRPr lang="en-US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406800" indent="-32328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288</Words>
  <Application>Microsoft Office PowerPoint</Application>
  <PresentationFormat>Экран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Office Theme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Faster content delivery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TLS 1.3: What has changed</dc:title>
  <dc:subject/>
  <dc:creator>Belyavskyi</dc:creator>
  <dc:description/>
  <cp:lastModifiedBy>Belyavskyi</cp:lastModifiedBy>
  <cp:revision>11</cp:revision>
  <dcterms:created xsi:type="dcterms:W3CDTF">2018-04-18T16:09:52Z</dcterms:created>
  <dcterms:modified xsi:type="dcterms:W3CDTF">2018-05-28T08:28:20Z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