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79" r:id="rId8"/>
    <p:sldId id="266" r:id="rId9"/>
    <p:sldId id="261" r:id="rId10"/>
    <p:sldId id="262" r:id="rId11"/>
    <p:sldId id="267" r:id="rId12"/>
    <p:sldId id="268" r:id="rId13"/>
    <p:sldId id="269" r:id="rId14"/>
    <p:sldId id="270" r:id="rId15"/>
    <p:sldId id="272" r:id="rId16"/>
    <p:sldId id="263" r:id="rId17"/>
    <p:sldId id="271" r:id="rId18"/>
    <p:sldId id="273" r:id="rId19"/>
    <p:sldId id="274" r:id="rId20"/>
    <p:sldId id="264" r:id="rId21"/>
    <p:sldId id="275" r:id="rId22"/>
    <p:sldId id="276" r:id="rId23"/>
    <p:sldId id="280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3"/>
  </p:normalViewPr>
  <p:slideViewPr>
    <p:cSldViewPr snapToGrid="0" snapToObjects="1">
      <p:cViewPr varScale="1">
        <p:scale>
          <a:sx n="73" d="100"/>
          <a:sy n="73" d="100"/>
        </p:scale>
        <p:origin x="2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5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0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966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4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16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3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0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2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7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7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5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5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1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02293-CB01-E04F-B9F3-CEA361D864AF}" type="datetimeFigureOut">
              <a:rPr lang="en-US" smtClean="0"/>
              <a:t>10/8/2017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0C6815-FB8C-D84A-9CCA-A6BCEC8B5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8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 smtClean="0"/>
              <a:t>IPv4 prefix </a:t>
            </a:r>
            <a:r>
              <a:rPr lang="en-US" sz="6000" b="1" dirty="0" smtClean="0"/>
              <a:t>“hijack”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Кирилл Малеванов, </a:t>
            </a:r>
            <a:r>
              <a:rPr lang="en-US" sz="2400" dirty="0" err="1" smtClean="0"/>
              <a:t>Selectel</a:t>
            </a:r>
            <a:endParaRPr lang="en-US" sz="2400" dirty="0" smtClean="0"/>
          </a:p>
          <a:p>
            <a:r>
              <a:rPr lang="en-US" sz="2400" dirty="0" smtClean="0"/>
              <a:t>ENOG 14, 2017</a:t>
            </a:r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09" y="0"/>
            <a:ext cx="2644369" cy="567739"/>
          </a:xfrm>
          <a:prstGeom prst="rect">
            <a:avLst/>
          </a:prstGeom>
        </p:spPr>
      </p:pic>
      <p:pic>
        <p:nvPicPr>
          <p:cNvPr id="1028" name="Picture 4" descr="ENO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9"/>
            <a:ext cx="66675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Основной инструмент </a:t>
            </a:r>
            <a:r>
              <a:rPr lang="mr-IN" sz="2400" dirty="0" smtClean="0"/>
              <a:t>–</a:t>
            </a:r>
            <a:r>
              <a:rPr lang="ru-RU" sz="2400" dirty="0" smtClean="0"/>
              <a:t> это </a:t>
            </a:r>
            <a:r>
              <a:rPr lang="en-US" sz="2400" dirty="0" smtClean="0"/>
              <a:t>traceroute.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Именно </a:t>
            </a:r>
            <a:r>
              <a:rPr lang="ru-RU" sz="2400" dirty="0" smtClean="0"/>
              <a:t>с его помощью обнаружили,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что </a:t>
            </a:r>
            <a:r>
              <a:rPr lang="ru-RU" sz="2400" dirty="0" smtClean="0"/>
              <a:t>проблема в </a:t>
            </a:r>
            <a:r>
              <a:rPr lang="ru-RU" sz="2400" dirty="0" smtClean="0"/>
              <a:t>районе </a:t>
            </a:r>
            <a:r>
              <a:rPr lang="en-US" sz="2400" dirty="0" smtClean="0"/>
              <a:t>DE-CIX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ru-RU" sz="2400" dirty="0" smtClean="0"/>
              <a:t>Асимметрия трафика </a:t>
            </a:r>
            <a:r>
              <a:rPr lang="mr-IN" sz="2400" dirty="0" smtClean="0"/>
              <a:t>–</a:t>
            </a:r>
            <a:r>
              <a:rPr lang="ru-RU" sz="2400" dirty="0" smtClean="0"/>
              <a:t> если трафик идет от нас через </a:t>
            </a:r>
            <a:r>
              <a:rPr lang="en-US" sz="2400" dirty="0" smtClean="0"/>
              <a:t>DE-CIX, </a:t>
            </a:r>
            <a:r>
              <a:rPr lang="ru-RU" sz="2400" dirty="0" smtClean="0"/>
              <a:t>все </a:t>
            </a:r>
            <a:r>
              <a:rPr lang="ru-RU" sz="2400" dirty="0" smtClean="0"/>
              <a:t>ОК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Если </a:t>
            </a:r>
            <a:r>
              <a:rPr lang="ru-RU" sz="2400" dirty="0" smtClean="0"/>
              <a:t>трафик идет к нам через </a:t>
            </a:r>
            <a:r>
              <a:rPr lang="en-US" sz="2400" dirty="0" smtClean="0"/>
              <a:t>DE-CIX, </a:t>
            </a:r>
            <a:r>
              <a:rPr lang="ru-RU" sz="2400" dirty="0" smtClean="0"/>
              <a:t>то </a:t>
            </a:r>
            <a:r>
              <a:rPr lang="ru-RU" sz="2400" dirty="0" smtClean="0"/>
              <a:t>все </a:t>
            </a:r>
            <a:r>
              <a:rPr lang="ru-RU" sz="2400" dirty="0" smtClean="0"/>
              <a:t>плохо</a:t>
            </a:r>
          </a:p>
          <a:p>
            <a:endParaRPr lang="ru-RU" sz="2400" dirty="0" smtClean="0"/>
          </a:p>
          <a:p>
            <a:r>
              <a:rPr lang="ru-RU" sz="2400" dirty="0" smtClean="0"/>
              <a:t>Смотрим </a:t>
            </a:r>
            <a:r>
              <a:rPr lang="en-US" sz="2400" dirty="0" smtClean="0"/>
              <a:t>Looking glass</a:t>
            </a:r>
            <a:r>
              <a:rPr lang="ru-RU" sz="2400" dirty="0" smtClean="0"/>
              <a:t> по всему маршруту трафика.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4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TTK. </a:t>
            </a:r>
            <a:r>
              <a:rPr lang="ru-RU" dirty="0" smtClean="0"/>
              <a:t>Почему так?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6740" y="0"/>
            <a:ext cx="6795260" cy="5496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94154"/>
            <a:ext cx="8318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DE-CIX. RS1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56" y="1388966"/>
            <a:ext cx="8439738" cy="54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DE-CIX. RS2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90" y="1243908"/>
            <a:ext cx="8522476" cy="561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DE-CIX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334" y="1820955"/>
            <a:ext cx="4184035" cy="3880772"/>
          </a:xfrm>
        </p:spPr>
        <p:txBody>
          <a:bodyPr/>
          <a:lstStyle/>
          <a:p>
            <a:r>
              <a:rPr lang="en-US" dirty="0" smtClean="0"/>
              <a:t>RS1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48169" y="1823560"/>
            <a:ext cx="4184034" cy="3880773"/>
          </a:xfrm>
        </p:spPr>
        <p:txBody>
          <a:bodyPr/>
          <a:lstStyle/>
          <a:p>
            <a:r>
              <a:rPr lang="en-US" dirty="0" smtClean="0"/>
              <a:t>RS2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40" y="2486025"/>
            <a:ext cx="6014802" cy="20767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9" y="2486025"/>
            <a:ext cx="5122581" cy="20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виноват?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714" y="1283175"/>
            <a:ext cx="7545105" cy="55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проблемы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Убрать </a:t>
            </a:r>
            <a:r>
              <a:rPr lang="en-US" sz="2400" dirty="0" smtClean="0"/>
              <a:t>more-specific!</a:t>
            </a:r>
          </a:p>
          <a:p>
            <a:r>
              <a:rPr lang="ru-RU" sz="2400" dirty="0" smtClean="0"/>
              <a:t>Частично связность восстановилась.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ru-RU" sz="2400" dirty="0" smtClean="0"/>
              <a:t>На </a:t>
            </a:r>
            <a:r>
              <a:rPr lang="en-US" sz="2400" dirty="0" smtClean="0"/>
              <a:t>DE-CIX RS2 </a:t>
            </a:r>
            <a:r>
              <a:rPr lang="ru-RU" sz="2400" dirty="0" smtClean="0"/>
              <a:t>перестали быть </a:t>
            </a:r>
            <a:r>
              <a:rPr lang="en-US" sz="2400" dirty="0" smtClean="0"/>
              <a:t>more-specific </a:t>
            </a:r>
            <a:r>
              <a:rPr lang="ru-RU" sz="2400" dirty="0" smtClean="0"/>
              <a:t>маршруты, которые 100% становились </a:t>
            </a:r>
            <a:r>
              <a:rPr lang="en-US" sz="2400" dirty="0" smtClean="0"/>
              <a:t>best </a:t>
            </a:r>
            <a:r>
              <a:rPr lang="ru-RU" sz="2400" dirty="0" smtClean="0"/>
              <a:t>для участников </a:t>
            </a:r>
            <a:r>
              <a:rPr lang="en-US" sz="2400" dirty="0" smtClean="0"/>
              <a:t>IX</a:t>
            </a:r>
          </a:p>
          <a:p>
            <a:endParaRPr lang="en-US" sz="2400" dirty="0"/>
          </a:p>
          <a:p>
            <a:r>
              <a:rPr lang="ru-RU" sz="2400" dirty="0" smtClean="0"/>
              <a:t>Но </a:t>
            </a:r>
            <a:r>
              <a:rPr lang="mr-IN" sz="2400" dirty="0" smtClean="0"/>
              <a:t>–</a:t>
            </a:r>
            <a:r>
              <a:rPr lang="ru-RU" sz="2400" dirty="0" smtClean="0"/>
              <a:t> обычные </a:t>
            </a:r>
            <a:r>
              <a:rPr lang="en-US" sz="2400" dirty="0" smtClean="0"/>
              <a:t>IPv4 aggregates </a:t>
            </a:r>
            <a:r>
              <a:rPr lang="ru-RU" sz="2400" dirty="0" smtClean="0"/>
              <a:t>были на </a:t>
            </a:r>
            <a:r>
              <a:rPr lang="en-US" sz="2400" dirty="0" smtClean="0"/>
              <a:t>RS2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 err="1" smtClean="0"/>
              <a:t>блекхол-коммунити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26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проблемы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Попытка связи с </a:t>
            </a:r>
            <a:r>
              <a:rPr lang="en-US" sz="2400" dirty="0" smtClean="0"/>
              <a:t>NOC </a:t>
            </a:r>
            <a:r>
              <a:rPr lang="en-US" sz="2400" dirty="0" err="1" smtClean="0"/>
              <a:t>Rosprint</a:t>
            </a:r>
            <a:r>
              <a:rPr lang="en-US" sz="2400" dirty="0" smtClean="0"/>
              <a:t> (Orange, Equant)</a:t>
            </a:r>
          </a:p>
          <a:p>
            <a:r>
              <a:rPr lang="en-US" sz="2400" dirty="0" err="1" smtClean="0"/>
              <a:t>Н</a:t>
            </a:r>
            <a:r>
              <a:rPr lang="ru-RU" sz="2400" dirty="0" smtClean="0"/>
              <a:t>а городской телефон почти не дозвониться</a:t>
            </a:r>
          </a:p>
          <a:p>
            <a:r>
              <a:rPr lang="ru-RU" sz="2400" dirty="0" smtClean="0"/>
              <a:t>Один из сотрудников </a:t>
            </a:r>
            <a:r>
              <a:rPr lang="en-US" sz="2400" dirty="0" smtClean="0"/>
              <a:t>NOC </a:t>
            </a:r>
            <a:r>
              <a:rPr lang="ru-RU" sz="2400" dirty="0" smtClean="0"/>
              <a:t>найден на мобильном, но он в отпуске</a:t>
            </a:r>
          </a:p>
          <a:p>
            <a:r>
              <a:rPr lang="ru-RU" sz="2400" dirty="0" smtClean="0"/>
              <a:t>Реакция сотрудников </a:t>
            </a:r>
            <a:r>
              <a:rPr lang="en-US" sz="2400" dirty="0" smtClean="0"/>
              <a:t>Orange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ru-RU" sz="2400" dirty="0" smtClean="0"/>
              <a:t>пишите на </a:t>
            </a:r>
            <a:r>
              <a:rPr lang="en-US" sz="2400" dirty="0" err="1" smtClean="0"/>
              <a:t>noc</a:t>
            </a:r>
            <a:r>
              <a:rPr lang="en-US" sz="2400" dirty="0" smtClean="0"/>
              <a:t>@,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 smtClean="0"/>
              <a:t>понедельник разберемся. </a:t>
            </a:r>
          </a:p>
          <a:p>
            <a:r>
              <a:rPr lang="ru-RU" sz="2400" dirty="0" smtClean="0"/>
              <a:t>Повторный звонок </a:t>
            </a:r>
            <a:r>
              <a:rPr lang="mr-IN" sz="2400" dirty="0" smtClean="0"/>
              <a:t>–</a:t>
            </a:r>
            <a:r>
              <a:rPr lang="ru-RU" sz="24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</a:t>
            </a:r>
            <a:r>
              <a:rPr lang="ru-RU" sz="2400" dirty="0" smtClean="0"/>
              <a:t>вам сказали писать</a:t>
            </a:r>
            <a:r>
              <a:rPr lang="en-US" sz="2400" dirty="0" smtClean="0"/>
              <a:t> email, </a:t>
            </a:r>
            <a:r>
              <a:rPr lang="ru-RU" sz="2400" dirty="0" smtClean="0"/>
              <a:t>до свидания»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2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проблемы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Письмо и звонок в </a:t>
            </a:r>
            <a:r>
              <a:rPr lang="en-US" sz="2400" dirty="0" smtClean="0"/>
              <a:t>DE-CIX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932329"/>
            <a:ext cx="10515600" cy="182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проблемы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82042"/>
            <a:ext cx="8596668" cy="3880773"/>
          </a:xfrm>
        </p:spPr>
        <p:txBody>
          <a:bodyPr/>
          <a:lstStyle/>
          <a:p>
            <a:r>
              <a:rPr lang="ru-RU" sz="2400" dirty="0" smtClean="0"/>
              <a:t>Письма в </a:t>
            </a:r>
            <a:r>
              <a:rPr lang="en-US" sz="2400" dirty="0" smtClean="0"/>
              <a:t>MSK-IX </a:t>
            </a:r>
            <a:r>
              <a:rPr lang="ru-RU" sz="2400" dirty="0" smtClean="0"/>
              <a:t>и </a:t>
            </a:r>
            <a:r>
              <a:rPr lang="en-US" sz="2400" dirty="0" smtClean="0"/>
              <a:t>DATA-IX </a:t>
            </a:r>
            <a:r>
              <a:rPr lang="ru-RU" sz="2400" dirty="0" smtClean="0"/>
              <a:t>с просьбой отключить </a:t>
            </a:r>
            <a:r>
              <a:rPr lang="en-US" sz="2400" dirty="0" err="1" smtClean="0"/>
              <a:t>Rosprint</a:t>
            </a:r>
            <a:r>
              <a:rPr lang="en-US" sz="2400" dirty="0" smtClean="0"/>
              <a:t>.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Диагностика </a:t>
            </a:r>
            <a:r>
              <a:rPr lang="en-US" sz="2400" dirty="0" smtClean="0"/>
              <a:t>route-leaking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r>
              <a:rPr lang="en-US" sz="2400" dirty="0" smtClean="0"/>
              <a:t>11:26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ru-RU" sz="2400" dirty="0" smtClean="0"/>
              <a:t>проблема решена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162" y="3275262"/>
            <a:ext cx="7345363" cy="35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хема сети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4 </a:t>
            </a:r>
            <a:r>
              <a:rPr lang="ru-RU" sz="2400" dirty="0" smtClean="0"/>
              <a:t>пограничных маршрутизатора </a:t>
            </a:r>
            <a:r>
              <a:rPr lang="mr-IN" sz="2400" dirty="0" smtClean="0"/>
              <a:t>–</a:t>
            </a:r>
            <a:r>
              <a:rPr lang="ru-RU" sz="2400" dirty="0" smtClean="0"/>
              <a:t> 2 в Москве, 2 в СПб</a:t>
            </a:r>
          </a:p>
          <a:p>
            <a:r>
              <a:rPr lang="en-US" sz="2400" dirty="0" smtClean="0"/>
              <a:t>AS49505</a:t>
            </a:r>
            <a:r>
              <a:rPr lang="ru-RU" sz="2400" dirty="0" smtClean="0"/>
              <a:t> анонсирует около </a:t>
            </a:r>
            <a:r>
              <a:rPr lang="en-US" sz="2400" dirty="0" smtClean="0"/>
              <a:t>3</a:t>
            </a:r>
            <a:r>
              <a:rPr lang="ru-RU" sz="2400" dirty="0" smtClean="0"/>
              <a:t>00 </a:t>
            </a:r>
            <a:r>
              <a:rPr lang="en-US" sz="2400" dirty="0" smtClean="0"/>
              <a:t>IPv4 </a:t>
            </a:r>
            <a:r>
              <a:rPr lang="ru-RU" sz="2400" dirty="0" smtClean="0"/>
              <a:t>префиксов</a:t>
            </a:r>
          </a:p>
          <a:p>
            <a:r>
              <a:rPr lang="ru-RU" sz="2400" dirty="0" smtClean="0"/>
              <a:t>Превалирование исходящего трафика над входящим (ЦОД)</a:t>
            </a:r>
          </a:p>
          <a:p>
            <a:r>
              <a:rPr lang="ru-RU" sz="2400" dirty="0" err="1" smtClean="0"/>
              <a:t>Аплинки</a:t>
            </a:r>
            <a:r>
              <a:rPr lang="ru-RU" sz="2400" dirty="0" smtClean="0"/>
              <a:t> - ТТК</a:t>
            </a:r>
            <a:r>
              <a:rPr lang="ru-RU" sz="2400" dirty="0" smtClean="0"/>
              <a:t>, </a:t>
            </a:r>
            <a:r>
              <a:rPr lang="en-US" sz="2400" dirty="0" err="1" smtClean="0"/>
              <a:t>Rascom</a:t>
            </a:r>
            <a:r>
              <a:rPr lang="en-US" sz="2400" dirty="0" smtClean="0"/>
              <a:t>, </a:t>
            </a:r>
            <a:r>
              <a:rPr lang="en-US" sz="2400" dirty="0" smtClean="0"/>
              <a:t>RETN</a:t>
            </a:r>
            <a:endParaRPr lang="ru-RU" sz="2400" dirty="0" smtClean="0"/>
          </a:p>
          <a:p>
            <a:r>
              <a:rPr lang="ru-RU" sz="2400" dirty="0" err="1" smtClean="0"/>
              <a:t>Пиринги</a:t>
            </a:r>
            <a:r>
              <a:rPr lang="ru-RU" sz="2400" dirty="0" smtClean="0"/>
              <a:t> - </a:t>
            </a:r>
            <a:r>
              <a:rPr lang="en-US" sz="2400" dirty="0" smtClean="0"/>
              <a:t>MSKIX</a:t>
            </a:r>
            <a:r>
              <a:rPr lang="en-US" sz="2400" dirty="0" smtClean="0"/>
              <a:t>, DATA-IX, </a:t>
            </a:r>
            <a:r>
              <a:rPr lang="en-US" sz="2400" dirty="0" smtClean="0"/>
              <a:t>Cloud-IX, DE-CIX</a:t>
            </a:r>
            <a:r>
              <a:rPr lang="en-US" sz="2400" dirty="0" smtClean="0"/>
              <a:t>, </a:t>
            </a:r>
            <a:r>
              <a:rPr lang="en-US" sz="2400" dirty="0" smtClean="0"/>
              <a:t>LINX</a:t>
            </a:r>
            <a:r>
              <a:rPr lang="ru-RU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428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на будущее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Наличие </a:t>
            </a:r>
            <a:r>
              <a:rPr lang="en-US" sz="2400" dirty="0"/>
              <a:t>m</a:t>
            </a:r>
            <a:r>
              <a:rPr lang="en-US" sz="2400" dirty="0" smtClean="0"/>
              <a:t>ore-specific </a:t>
            </a:r>
            <a:r>
              <a:rPr lang="ru-RU" sz="2400" dirty="0" smtClean="0"/>
              <a:t>упростило задачу!</a:t>
            </a:r>
          </a:p>
          <a:p>
            <a:endParaRPr lang="ru-RU" sz="2400" dirty="0" smtClean="0"/>
          </a:p>
          <a:p>
            <a:r>
              <a:rPr lang="ru-RU" sz="2400" dirty="0" smtClean="0"/>
              <a:t>Мониторинг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должен быть </a:t>
            </a:r>
            <a:r>
              <a:rPr lang="ru-RU" sz="2400" dirty="0" smtClean="0"/>
              <a:t>мониторинг связности своей сети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en-US" sz="2400" dirty="0" smtClean="0"/>
              <a:t>IX </a:t>
            </a:r>
            <a:r>
              <a:rPr lang="ru-RU" sz="2400" dirty="0" smtClean="0"/>
              <a:t>должно </a:t>
            </a:r>
            <a:r>
              <a:rPr lang="ru-RU" sz="2400" dirty="0" smtClean="0"/>
              <a:t>быть какое-то </a:t>
            </a:r>
            <a:r>
              <a:rPr lang="en-US" sz="2400" dirty="0" smtClean="0"/>
              <a:t>API </a:t>
            </a:r>
            <a:r>
              <a:rPr lang="ru-RU" sz="2400" dirty="0" smtClean="0"/>
              <a:t>для </a:t>
            </a:r>
            <a:r>
              <a:rPr lang="en-US" sz="2400" dirty="0" smtClean="0"/>
              <a:t>RS</a:t>
            </a:r>
          </a:p>
          <a:p>
            <a:endParaRPr lang="en-US" sz="2400" dirty="0" smtClean="0"/>
          </a:p>
          <a:p>
            <a:r>
              <a:rPr lang="en-US" sz="2400" dirty="0" smtClean="0"/>
              <a:t>С</a:t>
            </a:r>
            <a:r>
              <a:rPr lang="ru-RU" sz="2400" dirty="0" err="1" smtClean="0"/>
              <a:t>вязность</a:t>
            </a:r>
            <a:r>
              <a:rPr lang="ru-RU" sz="2400" dirty="0" smtClean="0"/>
              <a:t> надо проверять из разных точек,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прямым </a:t>
            </a:r>
            <a:r>
              <a:rPr lang="ru-RU" sz="2400" dirty="0" smtClean="0"/>
              <a:t>и обратным трафиком.</a:t>
            </a:r>
          </a:p>
        </p:txBody>
      </p:sp>
    </p:spTree>
    <p:extLst>
      <p:ext uri="{BB962C8B-B14F-4D97-AF65-F5344CB8AC3E}">
        <p14:creationId xmlns:p14="http://schemas.microsoft.com/office/powerpoint/2010/main" val="9247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на будущее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5373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У ТТК есть нюанс в маршрутизации внутри сети</a:t>
            </a:r>
          </a:p>
          <a:p>
            <a:r>
              <a:rPr lang="ru-RU" sz="2400" dirty="0" smtClean="0"/>
              <a:t>188.93.16.0/21 анонсируется как глобальный префикс</a:t>
            </a:r>
          </a:p>
          <a:p>
            <a:r>
              <a:rPr lang="ru-RU" sz="2400" dirty="0" smtClean="0"/>
              <a:t>188.93.16.0/22 и 188.93.20.0/22 анонсируются как </a:t>
            </a:r>
            <a:r>
              <a:rPr lang="en-US" sz="2400" dirty="0" smtClean="0"/>
              <a:t>more-specific </a:t>
            </a:r>
            <a:r>
              <a:rPr lang="ru-RU" sz="2400" dirty="0" smtClean="0"/>
              <a:t>на </a:t>
            </a:r>
            <a:r>
              <a:rPr lang="en-US" sz="2400" dirty="0" smtClean="0"/>
              <a:t>IX</a:t>
            </a:r>
            <a:endParaRPr lang="en-US" sz="2400" dirty="0" smtClean="0"/>
          </a:p>
          <a:p>
            <a:r>
              <a:rPr lang="en-US" sz="2400" dirty="0" smtClean="0"/>
              <a:t>More-specific </a:t>
            </a:r>
            <a:r>
              <a:rPr lang="ru-RU" sz="2400" dirty="0" smtClean="0"/>
              <a:t>анонсируются в ТТК с </a:t>
            </a:r>
            <a:r>
              <a:rPr lang="en-US" sz="2400" dirty="0" smtClean="0"/>
              <a:t>no-export</a:t>
            </a:r>
            <a:endParaRPr lang="ru-RU" sz="2400" dirty="0" smtClean="0"/>
          </a:p>
          <a:p>
            <a:r>
              <a:rPr lang="ru-RU" sz="2400" dirty="0" smtClean="0"/>
              <a:t>Но московский маршрутизатор ТТК </a:t>
            </a:r>
            <a:br>
              <a:rPr lang="ru-RU" sz="2400" dirty="0" smtClean="0"/>
            </a:br>
            <a:r>
              <a:rPr lang="ru-RU" sz="2400" dirty="0" smtClean="0"/>
              <a:t>«не видит» этих маршрутов из СПб</a:t>
            </a:r>
          </a:p>
          <a:p>
            <a:r>
              <a:rPr lang="ru-RU" sz="2400" dirty="0" smtClean="0"/>
              <a:t>То-есть, </a:t>
            </a:r>
            <a:r>
              <a:rPr lang="en-US" sz="2400" dirty="0" smtClean="0"/>
              <a:t>no-export </a:t>
            </a:r>
            <a:r>
              <a:rPr lang="ru-RU" sz="2400" dirty="0" smtClean="0"/>
              <a:t>в ТТК работает внутри маршрутизатора, </a:t>
            </a:r>
            <a:r>
              <a:rPr lang="ru-RU" sz="2400" dirty="0" smtClean="0"/>
              <a:t>а </a:t>
            </a:r>
            <a:r>
              <a:rPr lang="ru-RU" sz="2400" dirty="0" smtClean="0"/>
              <a:t>не внутри </a:t>
            </a:r>
            <a:r>
              <a:rPr lang="en-US" sz="2400" dirty="0" smtClean="0"/>
              <a:t>AS ?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6337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на будущее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</a:t>
            </a:r>
            <a:r>
              <a:rPr lang="en-US" sz="2400" dirty="0" smtClean="0"/>
              <a:t>IX </a:t>
            </a:r>
            <a:r>
              <a:rPr lang="ru-RU" sz="2400" dirty="0" smtClean="0"/>
              <a:t>надо всегда смотреть </a:t>
            </a:r>
            <a:r>
              <a:rPr lang="ru-RU" sz="2400" dirty="0" smtClean="0"/>
              <a:t>на</a:t>
            </a:r>
            <a:r>
              <a:rPr lang="en-US" sz="2400" dirty="0" smtClean="0"/>
              <a:t> </a:t>
            </a:r>
            <a:r>
              <a:rPr lang="ru-RU" sz="2400" dirty="0" smtClean="0"/>
              <a:t>оба</a:t>
            </a:r>
            <a:r>
              <a:rPr lang="en-US" sz="2400" dirty="0" smtClean="0"/>
              <a:t> RS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ru-RU" sz="2400" dirty="0" smtClean="0"/>
              <a:t>Почему </a:t>
            </a:r>
            <a:r>
              <a:rPr lang="en-US" sz="2400" dirty="0" smtClean="0"/>
              <a:t>IX </a:t>
            </a:r>
            <a:r>
              <a:rPr lang="ru-RU" sz="2400" dirty="0" smtClean="0"/>
              <a:t>принимает маршруты с </a:t>
            </a:r>
            <a:r>
              <a:rPr lang="en-US" sz="2400" dirty="0" err="1" smtClean="0"/>
              <a:t>blackhole</a:t>
            </a:r>
            <a:r>
              <a:rPr lang="en-US" sz="2400" dirty="0" smtClean="0"/>
              <a:t>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отличные </a:t>
            </a:r>
            <a:r>
              <a:rPr lang="ru-RU" sz="2400" dirty="0" smtClean="0"/>
              <a:t>от /32?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5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на будущее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Anycast</a:t>
            </a:r>
            <a:r>
              <a:rPr lang="en-US" sz="2400" dirty="0" smtClean="0"/>
              <a:t> </a:t>
            </a:r>
            <a:r>
              <a:rPr lang="ru-RU" sz="2400" dirty="0" smtClean="0"/>
              <a:t>имеет смысл отделять по </a:t>
            </a:r>
            <a:r>
              <a:rPr lang="en-US" sz="2400" dirty="0" smtClean="0"/>
              <a:t>AS </a:t>
            </a:r>
            <a:r>
              <a:rPr lang="ru-RU" sz="2400" dirty="0" smtClean="0"/>
              <a:t>от основной сети</a:t>
            </a:r>
          </a:p>
          <a:p>
            <a:endParaRPr lang="ru-RU" sz="2400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118"/>
            <a:ext cx="12188198" cy="20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хема сети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Н</a:t>
            </a:r>
            <a:r>
              <a:rPr lang="ru-RU" sz="2400" dirty="0" smtClean="0"/>
              <a:t>а </a:t>
            </a:r>
            <a:r>
              <a:rPr lang="en-US" sz="2400" dirty="0" smtClean="0"/>
              <a:t>IX </a:t>
            </a:r>
            <a:r>
              <a:rPr lang="ru-RU" sz="2400" dirty="0" smtClean="0"/>
              <a:t>используются </a:t>
            </a:r>
            <a:r>
              <a:rPr lang="ru-RU" sz="2400" dirty="0" err="1" smtClean="0"/>
              <a:t>роут</a:t>
            </a:r>
            <a:r>
              <a:rPr lang="ru-RU" sz="2400" dirty="0" smtClean="0"/>
              <a:t>-серверы, прямых сессий минимум</a:t>
            </a:r>
          </a:p>
          <a:p>
            <a:r>
              <a:rPr lang="ru-RU" sz="2400" dirty="0" smtClean="0"/>
              <a:t>На </a:t>
            </a:r>
            <a:r>
              <a:rPr lang="ru-RU" sz="2400" dirty="0" smtClean="0"/>
              <a:t>некоторых </a:t>
            </a:r>
            <a:r>
              <a:rPr lang="en-US" sz="2400" dirty="0" smtClean="0"/>
              <a:t>IX </a:t>
            </a:r>
            <a:r>
              <a:rPr lang="ru-RU" sz="2400" dirty="0" smtClean="0"/>
              <a:t>анонсировались </a:t>
            </a:r>
            <a:r>
              <a:rPr lang="en-US" sz="2400" dirty="0" smtClean="0"/>
              <a:t>more-specific </a:t>
            </a:r>
            <a:r>
              <a:rPr lang="ru-RU" sz="2400" dirty="0" smtClean="0"/>
              <a:t>маршруты</a:t>
            </a:r>
            <a:r>
              <a:rPr lang="en-US" sz="2400" dirty="0" smtClean="0"/>
              <a:t> </a:t>
            </a:r>
            <a:r>
              <a:rPr lang="ru-RU" sz="2400" dirty="0" smtClean="0"/>
              <a:t>для увеличения входящего трафика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93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Anycast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Anycast</a:t>
            </a:r>
            <a:r>
              <a:rPr lang="en-US" sz="2400" dirty="0" smtClean="0"/>
              <a:t> </a:t>
            </a:r>
            <a:r>
              <a:rPr lang="ru-RU" sz="2400" dirty="0" smtClean="0"/>
              <a:t>используется для </a:t>
            </a:r>
            <a:r>
              <a:rPr lang="en-US" sz="2400" dirty="0" smtClean="0"/>
              <a:t>DNS</a:t>
            </a:r>
            <a:endParaRPr lang="ru-RU" sz="2400" dirty="0" smtClean="0"/>
          </a:p>
          <a:p>
            <a:pPr marL="0" indent="0">
              <a:buNone/>
            </a:pPr>
            <a:r>
              <a:rPr lang="en-US" sz="2400" dirty="0" smtClean="0"/>
              <a:t>		ns1.selectel.org</a:t>
            </a:r>
            <a:r>
              <a:rPr lang="en-US" sz="2400" dirty="0" smtClean="0"/>
              <a:t>, ns2.selectel.org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	31.131.254.0/24</a:t>
            </a:r>
            <a:r>
              <a:rPr lang="en-US" sz="2400" dirty="0" smtClean="0"/>
              <a:t>, 31.131.255.0/24</a:t>
            </a:r>
          </a:p>
          <a:p>
            <a:endParaRPr lang="en-US" sz="2400" dirty="0"/>
          </a:p>
          <a:p>
            <a:r>
              <a:rPr lang="en-US" sz="2400" dirty="0" smtClean="0"/>
              <a:t>DNS-</a:t>
            </a:r>
            <a:r>
              <a:rPr lang="ru-RU" sz="2400" dirty="0" smtClean="0"/>
              <a:t>серверы размещены во внешних </a:t>
            </a:r>
            <a:r>
              <a:rPr lang="ru-RU" sz="2400" dirty="0" err="1" smtClean="0"/>
              <a:t>датацентрах</a:t>
            </a:r>
            <a:endParaRPr lang="ru-RU" sz="2400" dirty="0" smtClean="0"/>
          </a:p>
          <a:p>
            <a:endParaRPr lang="en-US" sz="2400" dirty="0" smtClean="0"/>
          </a:p>
          <a:p>
            <a:r>
              <a:rPr lang="ru-RU" sz="2400" dirty="0" smtClean="0"/>
              <a:t>Для </a:t>
            </a:r>
            <a:r>
              <a:rPr lang="ru-RU" sz="2400" dirty="0" err="1" smtClean="0"/>
              <a:t>коннективити</a:t>
            </a:r>
            <a:r>
              <a:rPr lang="ru-RU" sz="2400" dirty="0" smtClean="0"/>
              <a:t> с миром используется </a:t>
            </a:r>
            <a:r>
              <a:rPr lang="en-US" sz="2400" dirty="0" smtClean="0"/>
              <a:t>AS49505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5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IX </a:t>
            </a:r>
            <a:r>
              <a:rPr lang="mr-IN" sz="2400" dirty="0" smtClean="0"/>
              <a:t>–</a:t>
            </a:r>
            <a:r>
              <a:rPr lang="en-US" sz="2400" dirty="0" smtClean="0"/>
              <a:t> </a:t>
            </a:r>
            <a:r>
              <a:rPr lang="ru-RU" sz="2400" dirty="0" smtClean="0"/>
              <a:t>это большой </a:t>
            </a:r>
            <a:r>
              <a:rPr lang="en-US" sz="2400" dirty="0" smtClean="0"/>
              <a:t>L2 </a:t>
            </a:r>
            <a:r>
              <a:rPr lang="ru-RU" sz="2400" dirty="0" smtClean="0"/>
              <a:t>сегмент, где любой участник видит любого другого по </a:t>
            </a:r>
            <a:r>
              <a:rPr lang="en-US" sz="2400" dirty="0" smtClean="0"/>
              <a:t>L2</a:t>
            </a:r>
          </a:p>
          <a:p>
            <a:r>
              <a:rPr lang="ru-RU" sz="2400" dirty="0" smtClean="0"/>
              <a:t>Информация о маршрутах, как правило, имеется на </a:t>
            </a:r>
            <a:r>
              <a:rPr lang="en-US" sz="2400" dirty="0" smtClean="0"/>
              <a:t>RS</a:t>
            </a:r>
            <a:endParaRPr lang="ru-RU" sz="2400" dirty="0" smtClean="0"/>
          </a:p>
          <a:p>
            <a:r>
              <a:rPr lang="ru-RU" sz="2400" dirty="0" err="1" smtClean="0"/>
              <a:t>Роут</a:t>
            </a:r>
            <a:r>
              <a:rPr lang="ru-RU" sz="2400" dirty="0" smtClean="0"/>
              <a:t>-серверов обычно два. </a:t>
            </a:r>
            <a:endParaRPr lang="en-US" sz="2400" dirty="0" smtClean="0"/>
          </a:p>
          <a:p>
            <a:r>
              <a:rPr lang="en-US" sz="2400" dirty="0" err="1" smtClean="0"/>
              <a:t>Blackhole</a:t>
            </a:r>
            <a:r>
              <a:rPr lang="ru-RU" sz="2400" dirty="0" smtClean="0"/>
              <a:t>-</a:t>
            </a:r>
            <a:r>
              <a:rPr lang="ru-RU" sz="2400" dirty="0" err="1" smtClean="0"/>
              <a:t>коммунити</a:t>
            </a:r>
            <a:r>
              <a:rPr lang="ru-RU" sz="2400" dirty="0" smtClean="0"/>
              <a:t> на </a:t>
            </a:r>
            <a:r>
              <a:rPr lang="en-US" sz="2400" dirty="0" smtClean="0"/>
              <a:t>IX</a:t>
            </a:r>
            <a:r>
              <a:rPr lang="ru-RU" sz="2400" dirty="0" smtClean="0"/>
              <a:t> </a:t>
            </a:r>
            <a:r>
              <a:rPr lang="mr-IN" sz="2400" dirty="0" smtClean="0"/>
              <a:t>–</a:t>
            </a:r>
            <a:r>
              <a:rPr lang="ru-RU" sz="2400" dirty="0" smtClean="0"/>
              <a:t> специальная </a:t>
            </a:r>
            <a:r>
              <a:rPr lang="ru-RU" sz="2400" dirty="0" err="1" smtClean="0"/>
              <a:t>коммунити</a:t>
            </a:r>
            <a:r>
              <a:rPr lang="ru-RU" sz="2400" dirty="0" smtClean="0"/>
              <a:t> для </a:t>
            </a:r>
            <a:r>
              <a:rPr lang="en-US" sz="2400" dirty="0" smtClean="0"/>
              <a:t>IX, </a:t>
            </a:r>
            <a:r>
              <a:rPr lang="ru-RU" sz="2400" dirty="0" smtClean="0"/>
              <a:t>которую участники могут анонсировать на </a:t>
            </a:r>
            <a:r>
              <a:rPr lang="en-US" sz="2400" dirty="0" smtClean="0"/>
              <a:t>RS</a:t>
            </a:r>
          </a:p>
          <a:p>
            <a:r>
              <a:rPr lang="ru-RU" sz="2400" dirty="0" smtClean="0"/>
              <a:t>Маршрут с </a:t>
            </a:r>
            <a:r>
              <a:rPr lang="en-US" sz="2400" dirty="0" err="1" smtClean="0"/>
              <a:t>blackhole</a:t>
            </a:r>
            <a:r>
              <a:rPr lang="en-US" sz="2400" dirty="0" smtClean="0"/>
              <a:t>-community </a:t>
            </a:r>
            <a:r>
              <a:rPr lang="ru-RU" sz="2400" dirty="0" smtClean="0"/>
              <a:t>или идет в </a:t>
            </a:r>
            <a:r>
              <a:rPr lang="en-US" sz="2400" dirty="0" smtClean="0"/>
              <a:t>Null0, </a:t>
            </a:r>
            <a:r>
              <a:rPr lang="ru-RU" sz="2400" dirty="0" smtClean="0"/>
              <a:t>или есть специальный маршрутизатор на </a:t>
            </a:r>
            <a:r>
              <a:rPr lang="en-US" sz="2400" dirty="0" smtClean="0"/>
              <a:t>IX, </a:t>
            </a:r>
            <a:r>
              <a:rPr lang="ru-RU" sz="2400" dirty="0" smtClean="0"/>
              <a:t>который </a:t>
            </a:r>
            <a:r>
              <a:rPr lang="ru-RU" sz="2400" dirty="0" err="1" smtClean="0"/>
              <a:t>дропает</a:t>
            </a:r>
            <a:r>
              <a:rPr lang="ru-RU" sz="2400" dirty="0" smtClean="0"/>
              <a:t> весь трафик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54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кровь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Ночь с </a:t>
            </a:r>
            <a:r>
              <a:rPr lang="ru-RU" sz="2400" dirty="0" smtClean="0"/>
              <a:t>пятницы на субботу</a:t>
            </a:r>
            <a:r>
              <a:rPr lang="ru-RU" sz="2400" dirty="0" smtClean="0"/>
              <a:t>, </a:t>
            </a:r>
            <a:r>
              <a:rPr lang="ru-RU" sz="2400" dirty="0" smtClean="0"/>
              <a:t>0:30 </a:t>
            </a:r>
          </a:p>
          <a:p>
            <a:r>
              <a:rPr lang="ru-RU" sz="2400" dirty="0" smtClean="0"/>
              <a:t>Часть клиентов стала жаловаться на отсутствие связности. С чем, как, почему </a:t>
            </a:r>
            <a:r>
              <a:rPr lang="mr-IN" sz="2400" dirty="0" smtClean="0"/>
              <a:t>–</a:t>
            </a:r>
            <a:r>
              <a:rPr lang="ru-RU" sz="2400" dirty="0" smtClean="0"/>
              <a:t> непонятно, так как запрос маршрутов и т.п. </a:t>
            </a:r>
            <a:r>
              <a:rPr lang="mr-IN" sz="2400" dirty="0" smtClean="0"/>
              <a:t>–</a:t>
            </a:r>
            <a:r>
              <a:rPr lang="ru-RU" sz="2400" dirty="0" smtClean="0"/>
              <a:t> занимает время.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03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кровь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Из </a:t>
            </a:r>
            <a:r>
              <a:rPr lang="ru-RU" sz="2400" dirty="0" smtClean="0"/>
              <a:t>признаков </a:t>
            </a:r>
            <a:r>
              <a:rPr lang="mr-IN" sz="2400" dirty="0" smtClean="0"/>
              <a:t>–</a:t>
            </a:r>
            <a:r>
              <a:rPr lang="ru-RU" sz="2400" dirty="0" smtClean="0"/>
              <a:t> техподдержка жалуется, что перестал работать </a:t>
            </a:r>
            <a:r>
              <a:rPr lang="en-US" sz="2400" dirty="0" smtClean="0"/>
              <a:t>Slack</a:t>
            </a:r>
          </a:p>
          <a:p>
            <a:r>
              <a:rPr lang="ru-RU" sz="2400" dirty="0" smtClean="0"/>
              <a:t>Падение трафика </a:t>
            </a:r>
            <a:r>
              <a:rPr lang="ru-RU" sz="2400" dirty="0" smtClean="0"/>
              <a:t>на ТТК</a:t>
            </a:r>
          </a:p>
          <a:p>
            <a:r>
              <a:rPr lang="ru-RU" sz="2400" dirty="0" smtClean="0"/>
              <a:t>На других </a:t>
            </a:r>
            <a:r>
              <a:rPr lang="ru-RU" sz="2400" dirty="0" err="1" smtClean="0"/>
              <a:t>аплинках</a:t>
            </a:r>
            <a:r>
              <a:rPr lang="ru-RU" sz="2400" dirty="0" smtClean="0"/>
              <a:t> трафик не вырос</a:t>
            </a:r>
            <a:endParaRPr lang="ru-RU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4127500"/>
            <a:ext cx="83312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кровь - реакция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«Наверное</a:t>
            </a:r>
            <a:r>
              <a:rPr lang="ru-RU" sz="2400" dirty="0" smtClean="0"/>
              <a:t>, что-то сломалось в </a:t>
            </a:r>
            <a:r>
              <a:rPr lang="ru-RU" sz="2400" dirty="0" smtClean="0"/>
              <a:t>ТТК»</a:t>
            </a:r>
            <a:endParaRPr lang="ru-RU" sz="2400" dirty="0" smtClean="0"/>
          </a:p>
          <a:p>
            <a:pPr marL="0" indent="0">
              <a:buNone/>
            </a:pPr>
            <a:r>
              <a:rPr lang="en-US" sz="2400" b="1" dirty="0"/>
              <a:t>d</a:t>
            </a:r>
            <a:r>
              <a:rPr lang="en-US" sz="2400" b="1" dirty="0" smtClean="0"/>
              <a:t>eactivate protocols </a:t>
            </a:r>
            <a:r>
              <a:rPr lang="en-US" sz="2400" b="1" dirty="0" err="1" smtClean="0"/>
              <a:t>bgp</a:t>
            </a:r>
            <a:r>
              <a:rPr lang="en-US" sz="2400" b="1" dirty="0" smtClean="0"/>
              <a:t> group Uplinks neighbor &lt;TTK&gt;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en-US" sz="2400" dirty="0" smtClean="0"/>
              <a:t>Slack </a:t>
            </a:r>
            <a:r>
              <a:rPr lang="ru-RU" sz="2400" dirty="0" smtClean="0"/>
              <a:t>заработал</a:t>
            </a:r>
          </a:p>
          <a:p>
            <a:r>
              <a:rPr lang="ru-RU" sz="2400" dirty="0" smtClean="0"/>
              <a:t>Клиентские ресурсы, на отсутствие связности с которыми они жаловались, стали доступны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5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Основная часть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районе 02:00 опять перестал работать </a:t>
            </a:r>
            <a:r>
              <a:rPr lang="en-US" sz="2400" dirty="0" smtClean="0"/>
              <a:t>Slack</a:t>
            </a:r>
          </a:p>
          <a:p>
            <a:r>
              <a:rPr lang="ru-RU" sz="2400" dirty="0" smtClean="0"/>
              <a:t>Исследование проблем показало, что частично нет связности именно с зарубежными ресурсами</a:t>
            </a:r>
          </a:p>
          <a:p>
            <a:r>
              <a:rPr lang="ru-RU" sz="2400" dirty="0" smtClean="0"/>
              <a:t>Массовые звонки клиентов</a:t>
            </a:r>
          </a:p>
        </p:txBody>
      </p:sp>
    </p:spTree>
    <p:extLst>
      <p:ext uri="{BB962C8B-B14F-4D97-AF65-F5344CB8AC3E}">
        <p14:creationId xmlns:p14="http://schemas.microsoft.com/office/powerpoint/2010/main" val="15373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</TotalTime>
  <Words>452</Words>
  <Application>Microsoft Office PowerPoint</Application>
  <PresentationFormat>Широкоэкранный</PresentationFormat>
  <Paragraphs>94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Mangal</vt:lpstr>
      <vt:lpstr>Trebuchet MS</vt:lpstr>
      <vt:lpstr>Wingdings 3</vt:lpstr>
      <vt:lpstr>Грань</vt:lpstr>
      <vt:lpstr>IPv4 prefix “hijack”</vt:lpstr>
      <vt:lpstr>Схема сети</vt:lpstr>
      <vt:lpstr>Схема сети</vt:lpstr>
      <vt:lpstr>Anycast</vt:lpstr>
      <vt:lpstr>IX</vt:lpstr>
      <vt:lpstr>Первая кровь</vt:lpstr>
      <vt:lpstr>Первая кровь</vt:lpstr>
      <vt:lpstr>Первая кровь - реакция</vt:lpstr>
      <vt:lpstr>Основная часть</vt:lpstr>
      <vt:lpstr>Диагностика</vt:lpstr>
      <vt:lpstr>TTK. Почему так?</vt:lpstr>
      <vt:lpstr>DE-CIX. RS1</vt:lpstr>
      <vt:lpstr>DE-CIX. RS2</vt:lpstr>
      <vt:lpstr>DE-CIX</vt:lpstr>
      <vt:lpstr>Кто виноват?</vt:lpstr>
      <vt:lpstr>Решение проблемы</vt:lpstr>
      <vt:lpstr>Решение проблемы</vt:lpstr>
      <vt:lpstr>Решение проблемы</vt:lpstr>
      <vt:lpstr>Решение проблемы</vt:lpstr>
      <vt:lpstr>Уроки на будущее</vt:lpstr>
      <vt:lpstr>Уроки на будущее</vt:lpstr>
      <vt:lpstr>Уроки на будущее</vt:lpstr>
      <vt:lpstr>Уроки на будущее</vt:lpstr>
      <vt:lpstr>Вопросы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IPv4 prefix hijack</dc:title>
  <dc:creator>Кирилл Малеванов</dc:creator>
  <cp:lastModifiedBy>Кирилл Малеванов</cp:lastModifiedBy>
  <cp:revision>11</cp:revision>
  <dcterms:created xsi:type="dcterms:W3CDTF">2017-08-18T14:40:27Z</dcterms:created>
  <dcterms:modified xsi:type="dcterms:W3CDTF">2017-10-08T08:05:56Z</dcterms:modified>
</cp:coreProperties>
</file>