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Михаил Климарев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0-04T12:46:24.290">
    <p:pos x="6000" y="0"/>
    <p:text>Логитипу ОЗИ нашел?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А ещё есть принцип про посылать консервативно, принимать лояльно. Ещё один прикол с ДПИ.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arenR"/>
            </a:pPr>
            <a:r>
              <a:rPr lang="en-GB" sz="1800">
                <a:solidFill>
                  <a:schemeClr val="dk2"/>
                </a:solidFill>
              </a:rPr>
              <a:t>Complicated recursive DNS configuration (not exactly recursive)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arenR"/>
            </a:pPr>
            <a:r>
              <a:rPr lang="en-GB" sz="1800">
                <a:solidFill>
                  <a:schemeClr val="dk2"/>
                </a:solidFill>
              </a:rPr>
              <a:t>More firewall rules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arenR"/>
            </a:pPr>
            <a:r>
              <a:rPr lang="en-GB" sz="1800">
                <a:solidFill>
                  <a:schemeClr val="dk2"/>
                </a:solidFill>
              </a:rPr>
              <a:t>Longer routing tables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arenR"/>
            </a:pPr>
            <a:r>
              <a:rPr lang="en-GB" sz="1800">
                <a:solidFill>
                  <a:schemeClr val="dk2"/>
                </a:solidFill>
              </a:rPr>
              <a:t>Expensive DPI equipment (or even inexistant)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И всё это нужно чтобы эффективнее блокироать и контроллировать.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Давайте посмотрим на современные, демократические государства.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Тяжело жить в России без юмора.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укркомнагляд-тян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Подзаконные акты могут быть прочитаны неоднозначно.</a:t>
            </a:r>
            <a:br>
              <a:rPr lang="en-GB"/>
            </a:br>
            <a:r>
              <a:rPr lang="en-GB"/>
              <a:t>Рекомендация к использованию DPI начинает попахивать одним поставщиком.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3.png"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225" y="2444688"/>
            <a:ext cx="458152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Collateral damage of Internet content blocking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161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ENOG14, 10.10.2017 </a:t>
            </a:r>
            <a:br>
              <a:rPr lang="en-GB"/>
            </a:br>
            <a:r>
              <a:rPr lang="en-GB"/>
              <a:t>Samorukov, Netart Group, </a:t>
            </a:r>
            <a:br>
              <a:rPr lang="en-GB"/>
            </a:br>
            <a:r>
              <a:rPr lang="en-GB"/>
              <a:t>Isavnin, Internet Protection Society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Network operators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Network operators trying to minimize monetary costs of blocking</a:t>
            </a:r>
            <a:br>
              <a:rPr lang="en-GB"/>
            </a:br>
            <a:r>
              <a:rPr lang="en-GB"/>
              <a:t>(network is not designed to do blocking)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Block at recursive DNS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Block by packet filter</a:t>
            </a:r>
          </a:p>
          <a:p>
            <a:pPr indent="-228600" lvl="0" marL="457200">
              <a:spcBef>
                <a:spcPts val="0"/>
              </a:spcBef>
              <a:buAutoNum type="arabicParenR"/>
            </a:pPr>
            <a:r>
              <a:rPr lang="en-GB"/>
              <a:t>Forward “suspicious” packets for further investigation (proxy, DPI)</a:t>
            </a:r>
            <a:br>
              <a:rPr lang="en-GB"/>
            </a:br>
            <a:r>
              <a:rPr lang="en-GB"/>
              <a:t>… and other tricks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Technical DAMAGE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Network is no longer simple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DNS resolution interference (recursive is no longer recursive)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More powerful network devices required (additional matching/forwarding)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Additional equipment required “DPI” - </a:t>
            </a:r>
            <a:br>
              <a:rPr lang="en-GB"/>
            </a:br>
            <a:r>
              <a:rPr lang="en-GB"/>
              <a:t>computational power ~&lt;active users&gt;*&lt;number resources to block&gt;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More points of failure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Basic principles of Internet are broken.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Business DAMAGE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More expensive equipment - less money for development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More administrative procedure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Risk of fines (remember untransparent supervision)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Some markets lost - no one outside Russia need IP Transit with Russian filtering.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Malicious DAMAGE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Abuse of the registry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GB"/>
              <a:t>by DNS resolutions (at the start and after introduction of fines)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DAMAGE to hosting and content delivery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More administrative procedures</a:t>
            </a:r>
            <a:br>
              <a:rPr lang="en-GB"/>
            </a:br>
            <a:r>
              <a:rPr lang="en-GB"/>
              <a:t>- sometimes ignored by RKN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Collateral blocking (see rublacklist.net)</a:t>
            </a:r>
            <a:br>
              <a:rPr lang="en-GB"/>
            </a:br>
            <a:r>
              <a:rPr lang="en-GB"/>
              <a:t>- and CDNs and popular clouds</a:t>
            </a:r>
          </a:p>
          <a:p>
            <a:pPr indent="-228600" lvl="0" marL="457200">
              <a:spcBef>
                <a:spcPts val="0"/>
              </a:spcBef>
              <a:buAutoNum type="arabicParenR"/>
            </a:pPr>
            <a:r>
              <a:rPr lang="en-GB"/>
              <a:t>Nontransparent removal from the registry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Reputational DAMAGE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Some cases now at ECHR</a:t>
            </a:r>
            <a:br>
              <a:rPr lang="en-GB"/>
            </a:b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collateral blocking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censorship-like blocking (kasparov.ru, grani.ru)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GB"/>
              <a:t>abuse of power (LinkedIn, DailyMotion, Facebook to prepare)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INANITY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Users can avoid, if they want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Resources can dodge, is they really want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-GB"/>
              <a:t>No proof of blocking effectiveness:</a:t>
            </a:r>
            <a:br>
              <a:rPr lang="en-GB"/>
            </a:br>
            <a:r>
              <a:rPr lang="en-GB"/>
              <a:t>-  No evidence of gay identification decrease</a:t>
            </a:r>
            <a:br>
              <a:rPr lang="en-GB"/>
            </a:br>
            <a:r>
              <a:rPr lang="en-GB"/>
              <a:t>-  No evidence of drug consumption decrease</a:t>
            </a:r>
            <a:br>
              <a:rPr lang="en-GB"/>
            </a:br>
            <a:r>
              <a:rPr lang="en-GB"/>
              <a:t>-  No evidence of copyright holder profits increase etc…</a:t>
            </a:r>
            <a:br>
              <a:rPr lang="en-GB"/>
            </a:br>
            <a:r>
              <a:rPr lang="en-GB"/>
              <a:t>-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More to come: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Quasi-licensing for internet actors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registry of personal data operators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registry of internet-intermediaries, bloggers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registry of news-aggregation services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registry of online cinemas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more to come!...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Requirements for quasi-licensees: identify users, restrict foreign ownership, follow RKN reglaments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HOT UPDATE: New order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-GB" sz="900">
                <a:solidFill>
                  <a:schemeClr val="dk1"/>
                </a:solidFill>
              </a:rPr>
              <a:t>Об утверждении порядка взаимодействия Федеральной службы по надзору в сфере связи, информационных технологий и массовых коммуникаций с владельцем информационно-телекоммуникационных сетей, информационных ресурсов, посредством которых обеспечивается доступ к информационным ресурсам, информационно-телекоммуникационным сетям, доступ к которым ограничен на территории Российской Федерации в соответствии с Федеральным законом «Об информации, информационных технологиях и о защите информации», оператором поисковых систем, распространяющим в сети «Интернет» рекламу, которая направлена на привлечение внимания потребителей, находящихся на территории Российской Федерации, к федеральной государственной информационной системе, содержащей перечень информационных ресурсов, информационно-телекоммуникационных сетей, доступ к которым ограничен на территории Российской Федерации в соответствии с Федеральным законом «Об информации, информационных технологиях и о защите информации», об утверждении порядка подключения и доступа владельцев информационно-телекоммуникационных сетей, информационных ресурсов, посредством которых обеспечивается доступ к информационным ресурсам, информационно-телекоммуникационным сетям, доступ к которым ограничен на территории Российской Федерации в соответствии с Федеральным законом «Об информации, информационных технологиях и о защите информации», операторов поисковых систем, распространяющих в сети «Интернет» рекламу, которая направлена на привлечение внимания потребителей, находящихся на территории Российской Федерации, к федеральной государственной информационной системе, содержащей перечень информационных ресурсов, информационно-телекоммуникационных сетей, доступ к которым ограничен на территории Российской Федерации в соответствии с Федеральным законом «Об информации, информационных технологиях и о защите информации» и к информации, размещенной в ней, а также об утверждении режима обработки и использования информации, размещенной в федеральной государственной информационной системе, содержащей перечень информационных ресурсов, информационно-телекоммуникационных сетей, доступ к которым ограничен на территории Российской Федерации в соответствии с Федеральным законом «Об информации, информационных технологиях и о защите информации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HOT UPDATE2: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Now, RKN “discusses” order on “How blockpage should and shouldn’t look like”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States wants to restrict access to some information (and services) to “protect citizens”</a:t>
            </a:r>
            <a:br>
              <a:rPr lang="en-GB"/>
            </a:br>
            <a:r>
              <a:rPr lang="en-GB"/>
              <a:t>(Illegality and ilicitness of content is out of the scope of this presentation).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Also, non-democratic states or states with government controlled telco monopolies with possible full Internet shutdowns are not covered.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i8yD_kqBjc.jpg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600075"/>
            <a:ext cx="57531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UKRAINE 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Poroshenko “sanctions list”, addition to economical sanctions.</a:t>
            </a:r>
            <a:br>
              <a:rPr lang="en-GB"/>
            </a:br>
            <a:r>
              <a:rPr lang="en-GB"/>
              <a:t>No enforced requirement to block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Russia-like legislation to come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There are industrial associations, hope will be able to resist.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Роскомнадзор-тян-укркомнагляд-тян-РКН-Укн-3912395.jpeg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475" y="468788"/>
            <a:ext cx="4167049" cy="42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Everywhere like this? (Вездетак?)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НЕТ!  (Что бы нам не говорили вездетакеры)</a:t>
            </a:r>
            <a:br>
              <a:rPr lang="en-GB"/>
            </a:br>
            <a:br>
              <a:rPr lang="en-GB"/>
            </a:br>
            <a:r>
              <a:rPr lang="en-GB"/>
              <a:t>Denmark</a:t>
            </a:r>
            <a:br>
              <a:rPr lang="en-GB"/>
            </a:br>
            <a:r>
              <a:rPr lang="en-GB"/>
              <a:t>       Voluntary DNS filtering, (CP, Gambling, Copyright), strong IT association</a:t>
            </a:r>
            <a:br>
              <a:rPr lang="en-GB"/>
            </a:br>
            <a:r>
              <a:rPr lang="en-GB"/>
              <a:t>Czechia</a:t>
            </a:r>
            <a:br>
              <a:rPr lang="en-GB"/>
            </a:br>
            <a:r>
              <a:rPr lang="en-GB"/>
              <a:t>       Not enforcable (Gambling), </a:t>
            </a:r>
            <a:r>
              <a:rPr lang="en-GB"/>
              <a:t>strong IT association</a:t>
            </a:r>
            <a:br>
              <a:rPr lang="en-GB"/>
            </a:br>
            <a:r>
              <a:rPr lang="en-GB"/>
              <a:t>Armenia </a:t>
            </a:r>
            <a:br>
              <a:rPr lang="en-GB"/>
            </a:br>
            <a:r>
              <a:rPr lang="en-GB"/>
              <a:t>       </a:t>
            </a:r>
            <a:r>
              <a:rPr lang="en-GB"/>
              <a:t>Not enforcable (Gambling), strong IT association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Conclusion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3000"/>
              <a:t>States, regulators, supervisory bodies does not understand and does not want to understand how Internet works. </a:t>
            </a:r>
            <a:br>
              <a:rPr b="1" lang="en-GB" sz="3000"/>
            </a:br>
            <a:r>
              <a:rPr b="1" lang="en-GB" sz="3000"/>
              <a:t>It’s time for us to come out of our comfort zone of “technical community”.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rganization-152809_1280.png"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850" y="332675"/>
            <a:ext cx="5371802" cy="44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.png"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5772"/>
            <a:ext cx="9144000" cy="443195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Questions?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Internet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Simple Network - Agile Edge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inexpensive equipment ⇒ faster development</a:t>
            </a:r>
          </a:p>
          <a:p>
            <a:pPr lvl="0">
              <a:spcBef>
                <a:spcPts val="0"/>
              </a:spcBef>
              <a:buNone/>
            </a:pPr>
            <a:r>
              <a:rPr b="1" lang="en-GB"/>
              <a:t>Protocols developed to work, not to comply “interests”.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successful protocols and solutions survives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Russia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Internet was succesfully developed (nearly) without attention from state and regulations.</a:t>
            </a:r>
            <a:br>
              <a:rPr lang="en-GB"/>
            </a:br>
            <a:br>
              <a:rPr lang="en-GB"/>
            </a:br>
            <a:r>
              <a:rPr lang="en-GB"/>
              <a:t>But Internet became one of powerful media, to be ignored by state.</a:t>
            </a:r>
            <a:br>
              <a:rPr lang="en-GB"/>
            </a:br>
            <a:br>
              <a:rPr lang="en-GB"/>
            </a:br>
            <a:r>
              <a:rPr lang="en-GB"/>
              <a:t>Motivation (public or not) of legistators/regulators, exact acts are out of the scope of this presentation.</a:t>
            </a:r>
            <a:br>
              <a:rPr lang="en-GB"/>
            </a:br>
            <a:br>
              <a:rPr lang="en-GB"/>
            </a:br>
            <a:r>
              <a:rPr lang="en-GB"/>
              <a:t>Just impression and some results.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Russian content blocking (for children)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291828901_12.mesyacev.0-09-15.jpg" id="82" name="Shape 82"/>
          <p:cNvPicPr preferRelativeResize="0"/>
          <p:nvPr/>
        </p:nvPicPr>
        <p:blipFill rotWithShape="1">
          <a:blip r:embed="rId3">
            <a:alphaModFix/>
          </a:blip>
          <a:srcRect b="0" l="0" r="15117" t="0"/>
          <a:stretch/>
        </p:blipFill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1516.jpg" id="83" name="Shape 83"/>
          <p:cNvPicPr preferRelativeResize="0"/>
          <p:nvPr/>
        </p:nvPicPr>
        <p:blipFill rotWithShape="1">
          <a:blip r:embed="rId4">
            <a:alphaModFix/>
          </a:blip>
          <a:srcRect b="24580" l="0" r="0" t="10200"/>
          <a:stretch/>
        </p:blipFill>
        <p:spPr>
          <a:xfrm>
            <a:off x="4832400" y="1152475"/>
            <a:ext cx="392875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Russian content blocking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43025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legislation: content must be blocked, no matter how it’s possible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regulation: let’s block content where we can regulate it (licensed companies)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(no consultation to industry required)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Someone heard about URL, and hostname, and IP address.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671050" y="3683838"/>
            <a:ext cx="1282500" cy="2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order to block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329150" y="3683838"/>
            <a:ext cx="1011300" cy="2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ineffective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5571600" y="3683838"/>
            <a:ext cx="1666500" cy="2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block even more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3" name="Shape 93"/>
          <p:cNvCxnSpPr>
            <a:stCxn id="90" idx="3"/>
            <a:endCxn id="91" idx="1"/>
          </p:cNvCxnSpPr>
          <p:nvPr/>
        </p:nvCxnSpPr>
        <p:spPr>
          <a:xfrm>
            <a:off x="1953550" y="3826338"/>
            <a:ext cx="137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4" name="Shape 94"/>
          <p:cNvCxnSpPr>
            <a:stCxn id="91" idx="3"/>
            <a:endCxn id="92" idx="1"/>
          </p:cNvCxnSpPr>
          <p:nvPr/>
        </p:nvCxnSpPr>
        <p:spPr>
          <a:xfrm>
            <a:off x="4340450" y="3826338"/>
            <a:ext cx="1231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5" name="Shape 95"/>
          <p:cNvCxnSpPr>
            <a:stCxn id="92" idx="3"/>
          </p:cNvCxnSpPr>
          <p:nvPr/>
        </p:nvCxnSpPr>
        <p:spPr>
          <a:xfrm>
            <a:off x="7238100" y="3826338"/>
            <a:ext cx="629400" cy="1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7874100" y="3814950"/>
            <a:ext cx="5100" cy="52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" name="Shape 97"/>
          <p:cNvCxnSpPr/>
          <p:nvPr/>
        </p:nvCxnSpPr>
        <p:spPr>
          <a:xfrm>
            <a:off x="2618975" y="4319175"/>
            <a:ext cx="5263800" cy="1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" name="Shape 98"/>
          <p:cNvCxnSpPr/>
          <p:nvPr/>
        </p:nvCxnSpPr>
        <p:spPr>
          <a:xfrm flipH="1" rot="10800000">
            <a:off x="2610400" y="3826750"/>
            <a:ext cx="8400" cy="50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Technical measures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RKN as illegal content registry.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nontransparent procedures for adding resources to the registry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really doubtful technical measures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unclear and untransparent blocking supervision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GB"/>
              <a:t>hardly achievable content removal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Technical regulation evolution: “download registry, block as you can” to </a:t>
            </a:r>
            <a:br>
              <a:rPr lang="en-GB"/>
            </a:br>
            <a:r>
              <a:rPr lang="en-GB"/>
              <a:t>“we want you to use DPI! (from selected vendor)”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Internet Ecosystem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280050" y="1793175"/>
            <a:ext cx="4643244" cy="236314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253800" y="1282525"/>
            <a:ext cx="26364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800"/>
              <a:t>Internet Infrastructure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7633840" y="1924261"/>
            <a:ext cx="502800" cy="502800"/>
            <a:chOff x="433514" y="2354433"/>
            <a:chExt cx="502800" cy="502800"/>
          </a:xfrm>
        </p:grpSpPr>
        <p:sp>
          <p:nvSpPr>
            <p:cNvPr id="114" name="Shape 114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5" name="Shape 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Shape 116"/>
          <p:cNvGrpSpPr/>
          <p:nvPr/>
        </p:nvGrpSpPr>
        <p:grpSpPr>
          <a:xfrm>
            <a:off x="7821865" y="2723361"/>
            <a:ext cx="502800" cy="502800"/>
            <a:chOff x="433514" y="2354433"/>
            <a:chExt cx="502800" cy="502800"/>
          </a:xfrm>
        </p:grpSpPr>
        <p:sp>
          <p:nvSpPr>
            <p:cNvPr id="117" name="Shape 117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8" name="Shape 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Shape 119"/>
          <p:cNvGrpSpPr/>
          <p:nvPr/>
        </p:nvGrpSpPr>
        <p:grpSpPr>
          <a:xfrm>
            <a:off x="7633840" y="3452336"/>
            <a:ext cx="502800" cy="502800"/>
            <a:chOff x="433514" y="2354433"/>
            <a:chExt cx="502800" cy="502800"/>
          </a:xfrm>
        </p:grpSpPr>
        <p:sp>
          <p:nvSpPr>
            <p:cNvPr id="120" name="Shape 120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1" name="Shape 1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Shape 122"/>
          <p:cNvGrpSpPr/>
          <p:nvPr/>
        </p:nvGrpSpPr>
        <p:grpSpPr>
          <a:xfrm>
            <a:off x="1066703" y="1924246"/>
            <a:ext cx="502800" cy="502800"/>
            <a:chOff x="433514" y="2354433"/>
            <a:chExt cx="502800" cy="502800"/>
          </a:xfrm>
        </p:grpSpPr>
        <p:sp>
          <p:nvSpPr>
            <p:cNvPr id="123" name="Shape 123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4" name="Shape 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Shape 125"/>
          <p:cNvGrpSpPr/>
          <p:nvPr/>
        </p:nvGrpSpPr>
        <p:grpSpPr>
          <a:xfrm>
            <a:off x="878678" y="2688283"/>
            <a:ext cx="502800" cy="502800"/>
            <a:chOff x="433514" y="2354433"/>
            <a:chExt cx="502800" cy="502800"/>
          </a:xfrm>
        </p:grpSpPr>
        <p:sp>
          <p:nvSpPr>
            <p:cNvPr id="126" name="Shape 126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7" name="Shape 1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Shape 128"/>
          <p:cNvGrpSpPr/>
          <p:nvPr/>
        </p:nvGrpSpPr>
        <p:grpSpPr>
          <a:xfrm>
            <a:off x="1147778" y="3452296"/>
            <a:ext cx="502800" cy="502800"/>
            <a:chOff x="433514" y="2354433"/>
            <a:chExt cx="502800" cy="502800"/>
          </a:xfrm>
        </p:grpSpPr>
        <p:sp>
          <p:nvSpPr>
            <p:cNvPr id="129" name="Shape 129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0" name="Shape 1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Shape 131"/>
          <p:cNvSpPr txBox="1"/>
          <p:nvPr/>
        </p:nvSpPr>
        <p:spPr>
          <a:xfrm>
            <a:off x="546275" y="1531925"/>
            <a:ext cx="8352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Content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267700" y="1555025"/>
            <a:ext cx="12351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End User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721925" y="2588825"/>
            <a:ext cx="1353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Delivery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180050" y="2735725"/>
            <a:ext cx="7839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Transit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624350" y="2648225"/>
            <a:ext cx="10095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Access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Damage by “content blocking” (everywhere)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280050" y="1793175"/>
            <a:ext cx="4643244" cy="236314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253800" y="1282525"/>
            <a:ext cx="26364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800"/>
              <a:t>Internet Infrastructure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7633840" y="1924261"/>
            <a:ext cx="502800" cy="502800"/>
            <a:chOff x="433514" y="2354433"/>
            <a:chExt cx="502800" cy="502800"/>
          </a:xfrm>
        </p:grpSpPr>
        <p:sp>
          <p:nvSpPr>
            <p:cNvPr id="145" name="Shape 145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6" name="Shape 1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Shape 147"/>
          <p:cNvGrpSpPr/>
          <p:nvPr/>
        </p:nvGrpSpPr>
        <p:grpSpPr>
          <a:xfrm>
            <a:off x="7821865" y="2723361"/>
            <a:ext cx="502800" cy="502800"/>
            <a:chOff x="433514" y="2354433"/>
            <a:chExt cx="502800" cy="502800"/>
          </a:xfrm>
        </p:grpSpPr>
        <p:sp>
          <p:nvSpPr>
            <p:cNvPr id="148" name="Shape 148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49" name="Shape 1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Shape 150"/>
          <p:cNvGrpSpPr/>
          <p:nvPr/>
        </p:nvGrpSpPr>
        <p:grpSpPr>
          <a:xfrm>
            <a:off x="7633840" y="3452336"/>
            <a:ext cx="502800" cy="502800"/>
            <a:chOff x="433514" y="2354433"/>
            <a:chExt cx="502800" cy="502800"/>
          </a:xfrm>
        </p:grpSpPr>
        <p:sp>
          <p:nvSpPr>
            <p:cNvPr id="151" name="Shape 151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2" name="Shape 1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Shape 153"/>
          <p:cNvGrpSpPr/>
          <p:nvPr/>
        </p:nvGrpSpPr>
        <p:grpSpPr>
          <a:xfrm>
            <a:off x="1066703" y="1924246"/>
            <a:ext cx="502800" cy="502800"/>
            <a:chOff x="433514" y="2354433"/>
            <a:chExt cx="502800" cy="502800"/>
          </a:xfrm>
        </p:grpSpPr>
        <p:sp>
          <p:nvSpPr>
            <p:cNvPr id="154" name="Shape 154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5" name="Shape 1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Shape 156"/>
          <p:cNvGrpSpPr/>
          <p:nvPr/>
        </p:nvGrpSpPr>
        <p:grpSpPr>
          <a:xfrm>
            <a:off x="878678" y="2688283"/>
            <a:ext cx="502800" cy="502800"/>
            <a:chOff x="433514" y="2354433"/>
            <a:chExt cx="502800" cy="502800"/>
          </a:xfrm>
        </p:grpSpPr>
        <p:sp>
          <p:nvSpPr>
            <p:cNvPr id="157" name="Shape 157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58" name="Shape 1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Shape 159"/>
          <p:cNvGrpSpPr/>
          <p:nvPr/>
        </p:nvGrpSpPr>
        <p:grpSpPr>
          <a:xfrm>
            <a:off x="1147778" y="3452296"/>
            <a:ext cx="502800" cy="502800"/>
            <a:chOff x="433514" y="2354433"/>
            <a:chExt cx="502800" cy="502800"/>
          </a:xfrm>
        </p:grpSpPr>
        <p:sp>
          <p:nvSpPr>
            <p:cNvPr id="160" name="Shape 160"/>
            <p:cNvSpPr/>
            <p:nvPr/>
          </p:nvSpPr>
          <p:spPr>
            <a:xfrm>
              <a:off x="433514" y="2354433"/>
              <a:ext cx="502800" cy="502800"/>
            </a:xfrm>
            <a:prstGeom prst="roundRect">
              <a:avLst>
                <a:gd fmla="val 167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9050" rotWithShape="0" algn="ctr" dir="5400000" dist="6350">
                <a:srgbClr val="000000">
                  <a:alpha val="44710"/>
                </a:srgbClr>
              </a:outerShdw>
            </a:effectLst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l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1" name="Shape 1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0090" y="2391009"/>
              <a:ext cx="429900" cy="429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Shape 162"/>
          <p:cNvSpPr txBox="1"/>
          <p:nvPr/>
        </p:nvSpPr>
        <p:spPr>
          <a:xfrm>
            <a:off x="546275" y="1531925"/>
            <a:ext cx="8352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Content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7267700" y="1555025"/>
            <a:ext cx="12351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End User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721925" y="2588825"/>
            <a:ext cx="1353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Delivery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180050" y="2735725"/>
            <a:ext cx="7839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Transit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624350" y="2648225"/>
            <a:ext cx="10095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Access</a:t>
            </a:r>
          </a:p>
        </p:txBody>
      </p:sp>
      <p:sp>
        <p:nvSpPr>
          <p:cNvPr id="167" name="Shape 167"/>
          <p:cNvSpPr/>
          <p:nvPr/>
        </p:nvSpPr>
        <p:spPr>
          <a:xfrm flipH="1">
            <a:off x="4488875" y="1710025"/>
            <a:ext cx="1116288" cy="1104408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 flipH="1">
            <a:off x="2137521" y="2006928"/>
            <a:ext cx="641304" cy="629424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 flipH="1">
            <a:off x="6796508" y="2163004"/>
            <a:ext cx="783918" cy="572724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 flipH="1">
            <a:off x="7961016" y="1125154"/>
            <a:ext cx="641304" cy="502794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/>
        </p:nvSpPr>
        <p:spPr>
          <a:xfrm flipH="1">
            <a:off x="1147769" y="1160229"/>
            <a:ext cx="641304" cy="502794"/>
          </a:xfrm>
          <a:prstGeom prst="lightningBol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