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7"/>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3" r:id="rId28"/>
    <p:sldId id="282" r:id="rId29"/>
    <p:sldId id="283" r:id="rId30"/>
    <p:sldId id="284" r:id="rId31"/>
    <p:sldId id="285" r:id="rId32"/>
    <p:sldId id="292"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9" d="100"/>
          <a:sy n="149" d="100"/>
        </p:scale>
        <p:origin x="-3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97999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GEORGE:: bottom of the Figure: animation of failure -- and how the links move elsewhere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order to understand how this work in practice, let's take the example of the AMSIX outage.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Through a BGP listener we can find the number of paths that cross a specific facility or IXP for some time. For example here we can see 30K paths crossing AMS-IX through BGP communities.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Necessary but not sufficient!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Top: call it the off-the-shelf solution is prone to false alarms, e.g., there are peaks that are not related to any outage; can be e.g., peaks in announcements, related to BGP mirroring or re-announcements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Top: call it the off-the-shelf solution is prone to false alarms, e.g., there are peaks that are not related to any outage; can be e.g., peaks in announcements, related to BGP mirroring or re-announcements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GEORGE: Maybe also mention the critical infrastructure nature of interconnections (DHS, EU)?</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physical topology matters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I would change it slightly -- CFs and IXPs are key enablers for this transition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 localize the outage signal by studying the behaviour of each of the affected ASes in relationship to the infrastructures in which it is present, and we try correlate the behaviour of networks in the same infrastructures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Part of this work is to maintain an accurate colocation map. Tricky because networks are located in multiple sources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The previous case of outage detection is a simple one because the location of the outage corresponds to the location encoded in the Communities that triggered the signal. However, the location encoded in the BGP communities of a signal may not correspond to the location of the outage. As we saw earlier, between two ASes there may be multiple intermediate facilities but the Communities tag only the nearest one. Therefore, when an intermediate facility fails the signal will be reflected on the nearest facility even if it’s not the outage source. For instance, consider this example which shows the number of paths that cross the Telehouse East facility.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We can see which ASes are affected, and for how long. In many cases networks are affected by both cases.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On the top of each figure add the outage, AMS-IX and TC HEX8/9 and remove it from the text</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Maybe you want to show the differences in the delays in the left figure; Do you want also to include figure 13a and 13b and have one slide for AMS-IX [you can include this figure after the AMS-IX outage discussion, i.e., after slide 34]  and the next slide for the global effect of the outage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Names some of the locations in the right one, .e.g, Taiwan, etc. </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bottom figure: this refers to the facilities that had an outage and then you want to check if the outage lasted less than X.XXXX%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bottom figure: this refers to the facilities that had an outage and then you want to check if the outage lasted less than X.XXXX%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 would use the term externalities here; effect to economy and users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Outages happend and when they do have severe implications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On the top of each figure add the outage, AMS-IX and TC HEX8/9 and remove it from the text</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Maybe you want to show the differences in the delays in the left figure; Do you want also to include figure 13a and 13b and have one slide for AMS-IX [you can include this figure after the AMS-IX outage discussion, i.e., after slide 34]  and the next slide for the global effect of the outage </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Names some of the locations in the right one, .e.g, Taiwan, etc. </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Mention that you create a data base and a dashboard that policy makers, researchers, etc can explore.  The insights can improve the design and operation of the internet.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In backup add the AMSIX/DECIX traffic interdependence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2" name="Shape 8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9" name="Shape 5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7" name="Shape 5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Although this is so important, the way we currently detect such outages is ad-hoc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this work we aim to automate this process and provide hard evidence of what happened hopefully even provide forensics </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Automated</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Finest granularity</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HARD evidence</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Towards (future goal) to use for forensics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Active measurements incur large overhead, don’t scale well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GEORGE:: bottom of the Figure: animation of failure -- and how the links move elsewhere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order to understand how this work in practice, let's take the example of the AMSIX outage.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Through a BGP listener we can find the number of paths that cross a specific facility or IXP for some time. For example here we can see 30K paths crossing AMS-IX through BGP communities.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GEORGE:: bottom of the Figure: animation of failure -- and how the links move elsewhere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order to understand how this work in practice, let's take the example of the AMSIX outage.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Through a BGP listener we can find the number of paths that cross a specific facility or IXP for some time. For example here we can see 30K paths crossing AMS-IX through BGP communities.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GEORGE:: bottom of the Figure: animation of failure -- and how the links move elsewhere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In order to understand how this work in practice, let's take the example of the AMSIX outage.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Through a BGP listener we can find the number of paths that cross a specific facility or IXP for some time. For example here we can see 30K paths crossing AMS-IX through BGP communities.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4800" b="0" i="0" u="none" strike="noStrike" cap="none">
                <a:solidFill>
                  <a:schemeClr val="lt1"/>
                </a:solidFill>
                <a:latin typeface="Proxima Nova"/>
                <a:ea typeface="Proxima Nova"/>
                <a:cs typeface="Proxima Nova"/>
                <a:sym typeface="Proxima Nova"/>
              </a:defRPr>
            </a:lvl1pPr>
            <a:lvl2pPr lvl="1" indent="0">
              <a:spcBef>
                <a:spcPts val="0"/>
              </a:spcBef>
              <a:buClr>
                <a:schemeClr val="lt1"/>
              </a:buClr>
              <a:buFont typeface="Proxima Nova"/>
              <a:buNone/>
              <a:defRPr sz="4800">
                <a:solidFill>
                  <a:schemeClr val="lt1"/>
                </a:solidFill>
                <a:latin typeface="Proxima Nova"/>
                <a:ea typeface="Proxima Nova"/>
                <a:cs typeface="Proxima Nova"/>
                <a:sym typeface="Proxima Nova"/>
              </a:defRPr>
            </a:lvl2pPr>
            <a:lvl3pPr lvl="2" indent="0">
              <a:spcBef>
                <a:spcPts val="0"/>
              </a:spcBef>
              <a:buClr>
                <a:schemeClr val="lt1"/>
              </a:buClr>
              <a:buFont typeface="Proxima Nova"/>
              <a:buNone/>
              <a:defRPr sz="4800">
                <a:solidFill>
                  <a:schemeClr val="lt1"/>
                </a:solidFill>
                <a:latin typeface="Proxima Nova"/>
                <a:ea typeface="Proxima Nova"/>
                <a:cs typeface="Proxima Nova"/>
                <a:sym typeface="Proxima Nova"/>
              </a:defRPr>
            </a:lvl3pPr>
            <a:lvl4pPr lvl="3" indent="0">
              <a:spcBef>
                <a:spcPts val="0"/>
              </a:spcBef>
              <a:buClr>
                <a:schemeClr val="lt1"/>
              </a:buClr>
              <a:buFont typeface="Proxima Nova"/>
              <a:buNone/>
              <a:defRPr sz="4800">
                <a:solidFill>
                  <a:schemeClr val="lt1"/>
                </a:solidFill>
                <a:latin typeface="Proxima Nova"/>
                <a:ea typeface="Proxima Nova"/>
                <a:cs typeface="Proxima Nova"/>
                <a:sym typeface="Proxima Nova"/>
              </a:defRPr>
            </a:lvl4pPr>
            <a:lvl5pPr lvl="4" indent="0">
              <a:spcBef>
                <a:spcPts val="0"/>
              </a:spcBef>
              <a:buClr>
                <a:schemeClr val="lt1"/>
              </a:buClr>
              <a:buFont typeface="Proxima Nova"/>
              <a:buNone/>
              <a:defRPr sz="4800">
                <a:solidFill>
                  <a:schemeClr val="lt1"/>
                </a:solidFill>
                <a:latin typeface="Proxima Nova"/>
                <a:ea typeface="Proxima Nova"/>
                <a:cs typeface="Proxima Nova"/>
                <a:sym typeface="Proxima Nova"/>
              </a:defRPr>
            </a:lvl5pPr>
            <a:lvl6pPr lvl="5" indent="0">
              <a:spcBef>
                <a:spcPts val="0"/>
              </a:spcBef>
              <a:buClr>
                <a:schemeClr val="lt1"/>
              </a:buClr>
              <a:buFont typeface="Proxima Nova"/>
              <a:buNone/>
              <a:defRPr sz="4800">
                <a:solidFill>
                  <a:schemeClr val="lt1"/>
                </a:solidFill>
                <a:latin typeface="Proxima Nova"/>
                <a:ea typeface="Proxima Nova"/>
                <a:cs typeface="Proxima Nova"/>
                <a:sym typeface="Proxima Nova"/>
              </a:defRPr>
            </a:lvl6pPr>
            <a:lvl7pPr lvl="6" indent="0">
              <a:spcBef>
                <a:spcPts val="0"/>
              </a:spcBef>
              <a:buClr>
                <a:schemeClr val="lt1"/>
              </a:buClr>
              <a:buFont typeface="Proxima Nova"/>
              <a:buNone/>
              <a:defRPr sz="4800">
                <a:solidFill>
                  <a:schemeClr val="lt1"/>
                </a:solidFill>
                <a:latin typeface="Proxima Nova"/>
                <a:ea typeface="Proxima Nova"/>
                <a:cs typeface="Proxima Nova"/>
                <a:sym typeface="Proxima Nova"/>
              </a:defRPr>
            </a:lvl7pPr>
            <a:lvl8pPr lvl="7" indent="0">
              <a:spcBef>
                <a:spcPts val="0"/>
              </a:spcBef>
              <a:buClr>
                <a:schemeClr val="lt1"/>
              </a:buClr>
              <a:buFont typeface="Proxima Nova"/>
              <a:buNone/>
              <a:defRPr sz="4800">
                <a:solidFill>
                  <a:schemeClr val="lt1"/>
                </a:solidFill>
                <a:latin typeface="Proxima Nova"/>
                <a:ea typeface="Proxima Nova"/>
                <a:cs typeface="Proxima Nova"/>
                <a:sym typeface="Proxima Nova"/>
              </a:defRPr>
            </a:lvl8pPr>
            <a:lvl9pPr lvl="8" indent="0">
              <a:spcBef>
                <a:spcPts val="0"/>
              </a:spcBef>
              <a:buClr>
                <a:schemeClr val="lt1"/>
              </a:buClr>
              <a:buFont typeface="Proxima Nova"/>
              <a:buNone/>
              <a:defRPr sz="4800">
                <a:solidFill>
                  <a:schemeClr val="lt1"/>
                </a:solidFill>
                <a:latin typeface="Proxima Nova"/>
                <a:ea typeface="Proxima Nova"/>
                <a:cs typeface="Proxima Nova"/>
                <a:sym typeface="Proxima Nova"/>
              </a:defRPr>
            </a:lvl9pPr>
          </a:lstStyle>
          <a:p>
            <a:endParaRPr/>
          </a:p>
        </p:txBody>
      </p:sp>
      <p:sp>
        <p:nvSpPr>
          <p:cNvPr id="12" name="Shape 12"/>
          <p:cNvSpPr txBox="1">
            <a:spLocks noGrp="1"/>
          </p:cNvSpPr>
          <p:nvPr>
            <p:ph type="subTitle" idx="1"/>
          </p:nvPr>
        </p:nvSpPr>
        <p:spPr>
          <a:xfrm>
            <a:off x="510450" y="3182311"/>
            <a:ext cx="8123100" cy="629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1pPr>
            <a:lvl2pPr marL="0" marR="0" lvl="1"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2pPr>
            <a:lvl3pPr marL="0" marR="0" lvl="2"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3pPr>
            <a:lvl4pPr marL="0" marR="0" lvl="3"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4pPr>
            <a:lvl5pPr marL="0" marR="0" lvl="4"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5pPr>
            <a:lvl6pPr marL="0" marR="0" lvl="5"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6pPr>
            <a:lvl7pPr marL="0" marR="0" lvl="6"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7pPr>
            <a:lvl8pPr marL="0" marR="0" lvl="7"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8pPr>
            <a:lvl9pPr marL="0" marR="0" lvl="8" indent="0" algn="l" rtl="0">
              <a:lnSpc>
                <a:spcPct val="100000"/>
              </a:lnSpc>
              <a:spcBef>
                <a:spcPts val="0"/>
              </a:spcBef>
              <a:spcAft>
                <a:spcPts val="0"/>
              </a:spcAft>
              <a:buClr>
                <a:schemeClr val="lt1"/>
              </a:buClr>
              <a:buFont typeface="Proxima Nova"/>
              <a:buNone/>
              <a:defRPr sz="2400" b="0" i="0" u="none" strike="noStrike" cap="none">
                <a:solidFill>
                  <a:schemeClr val="lt1"/>
                </a:solidFill>
                <a:latin typeface="Proxima Nova"/>
                <a:ea typeface="Proxima Nova"/>
                <a:cs typeface="Proxima Nova"/>
                <a:sym typeface="Proxima Nova"/>
              </a:defRPr>
            </a:lvl9pPr>
          </a:lstStyle>
          <a:p>
            <a:endParaRPr/>
          </a:p>
        </p:txBody>
      </p:sp>
      <p:sp>
        <p:nvSpPr>
          <p:cNvPr id="13" name="Shape 1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17" name="Shape 1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accent3"/>
              </a:buClr>
              <a:buSzPct val="100000"/>
              <a:buFont typeface="Proxima Nova"/>
              <a:buChar char="●"/>
              <a:defRPr sz="1800" b="0" i="0" u="none" strike="noStrike" cap="none">
                <a:solidFill>
                  <a:schemeClr val="accent3"/>
                </a:solidFill>
                <a:latin typeface="Proxima Nova"/>
                <a:ea typeface="Proxima Nova"/>
                <a:cs typeface="Proxima Nova"/>
                <a:sym typeface="Proxima Nova"/>
              </a:defRPr>
            </a:lvl1pPr>
            <a:lvl2pPr marL="0" marR="0" lvl="1"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2pPr>
            <a:lvl3pPr marL="0" marR="0" lvl="2"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3pPr>
            <a:lvl4pPr marL="0" marR="0" lvl="3"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4pPr>
            <a:lvl5pPr marL="0" marR="0" lvl="4"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5pPr>
            <a:lvl6pPr marL="0" marR="0" lvl="5"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6pPr>
            <a:lvl7pPr marL="0" marR="0" lvl="6"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7pPr>
            <a:lvl8pPr marL="0" marR="0" lvl="7"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8pPr>
            <a:lvl9pPr marL="0" marR="0" lvl="8"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18" name="Shape 18"/>
          <p:cNvSpPr txBox="1">
            <a:spLocks noGrp="1"/>
          </p:cNvSpPr>
          <p:nvPr>
            <p:ph type="sldNum" idx="12"/>
          </p:nvPr>
        </p:nvSpPr>
        <p:spPr>
          <a:xfrm>
            <a:off x="8595300" y="12838"/>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a:t>
            </a:fld>
            <a:endParaRPr lang="en" sz="1000" b="0" i="0" u="none" strike="noStrike" cap="none">
              <a:solidFill>
                <a:srgbClr val="33B36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cxnSp>
        <p:nvCxnSpPr>
          <p:cNvPr id="20" name="Shape 2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21" name="Shape 21"/>
          <p:cNvSpPr txBox="1">
            <a:spLocks noGrp="1"/>
          </p:cNvSpPr>
          <p:nvPr>
            <p:ph type="title"/>
          </p:nvPr>
        </p:nvSpPr>
        <p:spPr>
          <a:xfrm>
            <a:off x="510450" y="2057400"/>
            <a:ext cx="8123100" cy="778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Proxima Nova"/>
              <a:buNone/>
              <a:defRPr sz="3600" b="0" i="0" u="none" strike="noStrike" cap="none">
                <a:solidFill>
                  <a:schemeClr val="lt1"/>
                </a:solidFill>
                <a:latin typeface="Proxima Nova"/>
                <a:ea typeface="Proxima Nova"/>
                <a:cs typeface="Proxima Nova"/>
                <a:sym typeface="Proxima Nova"/>
              </a:defRPr>
            </a:lvl1pPr>
            <a:lvl2pPr lvl="1" indent="0">
              <a:spcBef>
                <a:spcPts val="0"/>
              </a:spcBef>
              <a:buClr>
                <a:schemeClr val="lt1"/>
              </a:buClr>
              <a:buFont typeface="Proxima Nova"/>
              <a:buNone/>
              <a:defRPr sz="3600">
                <a:solidFill>
                  <a:schemeClr val="lt1"/>
                </a:solidFill>
                <a:latin typeface="Proxima Nova"/>
                <a:ea typeface="Proxima Nova"/>
                <a:cs typeface="Proxima Nova"/>
                <a:sym typeface="Proxima Nova"/>
              </a:defRPr>
            </a:lvl2pPr>
            <a:lvl3pPr lvl="2" indent="0">
              <a:spcBef>
                <a:spcPts val="0"/>
              </a:spcBef>
              <a:buClr>
                <a:schemeClr val="lt1"/>
              </a:buClr>
              <a:buFont typeface="Proxima Nova"/>
              <a:buNone/>
              <a:defRPr sz="3600">
                <a:solidFill>
                  <a:schemeClr val="lt1"/>
                </a:solidFill>
                <a:latin typeface="Proxima Nova"/>
                <a:ea typeface="Proxima Nova"/>
                <a:cs typeface="Proxima Nova"/>
                <a:sym typeface="Proxima Nova"/>
              </a:defRPr>
            </a:lvl3pPr>
            <a:lvl4pPr lvl="3" indent="0">
              <a:spcBef>
                <a:spcPts val="0"/>
              </a:spcBef>
              <a:buClr>
                <a:schemeClr val="lt1"/>
              </a:buClr>
              <a:buFont typeface="Proxima Nova"/>
              <a:buNone/>
              <a:defRPr sz="3600">
                <a:solidFill>
                  <a:schemeClr val="lt1"/>
                </a:solidFill>
                <a:latin typeface="Proxima Nova"/>
                <a:ea typeface="Proxima Nova"/>
                <a:cs typeface="Proxima Nova"/>
                <a:sym typeface="Proxima Nova"/>
              </a:defRPr>
            </a:lvl4pPr>
            <a:lvl5pPr lvl="4" indent="0">
              <a:spcBef>
                <a:spcPts val="0"/>
              </a:spcBef>
              <a:buClr>
                <a:schemeClr val="lt1"/>
              </a:buClr>
              <a:buFont typeface="Proxima Nova"/>
              <a:buNone/>
              <a:defRPr sz="3600">
                <a:solidFill>
                  <a:schemeClr val="lt1"/>
                </a:solidFill>
                <a:latin typeface="Proxima Nova"/>
                <a:ea typeface="Proxima Nova"/>
                <a:cs typeface="Proxima Nova"/>
                <a:sym typeface="Proxima Nova"/>
              </a:defRPr>
            </a:lvl5pPr>
            <a:lvl6pPr lvl="5" indent="0">
              <a:spcBef>
                <a:spcPts val="0"/>
              </a:spcBef>
              <a:buClr>
                <a:schemeClr val="lt1"/>
              </a:buClr>
              <a:buFont typeface="Proxima Nova"/>
              <a:buNone/>
              <a:defRPr sz="3600">
                <a:solidFill>
                  <a:schemeClr val="lt1"/>
                </a:solidFill>
                <a:latin typeface="Proxima Nova"/>
                <a:ea typeface="Proxima Nova"/>
                <a:cs typeface="Proxima Nova"/>
                <a:sym typeface="Proxima Nova"/>
              </a:defRPr>
            </a:lvl6pPr>
            <a:lvl7pPr lvl="6" indent="0">
              <a:spcBef>
                <a:spcPts val="0"/>
              </a:spcBef>
              <a:buClr>
                <a:schemeClr val="lt1"/>
              </a:buClr>
              <a:buFont typeface="Proxima Nova"/>
              <a:buNone/>
              <a:defRPr sz="3600">
                <a:solidFill>
                  <a:schemeClr val="lt1"/>
                </a:solidFill>
                <a:latin typeface="Proxima Nova"/>
                <a:ea typeface="Proxima Nova"/>
                <a:cs typeface="Proxima Nova"/>
                <a:sym typeface="Proxima Nova"/>
              </a:defRPr>
            </a:lvl7pPr>
            <a:lvl8pPr lvl="7" indent="0">
              <a:spcBef>
                <a:spcPts val="0"/>
              </a:spcBef>
              <a:buClr>
                <a:schemeClr val="lt1"/>
              </a:buClr>
              <a:buFont typeface="Proxima Nova"/>
              <a:buNone/>
              <a:defRPr sz="3600">
                <a:solidFill>
                  <a:schemeClr val="lt1"/>
                </a:solidFill>
                <a:latin typeface="Proxima Nova"/>
                <a:ea typeface="Proxima Nova"/>
                <a:cs typeface="Proxima Nova"/>
                <a:sym typeface="Proxima Nova"/>
              </a:defRPr>
            </a:lvl8pPr>
            <a:lvl9pPr lvl="8" indent="0">
              <a:spcBef>
                <a:spcPts val="0"/>
              </a:spcBef>
              <a:buClr>
                <a:schemeClr val="lt1"/>
              </a:buClr>
              <a:buFont typeface="Proxima Nova"/>
              <a:buNone/>
              <a:defRPr sz="3600">
                <a:solidFill>
                  <a:schemeClr val="lt1"/>
                </a:solidFill>
                <a:latin typeface="Proxima Nova"/>
                <a:ea typeface="Proxima Nova"/>
                <a:cs typeface="Proxima Nova"/>
                <a:sym typeface="Proxima Nova"/>
              </a:defRPr>
            </a:lvl9pPr>
          </a:lstStyle>
          <a:p>
            <a:endParaRPr/>
          </a:p>
        </p:txBody>
      </p:sp>
      <p:sp>
        <p:nvSpPr>
          <p:cNvPr id="22" name="Shape 22"/>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25" name="Shape 25"/>
          <p:cNvSpPr txBox="1">
            <a:spLocks noGrp="1"/>
          </p:cNvSpPr>
          <p:nvPr>
            <p:ph type="body" idx="1"/>
          </p:nvPr>
        </p:nvSpPr>
        <p:spPr>
          <a:xfrm>
            <a:off x="311700" y="1152475"/>
            <a:ext cx="3999899" cy="34164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1pPr>
            <a:lvl2pPr marL="0" marR="0" lvl="1"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2pPr>
            <a:lvl3pPr marL="0" marR="0" lvl="2"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3pPr>
            <a:lvl4pPr marL="0" marR="0" lvl="3"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4pPr>
            <a:lvl5pPr marL="0" marR="0" lvl="4"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5pPr>
            <a:lvl6pPr marL="0" marR="0" lvl="5"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6pPr>
            <a:lvl7pPr marL="0" marR="0" lvl="6"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7pPr>
            <a:lvl8pPr marL="0" marR="0" lvl="7"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8pPr>
            <a:lvl9pPr marL="0" marR="0" lvl="8"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9pPr>
          </a:lstStyle>
          <a:p>
            <a:endParaRPr/>
          </a:p>
        </p:txBody>
      </p:sp>
      <p:sp>
        <p:nvSpPr>
          <p:cNvPr id="26" name="Shape 26"/>
          <p:cNvSpPr txBox="1">
            <a:spLocks noGrp="1"/>
          </p:cNvSpPr>
          <p:nvPr>
            <p:ph type="body" idx="2"/>
          </p:nvPr>
        </p:nvSpPr>
        <p:spPr>
          <a:xfrm>
            <a:off x="4832400" y="1152475"/>
            <a:ext cx="3999899" cy="34164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1pPr>
            <a:lvl2pPr marL="0" marR="0" lvl="1"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2pPr>
            <a:lvl3pPr marL="0" marR="0" lvl="2"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3pPr>
            <a:lvl4pPr marL="0" marR="0" lvl="3"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4pPr>
            <a:lvl5pPr marL="0" marR="0" lvl="4"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5pPr>
            <a:lvl6pPr marL="0" marR="0" lvl="5"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6pPr>
            <a:lvl7pPr marL="0" marR="0" lvl="6"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7pPr>
            <a:lvl8pPr marL="0" marR="0" lvl="7"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8pPr>
            <a:lvl9pPr marL="0" marR="0" lvl="8"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9pPr>
          </a:lstStyle>
          <a:p>
            <a:endParaRPr/>
          </a:p>
        </p:txBody>
      </p:sp>
      <p:sp>
        <p:nvSpPr>
          <p:cNvPr id="27" name="Shape 27"/>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Proxima Nova"/>
              <a:buNone/>
              <a:defRPr sz="24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4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4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4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4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4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4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4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400">
                <a:solidFill>
                  <a:schemeClr val="dk1"/>
                </a:solidFill>
                <a:latin typeface="Proxima Nova"/>
                <a:ea typeface="Proxima Nova"/>
                <a:cs typeface="Proxima Nova"/>
                <a:sym typeface="Proxima Nova"/>
              </a:defRPr>
            </a:lvl9pPr>
          </a:lstStyle>
          <a:p>
            <a:endParaRPr/>
          </a:p>
        </p:txBody>
      </p:sp>
      <p:sp>
        <p:nvSpPr>
          <p:cNvPr id="30" name="Shape 30"/>
          <p:cNvSpPr txBox="1">
            <a:spLocks noGrp="1"/>
          </p:cNvSpPr>
          <p:nvPr>
            <p:ph type="body" idx="1"/>
          </p:nvPr>
        </p:nvSpPr>
        <p:spPr>
          <a:xfrm>
            <a:off x="311700" y="1389600"/>
            <a:ext cx="2807999" cy="3179400"/>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1pPr>
            <a:lvl2pPr marL="0" marR="0" lvl="1"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2pPr>
            <a:lvl3pPr marL="0" marR="0" lvl="2"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3pPr>
            <a:lvl4pPr marL="0" marR="0" lvl="3"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4pPr>
            <a:lvl5pPr marL="0" marR="0" lvl="4"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5pPr>
            <a:lvl6pPr marL="0" marR="0" lvl="5"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6pPr>
            <a:lvl7pPr marL="0" marR="0" lvl="6"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7pPr>
            <a:lvl8pPr marL="0" marR="0" lvl="7"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8pPr>
            <a:lvl9pPr marL="0" marR="0" lvl="8" indent="76200" algn="l" rtl="0">
              <a:lnSpc>
                <a:spcPct val="115000"/>
              </a:lnSpc>
              <a:spcBef>
                <a:spcPts val="0"/>
              </a:spcBef>
              <a:spcAft>
                <a:spcPts val="1600"/>
              </a:spcAft>
              <a:buClr>
                <a:schemeClr val="accent3"/>
              </a:buClr>
              <a:buSzPct val="100000"/>
              <a:buFont typeface="Proxima Nova"/>
              <a:buChar char="■"/>
              <a:defRPr sz="1200" b="0" i="0" u="none" strike="noStrike" cap="none">
                <a:solidFill>
                  <a:schemeClr val="accent3"/>
                </a:solidFill>
                <a:latin typeface="Proxima Nova"/>
                <a:ea typeface="Proxima Nova"/>
                <a:cs typeface="Proxima Nova"/>
                <a:sym typeface="Proxima Nova"/>
              </a:defRPr>
            </a:lvl9pPr>
          </a:lstStyle>
          <a:p>
            <a:endParaRPr/>
          </a:p>
        </p:txBody>
      </p:sp>
      <p:sp>
        <p:nvSpPr>
          <p:cNvPr id="31" name="Shape 3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7975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Proxima Nova"/>
              <a:buNone/>
              <a:defRPr sz="4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4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4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4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4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4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4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4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4800">
                <a:solidFill>
                  <a:schemeClr val="dk1"/>
                </a:solidFill>
                <a:latin typeface="Proxima Nova"/>
                <a:ea typeface="Proxima Nova"/>
                <a:cs typeface="Proxima Nova"/>
                <a:sym typeface="Proxima Nova"/>
              </a:defRPr>
            </a:lvl9pPr>
          </a:lstStyle>
          <a:p>
            <a:endParaRPr/>
          </a:p>
        </p:txBody>
      </p:sp>
      <p:sp>
        <p:nvSpPr>
          <p:cNvPr id="34" name="Shape 3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75"/>
            <a:ext cx="4572000" cy="5143499"/>
          </a:xfrm>
          <a:prstGeom prst="rect">
            <a:avLst/>
          </a:prstGeom>
          <a:solidFill>
            <a:schemeClr val="dk1"/>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7" name="Shape 37"/>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38" name="Shape 38"/>
          <p:cNvSpPr txBox="1">
            <a:spLocks noGrp="1"/>
          </p:cNvSpPr>
          <p:nvPr>
            <p:ph type="title"/>
          </p:nvPr>
        </p:nvSpPr>
        <p:spPr>
          <a:xfrm>
            <a:off x="265500" y="1205825"/>
            <a:ext cx="4045199" cy="150959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Proxima Nova"/>
              <a:buNone/>
              <a:defRPr sz="4200" b="0" i="0" u="none" strike="noStrike" cap="none">
                <a:solidFill>
                  <a:schemeClr val="dk1"/>
                </a:solidFill>
                <a:latin typeface="Proxima Nova"/>
                <a:ea typeface="Proxima Nova"/>
                <a:cs typeface="Proxima Nova"/>
                <a:sym typeface="Proxima Nova"/>
              </a:defRPr>
            </a:lvl1pPr>
            <a:lvl2pPr lvl="1"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2pPr>
            <a:lvl3pPr lvl="2"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3pPr>
            <a:lvl4pPr lvl="3"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4pPr>
            <a:lvl5pPr lvl="4"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5pPr>
            <a:lvl6pPr lvl="5"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6pPr>
            <a:lvl7pPr lvl="6"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7pPr>
            <a:lvl8pPr lvl="7"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8pPr>
            <a:lvl9pPr lvl="8" indent="0" algn="ctr">
              <a:spcBef>
                <a:spcPts val="0"/>
              </a:spcBef>
              <a:buClr>
                <a:schemeClr val="dk1"/>
              </a:buClr>
              <a:buFont typeface="Proxima Nova"/>
              <a:buNone/>
              <a:defRPr sz="4200">
                <a:solidFill>
                  <a:schemeClr val="dk1"/>
                </a:solidFill>
                <a:latin typeface="Proxima Nova"/>
                <a:ea typeface="Proxima Nova"/>
                <a:cs typeface="Proxima Nova"/>
                <a:sym typeface="Proxima Nova"/>
              </a:defRPr>
            </a:lvl9pPr>
          </a:lstStyle>
          <a:p>
            <a:endParaRPr/>
          </a:p>
        </p:txBody>
      </p:sp>
      <p:sp>
        <p:nvSpPr>
          <p:cNvPr id="39" name="Shape 39"/>
          <p:cNvSpPr txBox="1">
            <a:spLocks noGrp="1"/>
          </p:cNvSpPr>
          <p:nvPr>
            <p:ph type="subTitle" idx="1"/>
          </p:nvPr>
        </p:nvSpPr>
        <p:spPr>
          <a:xfrm>
            <a:off x="265500" y="2769000"/>
            <a:ext cx="4045199" cy="13455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0" marR="0" lvl="1"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2pPr>
            <a:lvl3pPr marL="0" marR="0" lvl="2"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3pPr>
            <a:lvl4pPr marL="0" marR="0" lvl="3"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4pPr>
            <a:lvl5pPr marL="0" marR="0" lvl="4"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5pPr>
            <a:lvl6pPr marL="0" marR="0" lvl="5"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6pPr>
            <a:lvl7pPr marL="0" marR="0" lvl="6"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7pPr>
            <a:lvl8pPr marL="0" marR="0" lvl="7"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8pPr>
            <a:lvl9pPr marL="0" marR="0" lvl="8" indent="0" algn="ctr"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9pPr>
          </a:lstStyle>
          <a:p>
            <a:endParaRPr/>
          </a:p>
        </p:txBody>
      </p:sp>
      <p:sp>
        <p:nvSpPr>
          <p:cNvPr id="40" name="Shape 40"/>
          <p:cNvSpPr txBox="1">
            <a:spLocks noGrp="1"/>
          </p:cNvSpPr>
          <p:nvPr>
            <p:ph type="body" idx="2"/>
          </p:nvPr>
        </p:nvSpPr>
        <p:spPr>
          <a:xfrm>
            <a:off x="4939500" y="724200"/>
            <a:ext cx="3837000" cy="3695099"/>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lt1"/>
              </a:buClr>
              <a:buSzPct val="100000"/>
              <a:buFont typeface="Proxima Nova"/>
              <a:buChar char="●"/>
              <a:defRPr sz="1800" b="0" i="0" u="none" strike="noStrike" cap="none">
                <a:solidFill>
                  <a:schemeClr val="lt1"/>
                </a:solidFill>
                <a:latin typeface="Proxima Nova"/>
                <a:ea typeface="Proxima Nova"/>
                <a:cs typeface="Proxima Nova"/>
                <a:sym typeface="Proxima Nova"/>
              </a:defRPr>
            </a:lvl1pPr>
            <a:lvl2pPr marL="0" marR="0" lvl="1"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2pPr>
            <a:lvl3pPr marL="0" marR="0" lvl="2"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3pPr>
            <a:lvl4pPr marL="0" marR="0" lvl="3"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4pPr>
            <a:lvl5pPr marL="0" marR="0" lvl="4"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5pPr>
            <a:lvl6pPr marL="0" marR="0" lvl="5"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6pPr>
            <a:lvl7pPr marL="0" marR="0" lvl="6"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7pPr>
            <a:lvl8pPr marL="0" marR="0" lvl="7"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8pPr>
            <a:lvl9pPr marL="0" marR="0" lvl="8" indent="88900" algn="l" rtl="0">
              <a:lnSpc>
                <a:spcPct val="115000"/>
              </a:lnSpc>
              <a:spcBef>
                <a:spcPts val="0"/>
              </a:spcBef>
              <a:spcAft>
                <a:spcPts val="1600"/>
              </a:spcAft>
              <a:buClr>
                <a:schemeClr val="lt1"/>
              </a:buClr>
              <a:buSzPct val="100000"/>
              <a:buFont typeface="Proxima Nova"/>
              <a:buChar char="■"/>
              <a:defRPr sz="1400" b="0" i="0" u="none" strike="noStrike" cap="none">
                <a:solidFill>
                  <a:schemeClr val="lt1"/>
                </a:solidFill>
                <a:latin typeface="Proxima Nova"/>
                <a:ea typeface="Proxima Nova"/>
                <a:cs typeface="Proxima Nova"/>
                <a:sym typeface="Proxima Nova"/>
              </a:defRPr>
            </a:lvl9pPr>
          </a:lstStyle>
          <a:p>
            <a:endParaRPr/>
          </a:p>
        </p:txBody>
      </p:sp>
      <p:sp>
        <p:nvSpPr>
          <p:cNvPr id="41" name="Shape 4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1700" y="4236825"/>
            <a:ext cx="5998800" cy="59879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3"/>
              </a:buClr>
              <a:buFont typeface="Proxima Nova"/>
              <a:buNone/>
              <a:defRPr sz="2100" b="0" i="0" u="none" strike="noStrike" cap="none">
                <a:solidFill>
                  <a:schemeClr val="accent3"/>
                </a:solidFill>
                <a:latin typeface="Proxima Nova"/>
                <a:ea typeface="Proxima Nova"/>
                <a:cs typeface="Proxima Nova"/>
                <a:sym typeface="Proxima Nova"/>
              </a:defRPr>
            </a:lvl1pPr>
            <a:lvl2pPr marL="0" marR="0" lvl="1"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2pPr>
            <a:lvl3pPr marL="0" marR="0" lvl="2"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3pPr>
            <a:lvl4pPr marL="0" marR="0" lvl="3"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4pPr>
            <a:lvl5pPr marL="0" marR="0" lvl="4"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5pPr>
            <a:lvl6pPr marL="0" marR="0" lvl="5"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6pPr>
            <a:lvl7pPr marL="0" marR="0" lvl="6"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7pPr>
            <a:lvl8pPr marL="0" marR="0" lvl="7"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8pPr>
            <a:lvl9pPr marL="0" marR="0" lvl="8"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44" name="Shape 4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txBox="1">
            <a:spLocks noGrp="1"/>
          </p:cNvSpPr>
          <p:nvPr>
            <p:ph type="title"/>
          </p:nvPr>
        </p:nvSpPr>
        <p:spPr>
          <a:xfrm>
            <a:off x="311700" y="991475"/>
            <a:ext cx="8520599" cy="1917899"/>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Proxima Nova"/>
              <a:buNone/>
              <a:defRPr sz="14000" b="1" i="0" u="none" strike="noStrike" cap="none">
                <a:solidFill>
                  <a:schemeClr val="dk1"/>
                </a:solidFill>
                <a:latin typeface="Proxima Nova"/>
                <a:ea typeface="Proxima Nova"/>
                <a:cs typeface="Proxima Nova"/>
                <a:sym typeface="Proxima Nova"/>
              </a:defRPr>
            </a:lvl1pPr>
            <a:lvl2pPr lvl="1"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2pPr>
            <a:lvl3pPr lvl="2"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3pPr>
            <a:lvl4pPr lvl="3"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4pPr>
            <a:lvl5pPr lvl="4"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5pPr>
            <a:lvl6pPr lvl="5"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6pPr>
            <a:lvl7pPr lvl="6"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7pPr>
            <a:lvl8pPr lvl="7"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8pPr>
            <a:lvl9pPr lvl="8" indent="0" algn="ctr">
              <a:spcBef>
                <a:spcPts val="0"/>
              </a:spcBef>
              <a:buClr>
                <a:schemeClr val="dk1"/>
              </a:buClr>
              <a:buFont typeface="Proxima Nova"/>
              <a:buNone/>
              <a:defRPr sz="14000" b="1">
                <a:solidFill>
                  <a:schemeClr val="dk1"/>
                </a:solidFill>
                <a:latin typeface="Proxima Nova"/>
                <a:ea typeface="Proxima Nova"/>
                <a:cs typeface="Proxima Nova"/>
                <a:sym typeface="Proxima Nova"/>
              </a:defRPr>
            </a:lvl9pPr>
          </a:lstStyle>
          <a:p>
            <a:endParaRPr/>
          </a:p>
        </p:txBody>
      </p:sp>
      <p:sp>
        <p:nvSpPr>
          <p:cNvPr id="48" name="Shape 48"/>
          <p:cNvSpPr txBox="1">
            <a:spLocks noGrp="1"/>
          </p:cNvSpPr>
          <p:nvPr>
            <p:ph type="body" idx="1"/>
          </p:nvPr>
        </p:nvSpPr>
        <p:spPr>
          <a:xfrm>
            <a:off x="311700" y="3071300"/>
            <a:ext cx="8520599" cy="901799"/>
          </a:xfrm>
          <a:prstGeom prst="rect">
            <a:avLst/>
          </a:prstGeom>
          <a:noFill/>
          <a:ln>
            <a:noFill/>
          </a:ln>
        </p:spPr>
        <p:txBody>
          <a:bodyPr wrap="square" lIns="91425" tIns="91425" rIns="91425" bIns="91425" anchor="t" anchorCtr="0"/>
          <a:lstStyle>
            <a:lvl1pPr marL="0" marR="0" lvl="0" indent="114300" algn="ctr" rtl="0">
              <a:lnSpc>
                <a:spcPct val="115000"/>
              </a:lnSpc>
              <a:spcBef>
                <a:spcPts val="0"/>
              </a:spcBef>
              <a:spcAft>
                <a:spcPts val="1600"/>
              </a:spcAft>
              <a:buClr>
                <a:schemeClr val="accent3"/>
              </a:buClr>
              <a:buSzPct val="100000"/>
              <a:buFont typeface="Proxima Nova"/>
              <a:buChar char="●"/>
              <a:defRPr sz="1800" b="0" i="0" u="none" strike="noStrike" cap="none">
                <a:solidFill>
                  <a:schemeClr val="accent3"/>
                </a:solidFill>
                <a:latin typeface="Proxima Nova"/>
                <a:ea typeface="Proxima Nova"/>
                <a:cs typeface="Proxima Nova"/>
                <a:sym typeface="Proxima Nova"/>
              </a:defRPr>
            </a:lvl1pPr>
            <a:lvl2pPr marL="0" marR="0" lvl="1"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2pPr>
            <a:lvl3pPr marL="0" marR="0" lvl="2"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3pPr>
            <a:lvl4pPr marL="0" marR="0" lvl="3"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4pPr>
            <a:lvl5pPr marL="0" marR="0" lvl="4"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5pPr>
            <a:lvl6pPr marL="0" marR="0" lvl="5"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6pPr>
            <a:lvl7pPr marL="0" marR="0" lvl="6"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7pPr>
            <a:lvl8pPr marL="0" marR="0" lvl="7"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8pPr>
            <a:lvl9pPr marL="0" marR="0" lvl="8" indent="88900" algn="ctr"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49" name="Shape 49"/>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Proxima Nova"/>
              <a:buNone/>
              <a:defRPr sz="2800" b="0" i="0" u="none" strike="noStrike" cap="none">
                <a:solidFill>
                  <a:schemeClr val="dk1"/>
                </a:solidFill>
                <a:latin typeface="Proxima Nova"/>
                <a:ea typeface="Proxima Nova"/>
                <a:cs typeface="Proxima Nova"/>
                <a:sym typeface="Proxima Nova"/>
              </a:defRPr>
            </a:lvl1pPr>
            <a:lvl2pPr lvl="1" indent="0">
              <a:spcBef>
                <a:spcPts val="0"/>
              </a:spcBef>
              <a:buClr>
                <a:schemeClr val="dk1"/>
              </a:buClr>
              <a:buFont typeface="Proxima Nova"/>
              <a:buNone/>
              <a:defRPr sz="2800">
                <a:solidFill>
                  <a:schemeClr val="dk1"/>
                </a:solidFill>
                <a:latin typeface="Proxima Nova"/>
                <a:ea typeface="Proxima Nova"/>
                <a:cs typeface="Proxima Nova"/>
                <a:sym typeface="Proxima Nova"/>
              </a:defRPr>
            </a:lvl2pPr>
            <a:lvl3pPr lvl="2" indent="0">
              <a:spcBef>
                <a:spcPts val="0"/>
              </a:spcBef>
              <a:buClr>
                <a:schemeClr val="dk1"/>
              </a:buClr>
              <a:buFont typeface="Proxima Nova"/>
              <a:buNone/>
              <a:defRPr sz="2800">
                <a:solidFill>
                  <a:schemeClr val="dk1"/>
                </a:solidFill>
                <a:latin typeface="Proxima Nova"/>
                <a:ea typeface="Proxima Nova"/>
                <a:cs typeface="Proxima Nova"/>
                <a:sym typeface="Proxima Nova"/>
              </a:defRPr>
            </a:lvl3pPr>
            <a:lvl4pPr lvl="3" indent="0">
              <a:spcBef>
                <a:spcPts val="0"/>
              </a:spcBef>
              <a:buClr>
                <a:schemeClr val="dk1"/>
              </a:buClr>
              <a:buFont typeface="Proxima Nova"/>
              <a:buNone/>
              <a:defRPr sz="2800">
                <a:solidFill>
                  <a:schemeClr val="dk1"/>
                </a:solidFill>
                <a:latin typeface="Proxima Nova"/>
                <a:ea typeface="Proxima Nova"/>
                <a:cs typeface="Proxima Nova"/>
                <a:sym typeface="Proxima Nova"/>
              </a:defRPr>
            </a:lvl4pPr>
            <a:lvl5pPr lvl="4" indent="0">
              <a:spcBef>
                <a:spcPts val="0"/>
              </a:spcBef>
              <a:buClr>
                <a:schemeClr val="dk1"/>
              </a:buClr>
              <a:buFont typeface="Proxima Nova"/>
              <a:buNone/>
              <a:defRPr sz="2800">
                <a:solidFill>
                  <a:schemeClr val="dk1"/>
                </a:solidFill>
                <a:latin typeface="Proxima Nova"/>
                <a:ea typeface="Proxima Nova"/>
                <a:cs typeface="Proxima Nova"/>
                <a:sym typeface="Proxima Nova"/>
              </a:defRPr>
            </a:lvl5pPr>
            <a:lvl6pPr lvl="5" indent="0">
              <a:spcBef>
                <a:spcPts val="0"/>
              </a:spcBef>
              <a:buClr>
                <a:schemeClr val="dk1"/>
              </a:buClr>
              <a:buFont typeface="Proxima Nova"/>
              <a:buNone/>
              <a:defRPr sz="2800">
                <a:solidFill>
                  <a:schemeClr val="dk1"/>
                </a:solidFill>
                <a:latin typeface="Proxima Nova"/>
                <a:ea typeface="Proxima Nova"/>
                <a:cs typeface="Proxima Nova"/>
                <a:sym typeface="Proxima Nova"/>
              </a:defRPr>
            </a:lvl6pPr>
            <a:lvl7pPr lvl="6" indent="0">
              <a:spcBef>
                <a:spcPts val="0"/>
              </a:spcBef>
              <a:buClr>
                <a:schemeClr val="dk1"/>
              </a:buClr>
              <a:buFont typeface="Proxima Nova"/>
              <a:buNone/>
              <a:defRPr sz="2800">
                <a:solidFill>
                  <a:schemeClr val="dk1"/>
                </a:solidFill>
                <a:latin typeface="Proxima Nova"/>
                <a:ea typeface="Proxima Nova"/>
                <a:cs typeface="Proxima Nova"/>
                <a:sym typeface="Proxima Nova"/>
              </a:defRPr>
            </a:lvl7pPr>
            <a:lvl8pPr lvl="7" indent="0">
              <a:spcBef>
                <a:spcPts val="0"/>
              </a:spcBef>
              <a:buClr>
                <a:schemeClr val="dk1"/>
              </a:buClr>
              <a:buFont typeface="Proxima Nova"/>
              <a:buNone/>
              <a:defRPr sz="2800">
                <a:solidFill>
                  <a:schemeClr val="dk1"/>
                </a:solidFill>
                <a:latin typeface="Proxima Nova"/>
                <a:ea typeface="Proxima Nova"/>
                <a:cs typeface="Proxima Nova"/>
                <a:sym typeface="Proxima Nova"/>
              </a:defRPr>
            </a:lvl8pPr>
            <a:lvl9pPr lvl="8" indent="0">
              <a:spcBef>
                <a:spcPts val="0"/>
              </a:spcBef>
              <a:buClr>
                <a:schemeClr val="dk1"/>
              </a:buClr>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accent3"/>
              </a:buClr>
              <a:buSzPct val="100000"/>
              <a:buFont typeface="Proxima Nova"/>
              <a:buChar char="●"/>
              <a:defRPr sz="1800" b="0" i="0" u="none" strike="noStrike" cap="none">
                <a:solidFill>
                  <a:schemeClr val="accent3"/>
                </a:solidFill>
                <a:latin typeface="Proxima Nova"/>
                <a:ea typeface="Proxima Nova"/>
                <a:cs typeface="Proxima Nova"/>
                <a:sym typeface="Proxima Nova"/>
              </a:defRPr>
            </a:lvl1pPr>
            <a:lvl2pPr marL="0" marR="0" lvl="1"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2pPr>
            <a:lvl3pPr marL="0" marR="0" lvl="2"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3pPr>
            <a:lvl4pPr marL="0" marR="0" lvl="3"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4pPr>
            <a:lvl5pPr marL="0" marR="0" lvl="4"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5pPr>
            <a:lvl6pPr marL="0" marR="0" lvl="5"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6pPr>
            <a:lvl7pPr marL="0" marR="0" lvl="6"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7pPr>
            <a:lvl8pPr marL="0" marR="0" lvl="7"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8pPr>
            <a:lvl9pPr marL="0" marR="0" lvl="8" indent="88900" algn="l" rtl="0">
              <a:lnSpc>
                <a:spcPct val="115000"/>
              </a:lnSpc>
              <a:spcBef>
                <a:spcPts val="0"/>
              </a:spcBef>
              <a:spcAft>
                <a:spcPts val="1600"/>
              </a:spcAft>
              <a:buClr>
                <a:schemeClr val="accent3"/>
              </a:buClr>
              <a:buSzPct val="1000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Proxima Nova"/>
              <a:buNone/>
            </a:pPr>
            <a:fld id="{00000000-1234-1234-1234-123412341234}" type="slidenum">
              <a:rPr lang="en" sz="1000" b="0" i="0" u="none" strike="noStrike" cap="none">
                <a:solidFill>
                  <a:schemeClr val="dk1"/>
                </a:solidFill>
                <a:latin typeface="Proxima Nova"/>
                <a:ea typeface="Proxima Nova"/>
                <a:cs typeface="Proxima Nova"/>
                <a:sym typeface="Proxima Nova"/>
              </a:rPr>
              <a:t>‹#›</a:t>
            </a:fld>
            <a:endParaRPr lang="en" sz="1000" b="0" i="0" u="none" strike="noStrike" cap="none">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ams-ix.net/services-pricing/service-level-agre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elehouse.net/london-coloca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6.png"/><Relationship Id="rId4" Type="http://schemas.openxmlformats.org/officeDocument/2006/relationships/image" Target="../media/image34.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18500" y="1415298"/>
            <a:ext cx="8696700" cy="15885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 sz="4400" b="1" i="0" u="none" strike="noStrike" cap="none" dirty="0">
                <a:solidFill>
                  <a:srgbClr val="1C3F4D"/>
                </a:solidFill>
                <a:latin typeface="Proxima Nova"/>
                <a:ea typeface="Proxima Nova"/>
                <a:cs typeface="Proxima Nova"/>
                <a:sym typeface="Proxima Nova"/>
              </a:rPr>
              <a:t>Detecting Peering Infrastructure </a:t>
            </a:r>
            <a:r>
              <a:rPr lang="en" sz="4400" b="1" i="0" u="none" strike="noStrike" cap="none" dirty="0" smtClean="0">
                <a:solidFill>
                  <a:srgbClr val="1C3F4D"/>
                </a:solidFill>
                <a:latin typeface="Proxima Nova"/>
                <a:ea typeface="Proxima Nova"/>
                <a:cs typeface="Proxima Nova"/>
                <a:sym typeface="Proxima Nova"/>
              </a:rPr>
              <a:t>Outages</a:t>
            </a:r>
            <a:br>
              <a:rPr lang="en" sz="4400" b="1" i="0" u="none" strike="noStrike" cap="none" dirty="0" smtClean="0">
                <a:solidFill>
                  <a:srgbClr val="1C3F4D"/>
                </a:solidFill>
                <a:latin typeface="Proxima Nova"/>
                <a:ea typeface="Proxima Nova"/>
                <a:cs typeface="Proxima Nova"/>
                <a:sym typeface="Proxima Nova"/>
              </a:rPr>
            </a:br>
            <a:r>
              <a:rPr lang="en" sz="2400" i="1" dirty="0" smtClean="0">
                <a:solidFill>
                  <a:srgbClr val="1C3F4D"/>
                </a:solidFill>
              </a:rPr>
              <a:t>ENOG14, Minsk</a:t>
            </a:r>
            <a:r>
              <a:rPr lang="en" sz="4400" i="1" u="none" strike="noStrike" cap="none" dirty="0" smtClean="0">
                <a:solidFill>
                  <a:srgbClr val="1C3F4D"/>
                </a:solidFill>
                <a:sym typeface="Proxima Nova"/>
              </a:rPr>
              <a:t> </a:t>
            </a:r>
            <a:endParaRPr lang="en" sz="4400" i="1" u="none" strike="noStrike" cap="none" dirty="0">
              <a:solidFill>
                <a:srgbClr val="1C3F4D"/>
              </a:solidFill>
              <a:sym typeface="Proxima Nova"/>
            </a:endParaRPr>
          </a:p>
        </p:txBody>
      </p:sp>
      <p:sp>
        <p:nvSpPr>
          <p:cNvPr id="57" name="Shape 57"/>
          <p:cNvSpPr txBox="1">
            <a:spLocks noGrp="1"/>
          </p:cNvSpPr>
          <p:nvPr>
            <p:ph type="subTitle" idx="1"/>
          </p:nvPr>
        </p:nvSpPr>
        <p:spPr>
          <a:xfrm>
            <a:off x="137700" y="2953750"/>
            <a:ext cx="8777400" cy="1285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 sz="2000" b="0" i="0" u="none" strike="noStrike" cap="none" dirty="0">
                <a:solidFill>
                  <a:srgbClr val="1C3F4D"/>
                </a:solidFill>
                <a:latin typeface="Proxima Nova"/>
                <a:ea typeface="Proxima Nova"/>
                <a:cs typeface="Proxima Nova"/>
                <a:sym typeface="Proxima Nova"/>
              </a:rPr>
              <a:t>Vasileios Giotsas </a:t>
            </a:r>
            <a:r>
              <a:rPr lang="en" sz="1200" b="0" i="0" u="none" strike="noStrike" cap="none" baseline="30000" dirty="0">
                <a:solidFill>
                  <a:srgbClr val="1C3F4D"/>
                </a:solidFill>
                <a:latin typeface="Arial"/>
                <a:ea typeface="Arial"/>
                <a:cs typeface="Arial"/>
                <a:sym typeface="Arial"/>
              </a:rPr>
              <a:t>†∗</a:t>
            </a:r>
            <a:r>
              <a:rPr lang="en" sz="2000" b="0" i="0" u="none" strike="noStrike" cap="none" dirty="0">
                <a:solidFill>
                  <a:srgbClr val="1C3F4D"/>
                </a:solidFill>
                <a:latin typeface="Proxima Nova"/>
                <a:ea typeface="Proxima Nova"/>
                <a:cs typeface="Proxima Nova"/>
                <a:sym typeface="Proxima Nova"/>
              </a:rPr>
              <a:t>, </a:t>
            </a:r>
            <a:r>
              <a:rPr lang="en" sz="2000" b="1" i="0" u="none" strike="noStrike" cap="none" dirty="0">
                <a:solidFill>
                  <a:srgbClr val="1C3F4D"/>
                </a:solidFill>
                <a:latin typeface="Proxima Nova"/>
                <a:ea typeface="Proxima Nova"/>
                <a:cs typeface="Proxima Nova"/>
                <a:sym typeface="Proxima Nova"/>
              </a:rPr>
              <a:t>Christoph Dietzel</a:t>
            </a:r>
            <a:r>
              <a:rPr lang="en" sz="2000" b="0" i="0" u="none" strike="noStrike" cap="none" dirty="0">
                <a:solidFill>
                  <a:srgbClr val="1C3F4D"/>
                </a:solidFill>
                <a:latin typeface="Proxima Nova"/>
                <a:ea typeface="Proxima Nova"/>
                <a:cs typeface="Proxima Nova"/>
                <a:sym typeface="Proxima Nova"/>
              </a:rPr>
              <a:t> </a:t>
            </a:r>
            <a:r>
              <a:rPr lang="en" sz="1200" b="0" i="0" u="none" strike="noStrike" cap="none" baseline="30000" dirty="0">
                <a:solidFill>
                  <a:srgbClr val="1C3F4D"/>
                </a:solidFill>
                <a:latin typeface="Arial"/>
                <a:ea typeface="Arial"/>
                <a:cs typeface="Arial"/>
                <a:sym typeface="Arial"/>
              </a:rPr>
              <a:t>† §</a:t>
            </a:r>
            <a:r>
              <a:rPr lang="en" sz="2000" b="0" i="0" u="none" strike="noStrike" cap="none" dirty="0">
                <a:solidFill>
                  <a:srgbClr val="1C3F4D"/>
                </a:solidFill>
                <a:latin typeface="Proxima Nova"/>
                <a:ea typeface="Proxima Nova"/>
                <a:cs typeface="Proxima Nova"/>
                <a:sym typeface="Proxima Nova"/>
              </a:rPr>
              <a:t>, Georgios Smaragdakis</a:t>
            </a:r>
            <a:r>
              <a:rPr lang="en" sz="1200" b="0" i="0" u="none" strike="noStrike" cap="none" baseline="30000" dirty="0">
                <a:solidFill>
                  <a:srgbClr val="1C3F4D"/>
                </a:solidFill>
                <a:latin typeface="Arial"/>
                <a:ea typeface="Arial"/>
                <a:cs typeface="Arial"/>
                <a:sym typeface="Arial"/>
              </a:rPr>
              <a:t> ‡ †</a:t>
            </a:r>
            <a:r>
              <a:rPr lang="en" sz="2000" b="0" i="0" u="none" strike="noStrike" cap="none" dirty="0">
                <a:solidFill>
                  <a:srgbClr val="1C3F4D"/>
                </a:solidFill>
                <a:latin typeface="Proxima Nova"/>
                <a:ea typeface="Proxima Nova"/>
                <a:cs typeface="Proxima Nova"/>
                <a:sym typeface="Proxima Nova"/>
              </a:rPr>
              <a:t>, </a:t>
            </a:r>
            <a:br>
              <a:rPr lang="en" sz="2000" b="0" i="0" u="none" strike="noStrike" cap="none" dirty="0">
                <a:solidFill>
                  <a:srgbClr val="1C3F4D"/>
                </a:solidFill>
                <a:latin typeface="Proxima Nova"/>
                <a:ea typeface="Proxima Nova"/>
                <a:cs typeface="Proxima Nova"/>
                <a:sym typeface="Proxima Nova"/>
              </a:rPr>
            </a:br>
            <a:r>
              <a:rPr lang="en" sz="2000" b="0" i="0" u="none" strike="noStrike" cap="none" dirty="0">
                <a:solidFill>
                  <a:srgbClr val="1C3F4D"/>
                </a:solidFill>
                <a:latin typeface="Proxima Nova"/>
                <a:ea typeface="Proxima Nova"/>
                <a:cs typeface="Proxima Nova"/>
                <a:sym typeface="Proxima Nova"/>
              </a:rPr>
              <a:t>Anja Feldmann </a:t>
            </a:r>
            <a:r>
              <a:rPr lang="en" sz="1200" b="0" i="0" u="none" strike="noStrike" cap="none" baseline="30000" dirty="0">
                <a:solidFill>
                  <a:srgbClr val="1C3F4D"/>
                </a:solidFill>
                <a:latin typeface="Arial"/>
                <a:ea typeface="Arial"/>
                <a:cs typeface="Arial"/>
                <a:sym typeface="Arial"/>
              </a:rPr>
              <a:t>†</a:t>
            </a:r>
            <a:r>
              <a:rPr lang="en" sz="2000" b="0" i="0" u="none" strike="noStrike" cap="none" dirty="0">
                <a:solidFill>
                  <a:srgbClr val="1C3F4D"/>
                </a:solidFill>
                <a:latin typeface="Proxima Nova"/>
                <a:ea typeface="Proxima Nova"/>
                <a:cs typeface="Proxima Nova"/>
                <a:sym typeface="Proxima Nova"/>
              </a:rPr>
              <a:t>, Arthur Berger </a:t>
            </a:r>
            <a:r>
              <a:rPr lang="en" sz="1200" b="0" i="0" u="none" strike="noStrike" cap="none" baseline="30000" dirty="0">
                <a:solidFill>
                  <a:srgbClr val="1C3F4D"/>
                </a:solidFill>
                <a:latin typeface="Arial"/>
                <a:ea typeface="Arial"/>
                <a:cs typeface="Arial"/>
                <a:sym typeface="Arial"/>
              </a:rPr>
              <a:t>¶ ‡</a:t>
            </a:r>
            <a:r>
              <a:rPr lang="en" sz="2000" b="0" i="0" u="none" strike="noStrike" cap="none" dirty="0">
                <a:solidFill>
                  <a:srgbClr val="1C3F4D"/>
                </a:solidFill>
                <a:latin typeface="Proxima Nova"/>
                <a:ea typeface="Proxima Nova"/>
                <a:cs typeface="Proxima Nova"/>
                <a:sym typeface="Proxima Nova"/>
              </a:rPr>
              <a:t>, Emile Aben </a:t>
            </a:r>
            <a:r>
              <a:rPr lang="en" sz="1200" b="0" i="0" u="none" strike="noStrike" cap="none" baseline="30000" dirty="0">
                <a:solidFill>
                  <a:srgbClr val="1C3F4D"/>
                </a:solidFill>
                <a:latin typeface="Arial"/>
                <a:ea typeface="Arial"/>
                <a:cs typeface="Arial"/>
                <a:sym typeface="Arial"/>
              </a:rPr>
              <a:t>#</a:t>
            </a:r>
          </a:p>
        </p:txBody>
      </p:sp>
      <p:sp>
        <p:nvSpPr>
          <p:cNvPr id="58" name="Shape 58"/>
          <p:cNvSpPr txBox="1"/>
          <p:nvPr/>
        </p:nvSpPr>
        <p:spPr>
          <a:xfrm>
            <a:off x="574075" y="4578900"/>
            <a:ext cx="7908599" cy="4592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TU Berlin   </a:t>
            </a: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CAIDA   </a:t>
            </a: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DE-CIX   </a:t>
            </a: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MIT   </a:t>
            </a: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Akamai   </a:t>
            </a:r>
            <a:r>
              <a:rPr lang="en" sz="1400" b="0" i="0" u="none" strike="noStrike" cap="none" baseline="30000">
                <a:solidFill>
                  <a:srgbClr val="1C3F4D"/>
                </a:solidFill>
                <a:latin typeface="Arial"/>
                <a:ea typeface="Arial"/>
                <a:cs typeface="Arial"/>
                <a:sym typeface="Arial"/>
              </a:rPr>
              <a:t>#</a:t>
            </a:r>
            <a:r>
              <a:rPr lang="en" sz="1400" b="0" i="0" u="none" strike="noStrike" cap="none">
                <a:solidFill>
                  <a:srgbClr val="1C3F4D"/>
                </a:solidFill>
                <a:latin typeface="Arial"/>
                <a:ea typeface="Arial"/>
                <a:cs typeface="Arial"/>
                <a:sym typeface="Arial"/>
              </a:rPr>
              <a:t>RIPE NCC</a:t>
            </a:r>
          </a:p>
        </p:txBody>
      </p:sp>
      <p:pic>
        <p:nvPicPr>
          <p:cNvPr id="59" name="Shape 59" descr="tub_logo.png"/>
          <p:cNvPicPr preferRelativeResize="0"/>
          <p:nvPr/>
        </p:nvPicPr>
        <p:blipFill rotWithShape="1">
          <a:blip r:embed="rId3">
            <a:alphaModFix/>
          </a:blip>
          <a:srcRect/>
          <a:stretch/>
        </p:blipFill>
        <p:spPr>
          <a:xfrm>
            <a:off x="137698" y="112050"/>
            <a:ext cx="781497" cy="581024"/>
          </a:xfrm>
          <a:prstGeom prst="rect">
            <a:avLst/>
          </a:prstGeom>
          <a:noFill/>
          <a:ln>
            <a:noFill/>
          </a:ln>
        </p:spPr>
      </p:pic>
      <p:pic>
        <p:nvPicPr>
          <p:cNvPr id="60" name="Shape 60"/>
          <p:cNvPicPr preferRelativeResize="0"/>
          <p:nvPr/>
        </p:nvPicPr>
        <p:blipFill>
          <a:blip r:embed="rId4">
            <a:alphaModFix/>
          </a:blip>
          <a:stretch>
            <a:fillRect/>
          </a:stretch>
        </p:blipFill>
        <p:spPr>
          <a:xfrm>
            <a:off x="8267225" y="44375"/>
            <a:ext cx="781501" cy="716369"/>
          </a:xfrm>
          <a:prstGeom prst="rect">
            <a:avLst/>
          </a:prstGeom>
          <a:noFill/>
          <a:ln>
            <a:noFill/>
          </a:ln>
        </p:spPr>
      </p:pic>
    </p:spTree>
    <p:extLst>
      <p:ext uri="{BB962C8B-B14F-4D97-AF65-F5344CB8AC3E}">
        <p14:creationId xmlns:p14="http://schemas.microsoft.com/office/powerpoint/2010/main" val="221021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cxnSp>
        <p:nvCxnSpPr>
          <p:cNvPr id="178" name="Shape 178"/>
          <p:cNvCxnSpPr/>
          <p:nvPr/>
        </p:nvCxnSpPr>
        <p:spPr>
          <a:xfrm rot="10800000">
            <a:off x="7250099" y="2504524"/>
            <a:ext cx="1369200" cy="737100"/>
          </a:xfrm>
          <a:prstGeom prst="straightConnector1">
            <a:avLst/>
          </a:prstGeom>
          <a:noFill/>
          <a:ln w="28575" cap="flat" cmpd="sng">
            <a:solidFill>
              <a:srgbClr val="0000FF"/>
            </a:solidFill>
            <a:prstDash val="solid"/>
            <a:round/>
            <a:headEnd type="triangle" w="lg" len="lg"/>
            <a:tailEnd type="none" w="med" len="med"/>
          </a:ln>
        </p:spPr>
      </p:cxnSp>
      <p:sp>
        <p:nvSpPr>
          <p:cNvPr id="179" name="Shape 179"/>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0000FF"/>
                </a:solidFill>
                <a:latin typeface="Proxima Nova"/>
                <a:ea typeface="Proxima Nova"/>
                <a:cs typeface="Proxima Nova"/>
                <a:sym typeface="Proxima Nova"/>
              </a:rPr>
              <a:t>Monitoring</a:t>
            </a:r>
          </a:p>
        </p:txBody>
      </p:sp>
      <p:sp>
        <p:nvSpPr>
          <p:cNvPr id="180" name="Shape 180"/>
          <p:cNvSpPr txBox="1">
            <a:spLocks noGrp="1"/>
          </p:cNvSpPr>
          <p:nvPr>
            <p:ph type="sldNum" idx="12"/>
          </p:nvPr>
        </p:nvSpPr>
        <p:spPr>
          <a:xfrm>
            <a:off x="85953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10</a:t>
            </a:fld>
            <a:endParaRPr lang="en" sz="1000" b="0" i="0" u="none" strike="noStrike" cap="none">
              <a:solidFill>
                <a:srgbClr val="33B36F"/>
              </a:solidFill>
              <a:latin typeface="Arial"/>
              <a:ea typeface="Arial"/>
              <a:cs typeface="Arial"/>
              <a:sym typeface="Arial"/>
            </a:endParaRPr>
          </a:p>
        </p:txBody>
      </p:sp>
      <p:cxnSp>
        <p:nvCxnSpPr>
          <p:cNvPr id="181" name="Shape 181"/>
          <p:cNvCxnSpPr/>
          <p:nvPr/>
        </p:nvCxnSpPr>
        <p:spPr>
          <a:xfrm>
            <a:off x="6354775"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182" name="Shape 182"/>
          <p:cNvCxnSpPr/>
          <p:nvPr/>
        </p:nvCxnSpPr>
        <p:spPr>
          <a:xfrm flipH="1">
            <a:off x="5792575" y="2416675"/>
            <a:ext cx="1141499" cy="17700"/>
          </a:xfrm>
          <a:prstGeom prst="straightConnector1">
            <a:avLst/>
          </a:prstGeom>
          <a:noFill/>
          <a:ln w="28575" cap="flat" cmpd="sng">
            <a:solidFill>
              <a:srgbClr val="0000FF"/>
            </a:solidFill>
            <a:prstDash val="solid"/>
            <a:round/>
            <a:headEnd type="none" w="med" len="med"/>
            <a:tailEnd type="none" w="med" len="med"/>
          </a:ln>
        </p:spPr>
      </p:cxnSp>
      <p:cxnSp>
        <p:nvCxnSpPr>
          <p:cNvPr id="183" name="Shape 183"/>
          <p:cNvCxnSpPr/>
          <p:nvPr/>
        </p:nvCxnSpPr>
        <p:spPr>
          <a:xfrm rot="10800000">
            <a:off x="6934075" y="2118174"/>
            <a:ext cx="0" cy="298500"/>
          </a:xfrm>
          <a:prstGeom prst="straightConnector1">
            <a:avLst/>
          </a:prstGeom>
          <a:noFill/>
          <a:ln w="28575" cap="flat" cmpd="sng">
            <a:solidFill>
              <a:srgbClr val="0000FF"/>
            </a:solidFill>
            <a:prstDash val="solid"/>
            <a:round/>
            <a:headEnd type="none" w="med" len="med"/>
            <a:tailEnd type="none" w="med" len="med"/>
          </a:ln>
        </p:spPr>
      </p:cxnSp>
      <p:cxnSp>
        <p:nvCxnSpPr>
          <p:cNvPr id="184" name="Shape 184"/>
          <p:cNvCxnSpPr/>
          <p:nvPr/>
        </p:nvCxnSpPr>
        <p:spPr>
          <a:xfrm rot="10800000">
            <a:off x="6618174" y="2118250"/>
            <a:ext cx="315900" cy="0"/>
          </a:xfrm>
          <a:prstGeom prst="straightConnector1">
            <a:avLst/>
          </a:prstGeom>
          <a:noFill/>
          <a:ln w="28575" cap="flat" cmpd="sng">
            <a:solidFill>
              <a:srgbClr val="0000FF"/>
            </a:solidFill>
            <a:prstDash val="solid"/>
            <a:round/>
            <a:headEnd type="none" w="med" len="med"/>
            <a:tailEnd type="none" w="med" len="med"/>
          </a:ln>
        </p:spPr>
      </p:cxnSp>
      <p:cxnSp>
        <p:nvCxnSpPr>
          <p:cNvPr id="185" name="Shape 185"/>
          <p:cNvCxnSpPr/>
          <p:nvPr/>
        </p:nvCxnSpPr>
        <p:spPr>
          <a:xfrm flipH="1">
            <a:off x="5792949" y="2504450"/>
            <a:ext cx="1457100" cy="18000"/>
          </a:xfrm>
          <a:prstGeom prst="straightConnector1">
            <a:avLst/>
          </a:prstGeom>
          <a:noFill/>
          <a:ln w="28575" cap="flat" cmpd="sng">
            <a:solidFill>
              <a:srgbClr val="0000FF"/>
            </a:solidFill>
            <a:prstDash val="solid"/>
            <a:round/>
            <a:headEnd type="none" w="med" len="med"/>
            <a:tailEnd type="none" w="med" len="med"/>
          </a:ln>
        </p:spPr>
      </p:cxnSp>
      <p:cxnSp>
        <p:nvCxnSpPr>
          <p:cNvPr id="186" name="Shape 186"/>
          <p:cNvCxnSpPr/>
          <p:nvPr/>
        </p:nvCxnSpPr>
        <p:spPr>
          <a:xfrm rot="10800000">
            <a:off x="5407099" y="1541675"/>
            <a:ext cx="2211600" cy="26399"/>
          </a:xfrm>
          <a:prstGeom prst="straightConnector1">
            <a:avLst/>
          </a:prstGeom>
          <a:noFill/>
          <a:ln w="28575" cap="flat" cmpd="sng">
            <a:solidFill>
              <a:srgbClr val="FF0000"/>
            </a:solidFill>
            <a:prstDash val="solid"/>
            <a:round/>
            <a:headEnd type="triangle" w="lg" len="lg"/>
            <a:tailEnd type="none" w="med" len="med"/>
          </a:ln>
        </p:spPr>
      </p:cxnSp>
      <p:sp>
        <p:nvSpPr>
          <p:cNvPr id="187" name="Shape 187"/>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a:t>
            </a:r>
            <a:r>
              <a:rPr lang="en" sz="1400" b="1" i="0" u="none" strike="noStrike" cap="none">
                <a:solidFill>
                  <a:srgbClr val="000000"/>
                </a:solidFill>
                <a:latin typeface="Courier New"/>
                <a:ea typeface="Courier New"/>
                <a:cs typeface="Courier New"/>
                <a:sym typeface="Courier New"/>
              </a:rPr>
              <a:t>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2:FAC1</a:t>
            </a:r>
          </a:p>
        </p:txBody>
      </p:sp>
      <p:cxnSp>
        <p:nvCxnSpPr>
          <p:cNvPr id="188" name="Shape 188"/>
          <p:cNvCxnSpPr>
            <a:stCxn id="187"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sp>
        <p:nvSpPr>
          <p:cNvPr id="189" name="Shape 189"/>
          <p:cNvSpPr txBox="1"/>
          <p:nvPr/>
        </p:nvSpPr>
        <p:spPr>
          <a:xfrm>
            <a:off x="289650" y="3710923"/>
            <a:ext cx="4643100" cy="1303528"/>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We don’t care about AS-level path changes if the ingress-tagging communities remain the same.</a:t>
            </a:r>
          </a:p>
          <a:p>
            <a:pPr marL="0" marR="0" lvl="0" indent="0" algn="l" rtl="0">
              <a:lnSpc>
                <a:spcPct val="115000"/>
              </a:lnSpc>
              <a:spcBef>
                <a:spcPts val="1600"/>
              </a:spcBef>
              <a:spcAft>
                <a:spcPts val="0"/>
              </a:spcAft>
              <a:buClr>
                <a:schemeClr val="accent3"/>
              </a:buClr>
              <a:buFont typeface="Proxima Nova"/>
              <a:buNone/>
            </a:pPr>
            <a:endParaRPr sz="2200" b="0" i="0" u="none" strike="noStrike" cap="none">
              <a:solidFill>
                <a:schemeClr val="accent1"/>
              </a:solidFill>
              <a:latin typeface="Proxima Nova"/>
              <a:ea typeface="Proxima Nova"/>
              <a:cs typeface="Proxima Nova"/>
              <a:sym typeface="Proxima Nova"/>
            </a:endParaRPr>
          </a:p>
        </p:txBody>
      </p:sp>
      <p:pic>
        <p:nvPicPr>
          <p:cNvPr id="190" name="Shape 190"/>
          <p:cNvPicPr preferRelativeResize="0"/>
          <p:nvPr/>
        </p:nvPicPr>
        <p:blipFill rotWithShape="1">
          <a:blip r:embed="rId4">
            <a:alphaModFix/>
          </a:blip>
          <a:srcRect b="20641"/>
          <a:stretch/>
        </p:blipFill>
        <p:spPr>
          <a:xfrm>
            <a:off x="152400" y="832975"/>
            <a:ext cx="4407900" cy="2163000"/>
          </a:xfrm>
          <a:prstGeom prst="rect">
            <a:avLst/>
          </a:prstGeom>
          <a:noFill/>
          <a:ln>
            <a:noFill/>
          </a:ln>
        </p:spPr>
      </p:pic>
      <p:sp>
        <p:nvSpPr>
          <p:cNvPr id="191" name="Shape 191"/>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192" name="Shape 192"/>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FF0000"/>
                </a:solidFill>
                <a:latin typeface="Proxima Nova"/>
                <a:ea typeface="Proxima Nova"/>
                <a:cs typeface="Proxima Nova"/>
                <a:sym typeface="Proxima Nova"/>
              </a:rPr>
              <a:t>Outage signal</a:t>
            </a:r>
          </a:p>
        </p:txBody>
      </p:sp>
      <p:sp>
        <p:nvSpPr>
          <p:cNvPr id="198" name="Shape 198"/>
          <p:cNvSpPr txBox="1">
            <a:spLocks noGrp="1"/>
          </p:cNvSpPr>
          <p:nvPr>
            <p:ph type="sldNum" idx="12"/>
          </p:nvPr>
        </p:nvSpPr>
        <p:spPr>
          <a:xfrm>
            <a:off x="8585878" y="-3843"/>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11</a:t>
            </a:fld>
            <a:endParaRPr lang="en" sz="1000" b="0" i="0" u="none" strike="noStrike" cap="none">
              <a:solidFill>
                <a:srgbClr val="33B36F"/>
              </a:solidFill>
              <a:latin typeface="Arial"/>
              <a:ea typeface="Arial"/>
              <a:cs typeface="Arial"/>
              <a:sym typeface="Arial"/>
            </a:endParaRPr>
          </a:p>
        </p:txBody>
      </p:sp>
      <p:pic>
        <p:nvPicPr>
          <p:cNvPr id="199" name="Shape 199"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pic>
        <p:nvPicPr>
          <p:cNvPr id="200" name="Shape 200" descr="File:Apport logo.svg - Wikimedia Commons"/>
          <p:cNvPicPr preferRelativeResize="0"/>
          <p:nvPr/>
        </p:nvPicPr>
        <p:blipFill rotWithShape="1">
          <a:blip r:embed="rId4">
            <a:alphaModFix/>
          </a:blip>
          <a:srcRect/>
          <a:stretch/>
        </p:blipFill>
        <p:spPr>
          <a:xfrm>
            <a:off x="6658438" y="1948646"/>
            <a:ext cx="621725" cy="596699"/>
          </a:xfrm>
          <a:prstGeom prst="rect">
            <a:avLst/>
          </a:prstGeom>
          <a:noFill/>
          <a:ln>
            <a:noFill/>
          </a:ln>
        </p:spPr>
      </p:pic>
      <p:cxnSp>
        <p:nvCxnSpPr>
          <p:cNvPr id="201" name="Shape 201"/>
          <p:cNvCxnSpPr/>
          <p:nvPr/>
        </p:nvCxnSpPr>
        <p:spPr>
          <a:xfrm rot="10800000">
            <a:off x="5407099" y="1541675"/>
            <a:ext cx="2211600" cy="26399"/>
          </a:xfrm>
          <a:prstGeom prst="straightConnector1">
            <a:avLst/>
          </a:prstGeom>
          <a:noFill/>
          <a:ln w="28575" cap="flat" cmpd="sng">
            <a:solidFill>
              <a:srgbClr val="FF0000"/>
            </a:solidFill>
            <a:prstDash val="solid"/>
            <a:round/>
            <a:headEnd type="triangle" w="lg" len="lg"/>
            <a:tailEnd type="none" w="med" len="med"/>
          </a:ln>
        </p:spPr>
      </p:cxnSp>
      <p:sp>
        <p:nvSpPr>
          <p:cNvPr id="202" name="Shape 202"/>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2:FAC1</a:t>
            </a:r>
          </a:p>
        </p:txBody>
      </p:sp>
      <p:cxnSp>
        <p:nvCxnSpPr>
          <p:cNvPr id="203" name="Shape 203"/>
          <p:cNvCxnSpPr>
            <a:stCxn id="202"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204" name="Shape 204"/>
          <p:cNvCxnSpPr/>
          <p:nvPr/>
        </p:nvCxnSpPr>
        <p:spPr>
          <a:xfrm flipH="1">
            <a:off x="5775625" y="1696950"/>
            <a:ext cx="1175999" cy="772200"/>
          </a:xfrm>
          <a:prstGeom prst="straightConnector1">
            <a:avLst/>
          </a:prstGeom>
          <a:noFill/>
          <a:ln w="28575" cap="flat" cmpd="sng">
            <a:solidFill>
              <a:srgbClr val="FF0000"/>
            </a:solidFill>
            <a:prstDash val="solid"/>
            <a:round/>
            <a:headEnd type="none" w="med" len="med"/>
            <a:tailEnd type="none" w="med" len="med"/>
          </a:ln>
        </p:spPr>
      </p:cxnSp>
      <p:cxnSp>
        <p:nvCxnSpPr>
          <p:cNvPr id="205" name="Shape 205"/>
          <p:cNvCxnSpPr/>
          <p:nvPr/>
        </p:nvCxnSpPr>
        <p:spPr>
          <a:xfrm rot="10800000" flipH="1">
            <a:off x="6389875" y="1697100"/>
            <a:ext cx="544200" cy="17399"/>
          </a:xfrm>
          <a:prstGeom prst="straightConnector1">
            <a:avLst/>
          </a:prstGeom>
          <a:noFill/>
          <a:ln w="28575" cap="flat" cmpd="sng">
            <a:solidFill>
              <a:srgbClr val="FF0000"/>
            </a:solidFill>
            <a:prstDash val="solid"/>
            <a:round/>
            <a:headEnd type="triangle" w="lg" len="lg"/>
            <a:tailEnd type="none" w="med" len="med"/>
          </a:ln>
        </p:spPr>
      </p:cxnSp>
      <p:sp>
        <p:nvSpPr>
          <p:cNvPr id="206" name="Shape 206"/>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1:FAC1</a:t>
            </a:r>
          </a:p>
        </p:txBody>
      </p:sp>
      <p:cxnSp>
        <p:nvCxnSpPr>
          <p:cNvPr id="207" name="Shape 207"/>
          <p:cNvCxnSpPr>
            <a:stCxn id="206"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cxnSp>
        <p:nvCxnSpPr>
          <p:cNvPr id="208" name="Shape 208"/>
          <p:cNvCxnSpPr/>
          <p:nvPr/>
        </p:nvCxnSpPr>
        <p:spPr>
          <a:xfrm rot="10800000">
            <a:off x="6109000" y="2609849"/>
            <a:ext cx="0" cy="789900"/>
          </a:xfrm>
          <a:prstGeom prst="straightConnector1">
            <a:avLst/>
          </a:prstGeom>
          <a:noFill/>
          <a:ln w="28575" cap="flat" cmpd="sng">
            <a:solidFill>
              <a:srgbClr val="FF0000"/>
            </a:solidFill>
            <a:prstDash val="solid"/>
            <a:round/>
            <a:headEnd type="none" w="med" len="med"/>
            <a:tailEnd type="none" w="med" len="med"/>
          </a:ln>
        </p:spPr>
      </p:cxnSp>
      <p:cxnSp>
        <p:nvCxnSpPr>
          <p:cNvPr id="209" name="Shape 209"/>
          <p:cNvCxnSpPr/>
          <p:nvPr/>
        </p:nvCxnSpPr>
        <p:spPr>
          <a:xfrm rot="10800000">
            <a:off x="6091499" y="3399750"/>
            <a:ext cx="2492700" cy="0"/>
          </a:xfrm>
          <a:prstGeom prst="straightConnector1">
            <a:avLst/>
          </a:prstGeom>
          <a:noFill/>
          <a:ln w="28575" cap="flat" cmpd="sng">
            <a:solidFill>
              <a:srgbClr val="FF0000"/>
            </a:solidFill>
            <a:prstDash val="solid"/>
            <a:round/>
            <a:headEnd type="triangle" w="lg" len="lg"/>
            <a:tailEnd type="none" w="med" len="med"/>
          </a:ln>
        </p:spPr>
      </p:cxnSp>
      <p:cxnSp>
        <p:nvCxnSpPr>
          <p:cNvPr id="210" name="Shape 210"/>
          <p:cNvCxnSpPr/>
          <p:nvPr/>
        </p:nvCxnSpPr>
        <p:spPr>
          <a:xfrm>
            <a:off x="8268900" y="2806886"/>
            <a:ext cx="455699" cy="417300"/>
          </a:xfrm>
          <a:prstGeom prst="straightConnector1">
            <a:avLst/>
          </a:prstGeom>
          <a:noFill/>
          <a:ln w="9525" cap="flat" cmpd="sng">
            <a:solidFill>
              <a:srgbClr val="000000"/>
            </a:solidFill>
            <a:prstDash val="solid"/>
            <a:round/>
            <a:headEnd type="none" w="med" len="med"/>
            <a:tailEnd type="triangle" w="lg" len="lg"/>
          </a:ln>
        </p:spPr>
      </p:cxnSp>
      <p:sp>
        <p:nvSpPr>
          <p:cNvPr id="211" name="Shape 211"/>
          <p:cNvSpPr txBox="1"/>
          <p:nvPr/>
        </p:nvSpPr>
        <p:spPr>
          <a:xfrm>
            <a:off x="7408050" y="2069800"/>
            <a:ext cx="1650000" cy="737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4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4:FAC4</a:t>
            </a:r>
          </a:p>
          <a:p>
            <a:pPr marL="0" marR="0" lvl="0" indent="0" algn="l" rtl="0">
              <a:lnSpc>
                <a:spcPct val="100000"/>
              </a:lnSpc>
              <a:spcBef>
                <a:spcPts val="0"/>
              </a:spcBef>
              <a:spcAft>
                <a:spcPts val="0"/>
              </a:spcAft>
              <a:buClr>
                <a:srgbClr val="FF0000"/>
              </a:buClr>
              <a:buSzPct val="25000"/>
              <a:buFont typeface="Courier New"/>
              <a:buNone/>
            </a:pPr>
            <a:r>
              <a:rPr lang="en" sz="1400" b="1" i="0" u="none" strike="noStrike" cap="none">
                <a:solidFill>
                  <a:srgbClr val="FF0000"/>
                </a:solidFill>
                <a:latin typeface="Courier New"/>
                <a:ea typeface="Courier New"/>
                <a:cs typeface="Courier New"/>
                <a:sym typeface="Courier New"/>
              </a:rPr>
              <a:t>      4:IXP</a:t>
            </a:r>
          </a:p>
        </p:txBody>
      </p:sp>
      <p:cxnSp>
        <p:nvCxnSpPr>
          <p:cNvPr id="212" name="Shape 212"/>
          <p:cNvCxnSpPr/>
          <p:nvPr/>
        </p:nvCxnSpPr>
        <p:spPr>
          <a:xfrm>
            <a:off x="5793025" y="2609775"/>
            <a:ext cx="315900" cy="0"/>
          </a:xfrm>
          <a:prstGeom prst="straightConnector1">
            <a:avLst/>
          </a:prstGeom>
          <a:noFill/>
          <a:ln w="28575" cap="flat" cmpd="sng">
            <a:solidFill>
              <a:srgbClr val="FF0000"/>
            </a:solidFill>
            <a:prstDash val="solid"/>
            <a:round/>
            <a:headEnd type="none" w="med" len="med"/>
            <a:tailEnd type="none" w="med" len="med"/>
          </a:ln>
        </p:spPr>
      </p:cxnSp>
      <p:sp>
        <p:nvSpPr>
          <p:cNvPr id="213" name="Shape 213"/>
          <p:cNvSpPr txBox="1">
            <a:spLocks noGrp="1"/>
          </p:cNvSpPr>
          <p:nvPr>
            <p:ph type="body" idx="1"/>
          </p:nvPr>
        </p:nvSpPr>
        <p:spPr>
          <a:xfrm>
            <a:off x="213450" y="4020075"/>
            <a:ext cx="8685300" cy="789900"/>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Concurrent changes of communities values for the same facility.</a:t>
            </a:r>
          </a:p>
          <a:p>
            <a:pPr marL="457200" marR="0" lvl="0" indent="-368300" algn="l" rtl="0">
              <a:lnSpc>
                <a:spcPct val="115000"/>
              </a:lnSpc>
              <a:spcBef>
                <a:spcPts val="0"/>
              </a:spcBef>
              <a:spcAft>
                <a:spcPts val="0"/>
              </a:spcAft>
              <a:buClr>
                <a:schemeClr val="accent1"/>
              </a:buClr>
              <a:buSzPct val="100000"/>
              <a:buFont typeface="Proxima Nova"/>
              <a:buChar char="●"/>
            </a:pPr>
            <a:r>
              <a:rPr lang="en" sz="2200" b="1" i="0" u="none" strike="noStrike" cap="none">
                <a:solidFill>
                  <a:schemeClr val="accent1"/>
                </a:solidFill>
                <a:latin typeface="Proxima Nova"/>
                <a:ea typeface="Proxima Nova"/>
                <a:cs typeface="Proxima Nova"/>
                <a:sym typeface="Proxima Nova"/>
              </a:rPr>
              <a:t>Indication</a:t>
            </a:r>
            <a:r>
              <a:rPr lang="en" sz="2200" b="0" i="0" u="none" strike="noStrike" cap="none">
                <a:solidFill>
                  <a:schemeClr val="accent1"/>
                </a:solidFill>
                <a:latin typeface="Proxima Nova"/>
                <a:ea typeface="Proxima Nova"/>
                <a:cs typeface="Proxima Nova"/>
                <a:sym typeface="Proxima Nova"/>
              </a:rPr>
              <a:t> of outage but not final inference yet!</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pic>
        <p:nvPicPr>
          <p:cNvPr id="214" name="Shape 214"/>
          <p:cNvPicPr preferRelativeResize="0"/>
          <p:nvPr/>
        </p:nvPicPr>
        <p:blipFill rotWithShape="1">
          <a:blip r:embed="rId5">
            <a:alphaModFix/>
          </a:blip>
          <a:srcRect b="20172"/>
          <a:stretch/>
        </p:blipFill>
        <p:spPr>
          <a:xfrm>
            <a:off x="152400" y="832975"/>
            <a:ext cx="4417725" cy="2180574"/>
          </a:xfrm>
          <a:prstGeom prst="rect">
            <a:avLst/>
          </a:prstGeom>
          <a:noFill/>
          <a:ln>
            <a:noFill/>
          </a:ln>
        </p:spPr>
      </p:pic>
      <p:sp>
        <p:nvSpPr>
          <p:cNvPr id="215" name="Shape 215"/>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216" name="Shape 216"/>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b="20172"/>
          <a:stretch/>
        </p:blipFill>
        <p:spPr>
          <a:xfrm>
            <a:off x="152400" y="832975"/>
            <a:ext cx="4417725" cy="2180574"/>
          </a:xfrm>
          <a:prstGeom prst="rect">
            <a:avLst/>
          </a:prstGeom>
          <a:noFill/>
          <a:ln>
            <a:noFill/>
          </a:ln>
        </p:spPr>
      </p:pic>
      <p:sp>
        <p:nvSpPr>
          <p:cNvPr id="222" name="Shape 222"/>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FF0000"/>
                </a:solidFill>
                <a:latin typeface="Proxima Nova"/>
                <a:ea typeface="Proxima Nova"/>
                <a:cs typeface="Proxima Nova"/>
                <a:sym typeface="Proxima Nova"/>
              </a:rPr>
              <a:t>Outage signal</a:t>
            </a:r>
          </a:p>
        </p:txBody>
      </p:sp>
      <p:sp>
        <p:nvSpPr>
          <p:cNvPr id="223" name="Shape 223"/>
          <p:cNvSpPr txBox="1">
            <a:spLocks noGrp="1"/>
          </p:cNvSpPr>
          <p:nvPr>
            <p:ph type="sldNum" idx="12"/>
          </p:nvPr>
        </p:nvSpPr>
        <p:spPr>
          <a:xfrm>
            <a:off x="8585878" y="-3843"/>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12</a:t>
            </a:fld>
            <a:endParaRPr lang="en" sz="1000" b="0" i="0" u="none" strike="noStrike" cap="none">
              <a:solidFill>
                <a:srgbClr val="33B36F"/>
              </a:solidFill>
              <a:latin typeface="Arial"/>
              <a:ea typeface="Arial"/>
              <a:cs typeface="Arial"/>
              <a:sym typeface="Arial"/>
            </a:endParaRPr>
          </a:p>
        </p:txBody>
      </p:sp>
      <p:pic>
        <p:nvPicPr>
          <p:cNvPr id="224" name="Shape 224" descr="Network Diagram Tutorial - Network Diagram.png"/>
          <p:cNvPicPr preferRelativeResize="0"/>
          <p:nvPr/>
        </p:nvPicPr>
        <p:blipFill rotWithShape="1">
          <a:blip r:embed="rId4">
            <a:alphaModFix/>
          </a:blip>
          <a:srcRect l="690" r="690"/>
          <a:stretch/>
        </p:blipFill>
        <p:spPr>
          <a:xfrm>
            <a:off x="4722525" y="608550"/>
            <a:ext cx="4493549" cy="3536849"/>
          </a:xfrm>
          <a:prstGeom prst="rect">
            <a:avLst/>
          </a:prstGeom>
          <a:noFill/>
          <a:ln>
            <a:noFill/>
          </a:ln>
        </p:spPr>
      </p:pic>
      <p:pic>
        <p:nvPicPr>
          <p:cNvPr id="225" name="Shape 225" descr="File:Apport logo.svg - Wikimedia Commons"/>
          <p:cNvPicPr preferRelativeResize="0"/>
          <p:nvPr/>
        </p:nvPicPr>
        <p:blipFill rotWithShape="1">
          <a:blip r:embed="rId5">
            <a:alphaModFix/>
          </a:blip>
          <a:srcRect/>
          <a:stretch/>
        </p:blipFill>
        <p:spPr>
          <a:xfrm>
            <a:off x="6658438" y="1948646"/>
            <a:ext cx="621725" cy="596699"/>
          </a:xfrm>
          <a:prstGeom prst="rect">
            <a:avLst/>
          </a:prstGeom>
          <a:noFill/>
          <a:ln>
            <a:noFill/>
          </a:ln>
        </p:spPr>
      </p:pic>
      <p:cxnSp>
        <p:nvCxnSpPr>
          <p:cNvPr id="226" name="Shape 226"/>
          <p:cNvCxnSpPr/>
          <p:nvPr/>
        </p:nvCxnSpPr>
        <p:spPr>
          <a:xfrm rot="10800000">
            <a:off x="5407099" y="1541675"/>
            <a:ext cx="2211600" cy="26399"/>
          </a:xfrm>
          <a:prstGeom prst="straightConnector1">
            <a:avLst/>
          </a:prstGeom>
          <a:noFill/>
          <a:ln w="28575" cap="flat" cmpd="sng">
            <a:solidFill>
              <a:srgbClr val="FF0000"/>
            </a:solidFill>
            <a:prstDash val="solid"/>
            <a:round/>
            <a:headEnd type="triangle" w="lg" len="lg"/>
            <a:tailEnd type="none" w="med" len="med"/>
          </a:ln>
        </p:spPr>
      </p:cxnSp>
      <p:sp>
        <p:nvSpPr>
          <p:cNvPr id="227" name="Shape 227"/>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2:FAC1</a:t>
            </a:r>
          </a:p>
        </p:txBody>
      </p:sp>
      <p:cxnSp>
        <p:nvCxnSpPr>
          <p:cNvPr id="228" name="Shape 228"/>
          <p:cNvCxnSpPr>
            <a:stCxn id="227"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229" name="Shape 229"/>
          <p:cNvCxnSpPr/>
          <p:nvPr/>
        </p:nvCxnSpPr>
        <p:spPr>
          <a:xfrm flipH="1">
            <a:off x="5775625" y="1696950"/>
            <a:ext cx="1175999" cy="772200"/>
          </a:xfrm>
          <a:prstGeom prst="straightConnector1">
            <a:avLst/>
          </a:prstGeom>
          <a:noFill/>
          <a:ln w="28575" cap="flat" cmpd="sng">
            <a:solidFill>
              <a:srgbClr val="FF0000"/>
            </a:solidFill>
            <a:prstDash val="solid"/>
            <a:round/>
            <a:headEnd type="none" w="med" len="med"/>
            <a:tailEnd type="none" w="med" len="med"/>
          </a:ln>
        </p:spPr>
      </p:cxnSp>
      <p:cxnSp>
        <p:nvCxnSpPr>
          <p:cNvPr id="230" name="Shape 230"/>
          <p:cNvCxnSpPr/>
          <p:nvPr/>
        </p:nvCxnSpPr>
        <p:spPr>
          <a:xfrm rot="10800000" flipH="1">
            <a:off x="6389875" y="1697100"/>
            <a:ext cx="544200" cy="17399"/>
          </a:xfrm>
          <a:prstGeom prst="straightConnector1">
            <a:avLst/>
          </a:prstGeom>
          <a:noFill/>
          <a:ln w="28575" cap="flat" cmpd="sng">
            <a:solidFill>
              <a:srgbClr val="FF0000"/>
            </a:solidFill>
            <a:prstDash val="solid"/>
            <a:round/>
            <a:headEnd type="triangle" w="lg" len="lg"/>
            <a:tailEnd type="none" w="med" len="med"/>
          </a:ln>
        </p:spPr>
      </p:cxnSp>
      <p:sp>
        <p:nvSpPr>
          <p:cNvPr id="231" name="Shape 231"/>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1:FAC1</a:t>
            </a:r>
          </a:p>
        </p:txBody>
      </p:sp>
      <p:cxnSp>
        <p:nvCxnSpPr>
          <p:cNvPr id="232" name="Shape 232"/>
          <p:cNvCxnSpPr>
            <a:stCxn id="231"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cxnSp>
        <p:nvCxnSpPr>
          <p:cNvPr id="233" name="Shape 233"/>
          <p:cNvCxnSpPr/>
          <p:nvPr/>
        </p:nvCxnSpPr>
        <p:spPr>
          <a:xfrm rot="10800000">
            <a:off x="6109000" y="2609849"/>
            <a:ext cx="0" cy="789900"/>
          </a:xfrm>
          <a:prstGeom prst="straightConnector1">
            <a:avLst/>
          </a:prstGeom>
          <a:noFill/>
          <a:ln w="28575" cap="flat" cmpd="sng">
            <a:solidFill>
              <a:srgbClr val="FF0000"/>
            </a:solidFill>
            <a:prstDash val="solid"/>
            <a:round/>
            <a:headEnd type="none" w="med" len="med"/>
            <a:tailEnd type="none" w="med" len="med"/>
          </a:ln>
        </p:spPr>
      </p:cxnSp>
      <p:cxnSp>
        <p:nvCxnSpPr>
          <p:cNvPr id="234" name="Shape 234"/>
          <p:cNvCxnSpPr/>
          <p:nvPr/>
        </p:nvCxnSpPr>
        <p:spPr>
          <a:xfrm rot="10800000">
            <a:off x="6091499" y="3399750"/>
            <a:ext cx="2492700" cy="0"/>
          </a:xfrm>
          <a:prstGeom prst="straightConnector1">
            <a:avLst/>
          </a:prstGeom>
          <a:noFill/>
          <a:ln w="28575" cap="flat" cmpd="sng">
            <a:solidFill>
              <a:srgbClr val="FF0000"/>
            </a:solidFill>
            <a:prstDash val="solid"/>
            <a:round/>
            <a:headEnd type="triangle" w="lg" len="lg"/>
            <a:tailEnd type="none" w="med" len="med"/>
          </a:ln>
        </p:spPr>
      </p:cxnSp>
      <p:cxnSp>
        <p:nvCxnSpPr>
          <p:cNvPr id="235" name="Shape 235"/>
          <p:cNvCxnSpPr/>
          <p:nvPr/>
        </p:nvCxnSpPr>
        <p:spPr>
          <a:xfrm>
            <a:off x="8268900" y="2806886"/>
            <a:ext cx="455699" cy="417300"/>
          </a:xfrm>
          <a:prstGeom prst="straightConnector1">
            <a:avLst/>
          </a:prstGeom>
          <a:noFill/>
          <a:ln w="9525" cap="flat" cmpd="sng">
            <a:solidFill>
              <a:srgbClr val="000000"/>
            </a:solidFill>
            <a:prstDash val="solid"/>
            <a:round/>
            <a:headEnd type="none" w="med" len="med"/>
            <a:tailEnd type="triangle" w="lg" len="lg"/>
          </a:ln>
        </p:spPr>
      </p:cxnSp>
      <p:sp>
        <p:nvSpPr>
          <p:cNvPr id="236" name="Shape 236"/>
          <p:cNvSpPr txBox="1"/>
          <p:nvPr/>
        </p:nvSpPr>
        <p:spPr>
          <a:xfrm>
            <a:off x="7408050" y="2069800"/>
            <a:ext cx="1650000" cy="737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4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4:FAC4</a:t>
            </a:r>
          </a:p>
          <a:p>
            <a:pPr marL="0" marR="0" lvl="0" indent="0" algn="l" rtl="0">
              <a:lnSpc>
                <a:spcPct val="100000"/>
              </a:lnSpc>
              <a:spcBef>
                <a:spcPts val="0"/>
              </a:spcBef>
              <a:spcAft>
                <a:spcPts val="0"/>
              </a:spcAft>
              <a:buClr>
                <a:srgbClr val="FF0000"/>
              </a:buClr>
              <a:buSzPct val="25000"/>
              <a:buFont typeface="Courier New"/>
              <a:buNone/>
            </a:pPr>
            <a:r>
              <a:rPr lang="en" sz="1400" b="1" i="0" u="none" strike="noStrike" cap="none">
                <a:solidFill>
                  <a:srgbClr val="FF0000"/>
                </a:solidFill>
                <a:latin typeface="Courier New"/>
                <a:ea typeface="Courier New"/>
                <a:cs typeface="Courier New"/>
                <a:sym typeface="Courier New"/>
              </a:rPr>
              <a:t>      4:IXP</a:t>
            </a:r>
          </a:p>
        </p:txBody>
      </p:sp>
      <p:cxnSp>
        <p:nvCxnSpPr>
          <p:cNvPr id="237" name="Shape 237"/>
          <p:cNvCxnSpPr/>
          <p:nvPr/>
        </p:nvCxnSpPr>
        <p:spPr>
          <a:xfrm>
            <a:off x="5793025" y="2609775"/>
            <a:ext cx="315900" cy="0"/>
          </a:xfrm>
          <a:prstGeom prst="straightConnector1">
            <a:avLst/>
          </a:prstGeom>
          <a:noFill/>
          <a:ln w="28575" cap="flat" cmpd="sng">
            <a:solidFill>
              <a:srgbClr val="FF0000"/>
            </a:solidFill>
            <a:prstDash val="solid"/>
            <a:round/>
            <a:headEnd type="none" w="med" len="med"/>
            <a:tailEnd type="none" w="med" len="med"/>
          </a:ln>
        </p:spPr>
      </p:cxnSp>
      <p:sp>
        <p:nvSpPr>
          <p:cNvPr id="238" name="Shape 238"/>
          <p:cNvSpPr txBox="1">
            <a:spLocks noGrp="1"/>
          </p:cNvSpPr>
          <p:nvPr>
            <p:ph type="body" idx="1"/>
          </p:nvPr>
        </p:nvSpPr>
        <p:spPr>
          <a:xfrm>
            <a:off x="213450" y="4020075"/>
            <a:ext cx="8685300" cy="789900"/>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Concurrent changes of communities values for the same facility.</a:t>
            </a:r>
          </a:p>
          <a:p>
            <a:pPr marL="457200" marR="0" lvl="0" indent="-368300" algn="l" rtl="0">
              <a:lnSpc>
                <a:spcPct val="115000"/>
              </a:lnSpc>
              <a:spcBef>
                <a:spcPts val="0"/>
              </a:spcBef>
              <a:spcAft>
                <a:spcPts val="0"/>
              </a:spcAft>
              <a:buClr>
                <a:schemeClr val="accent1"/>
              </a:buClr>
              <a:buSzPct val="100000"/>
              <a:buFont typeface="Proxima Nova"/>
              <a:buChar char="●"/>
            </a:pPr>
            <a:r>
              <a:rPr lang="en" sz="2200" b="1" i="0" u="none" strike="noStrike" cap="none">
                <a:solidFill>
                  <a:schemeClr val="accent1"/>
                </a:solidFill>
                <a:latin typeface="Proxima Nova"/>
                <a:ea typeface="Proxima Nova"/>
                <a:cs typeface="Proxima Nova"/>
                <a:sym typeface="Proxima Nova"/>
              </a:rPr>
              <a:t>Indication</a:t>
            </a:r>
            <a:r>
              <a:rPr lang="en" sz="2200" b="0" i="0" u="none" strike="noStrike" cap="none">
                <a:solidFill>
                  <a:schemeClr val="accent1"/>
                </a:solidFill>
                <a:latin typeface="Proxima Nova"/>
                <a:ea typeface="Proxima Nova"/>
                <a:cs typeface="Proxima Nova"/>
                <a:sym typeface="Proxima Nova"/>
              </a:rPr>
              <a:t> of outage but not final inference yet!</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sp>
        <p:nvSpPr>
          <p:cNvPr id="239" name="Shape 239"/>
          <p:cNvSpPr/>
          <p:nvPr/>
        </p:nvSpPr>
        <p:spPr>
          <a:xfrm>
            <a:off x="1627505" y="1240912"/>
            <a:ext cx="470100" cy="777300"/>
          </a:xfrm>
          <a:prstGeom prst="ellipse">
            <a:avLst/>
          </a:prstGeom>
          <a:noFill/>
          <a:ln w="25400" cap="flat" cmpd="sng">
            <a:solidFill>
              <a:srgbClr val="FF0000"/>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0" name="Shape 240"/>
          <p:cNvSpPr txBox="1"/>
          <p:nvPr/>
        </p:nvSpPr>
        <p:spPr>
          <a:xfrm>
            <a:off x="2102610" y="1311301"/>
            <a:ext cx="2742946"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Partial outage</a:t>
            </a:r>
          </a:p>
        </p:txBody>
      </p:sp>
      <p:sp>
        <p:nvSpPr>
          <p:cNvPr id="241" name="Shape 241"/>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242" name="Shape 242"/>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b="20172"/>
          <a:stretch/>
        </p:blipFill>
        <p:spPr>
          <a:xfrm>
            <a:off x="152400" y="832975"/>
            <a:ext cx="4417725" cy="2180574"/>
          </a:xfrm>
          <a:prstGeom prst="rect">
            <a:avLst/>
          </a:prstGeom>
          <a:noFill/>
          <a:ln>
            <a:noFill/>
          </a:ln>
        </p:spPr>
      </p:pic>
      <p:sp>
        <p:nvSpPr>
          <p:cNvPr id="248" name="Shape 248"/>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FF0000"/>
                </a:solidFill>
                <a:latin typeface="Proxima Nova"/>
                <a:ea typeface="Proxima Nova"/>
                <a:cs typeface="Proxima Nova"/>
                <a:sym typeface="Proxima Nova"/>
              </a:rPr>
              <a:t>Outage signal</a:t>
            </a:r>
          </a:p>
        </p:txBody>
      </p:sp>
      <p:sp>
        <p:nvSpPr>
          <p:cNvPr id="249" name="Shape 249"/>
          <p:cNvSpPr txBox="1">
            <a:spLocks noGrp="1"/>
          </p:cNvSpPr>
          <p:nvPr>
            <p:ph type="sldNum" idx="12"/>
          </p:nvPr>
        </p:nvSpPr>
        <p:spPr>
          <a:xfrm>
            <a:off x="8585878" y="-3843"/>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13</a:t>
            </a:fld>
            <a:endParaRPr lang="en" sz="1000" b="0" i="0" u="none" strike="noStrike" cap="none">
              <a:solidFill>
                <a:srgbClr val="33B36F"/>
              </a:solidFill>
              <a:latin typeface="Arial"/>
              <a:ea typeface="Arial"/>
              <a:cs typeface="Arial"/>
              <a:sym typeface="Arial"/>
            </a:endParaRPr>
          </a:p>
        </p:txBody>
      </p:sp>
      <p:pic>
        <p:nvPicPr>
          <p:cNvPr id="250" name="Shape 250" descr="Network Diagram Tutorial - Network Diagram.png"/>
          <p:cNvPicPr preferRelativeResize="0"/>
          <p:nvPr/>
        </p:nvPicPr>
        <p:blipFill rotWithShape="1">
          <a:blip r:embed="rId4">
            <a:alphaModFix/>
          </a:blip>
          <a:srcRect l="690" r="690"/>
          <a:stretch/>
        </p:blipFill>
        <p:spPr>
          <a:xfrm>
            <a:off x="4722525" y="608550"/>
            <a:ext cx="4493549" cy="3536849"/>
          </a:xfrm>
          <a:prstGeom prst="rect">
            <a:avLst/>
          </a:prstGeom>
          <a:noFill/>
          <a:ln>
            <a:noFill/>
          </a:ln>
        </p:spPr>
      </p:pic>
      <p:pic>
        <p:nvPicPr>
          <p:cNvPr id="251" name="Shape 251" descr="File:Apport logo.svg - Wikimedia Commons"/>
          <p:cNvPicPr preferRelativeResize="0"/>
          <p:nvPr/>
        </p:nvPicPr>
        <p:blipFill rotWithShape="1">
          <a:blip r:embed="rId5">
            <a:alphaModFix/>
          </a:blip>
          <a:srcRect/>
          <a:stretch/>
        </p:blipFill>
        <p:spPr>
          <a:xfrm>
            <a:off x="6658438" y="1948646"/>
            <a:ext cx="621725" cy="596699"/>
          </a:xfrm>
          <a:prstGeom prst="rect">
            <a:avLst/>
          </a:prstGeom>
          <a:noFill/>
          <a:ln>
            <a:noFill/>
          </a:ln>
        </p:spPr>
      </p:pic>
      <p:cxnSp>
        <p:nvCxnSpPr>
          <p:cNvPr id="252" name="Shape 252"/>
          <p:cNvCxnSpPr/>
          <p:nvPr/>
        </p:nvCxnSpPr>
        <p:spPr>
          <a:xfrm rot="10800000">
            <a:off x="5407099" y="1541675"/>
            <a:ext cx="2211600" cy="26399"/>
          </a:xfrm>
          <a:prstGeom prst="straightConnector1">
            <a:avLst/>
          </a:prstGeom>
          <a:noFill/>
          <a:ln w="28575" cap="flat" cmpd="sng">
            <a:solidFill>
              <a:srgbClr val="FF0000"/>
            </a:solidFill>
            <a:prstDash val="solid"/>
            <a:round/>
            <a:headEnd type="triangle" w="lg" len="lg"/>
            <a:tailEnd type="none" w="med" len="med"/>
          </a:ln>
        </p:spPr>
      </p:cxnSp>
      <p:sp>
        <p:nvSpPr>
          <p:cNvPr id="253" name="Shape 253"/>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2:FAC1</a:t>
            </a:r>
          </a:p>
        </p:txBody>
      </p:sp>
      <p:cxnSp>
        <p:nvCxnSpPr>
          <p:cNvPr id="254" name="Shape 254"/>
          <p:cNvCxnSpPr>
            <a:stCxn id="253"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255" name="Shape 255"/>
          <p:cNvCxnSpPr/>
          <p:nvPr/>
        </p:nvCxnSpPr>
        <p:spPr>
          <a:xfrm flipH="1">
            <a:off x="5775625" y="1696950"/>
            <a:ext cx="1175999" cy="772200"/>
          </a:xfrm>
          <a:prstGeom prst="straightConnector1">
            <a:avLst/>
          </a:prstGeom>
          <a:noFill/>
          <a:ln w="28575" cap="flat" cmpd="sng">
            <a:solidFill>
              <a:srgbClr val="FF0000"/>
            </a:solidFill>
            <a:prstDash val="solid"/>
            <a:round/>
            <a:headEnd type="none" w="med" len="med"/>
            <a:tailEnd type="none" w="med" len="med"/>
          </a:ln>
        </p:spPr>
      </p:cxnSp>
      <p:cxnSp>
        <p:nvCxnSpPr>
          <p:cNvPr id="256" name="Shape 256"/>
          <p:cNvCxnSpPr/>
          <p:nvPr/>
        </p:nvCxnSpPr>
        <p:spPr>
          <a:xfrm rot="10800000" flipH="1">
            <a:off x="6389875" y="1697100"/>
            <a:ext cx="544200" cy="17399"/>
          </a:xfrm>
          <a:prstGeom prst="straightConnector1">
            <a:avLst/>
          </a:prstGeom>
          <a:noFill/>
          <a:ln w="28575" cap="flat" cmpd="sng">
            <a:solidFill>
              <a:srgbClr val="FF0000"/>
            </a:solidFill>
            <a:prstDash val="solid"/>
            <a:round/>
            <a:headEnd type="triangle" w="lg" len="lg"/>
            <a:tailEnd type="none" w="med" len="med"/>
          </a:ln>
        </p:spPr>
      </p:cxnSp>
      <p:sp>
        <p:nvSpPr>
          <p:cNvPr id="257" name="Shape 257"/>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1:FAC1</a:t>
            </a:r>
          </a:p>
        </p:txBody>
      </p:sp>
      <p:cxnSp>
        <p:nvCxnSpPr>
          <p:cNvPr id="258" name="Shape 258"/>
          <p:cNvCxnSpPr>
            <a:stCxn id="257"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cxnSp>
        <p:nvCxnSpPr>
          <p:cNvPr id="259" name="Shape 259"/>
          <p:cNvCxnSpPr/>
          <p:nvPr/>
        </p:nvCxnSpPr>
        <p:spPr>
          <a:xfrm rot="10800000">
            <a:off x="6109000" y="2609849"/>
            <a:ext cx="0" cy="789900"/>
          </a:xfrm>
          <a:prstGeom prst="straightConnector1">
            <a:avLst/>
          </a:prstGeom>
          <a:noFill/>
          <a:ln w="28575" cap="flat" cmpd="sng">
            <a:solidFill>
              <a:srgbClr val="FF0000"/>
            </a:solidFill>
            <a:prstDash val="solid"/>
            <a:round/>
            <a:headEnd type="none" w="med" len="med"/>
            <a:tailEnd type="none" w="med" len="med"/>
          </a:ln>
        </p:spPr>
      </p:cxnSp>
      <p:cxnSp>
        <p:nvCxnSpPr>
          <p:cNvPr id="260" name="Shape 260"/>
          <p:cNvCxnSpPr/>
          <p:nvPr/>
        </p:nvCxnSpPr>
        <p:spPr>
          <a:xfrm rot="10800000">
            <a:off x="6091499" y="3399750"/>
            <a:ext cx="2492700" cy="0"/>
          </a:xfrm>
          <a:prstGeom prst="straightConnector1">
            <a:avLst/>
          </a:prstGeom>
          <a:noFill/>
          <a:ln w="28575" cap="flat" cmpd="sng">
            <a:solidFill>
              <a:srgbClr val="FF0000"/>
            </a:solidFill>
            <a:prstDash val="solid"/>
            <a:round/>
            <a:headEnd type="triangle" w="lg" len="lg"/>
            <a:tailEnd type="none" w="med" len="med"/>
          </a:ln>
        </p:spPr>
      </p:cxnSp>
      <p:cxnSp>
        <p:nvCxnSpPr>
          <p:cNvPr id="261" name="Shape 261"/>
          <p:cNvCxnSpPr/>
          <p:nvPr/>
        </p:nvCxnSpPr>
        <p:spPr>
          <a:xfrm>
            <a:off x="8268900" y="2806886"/>
            <a:ext cx="455699" cy="417300"/>
          </a:xfrm>
          <a:prstGeom prst="straightConnector1">
            <a:avLst/>
          </a:prstGeom>
          <a:noFill/>
          <a:ln w="9525" cap="flat" cmpd="sng">
            <a:solidFill>
              <a:srgbClr val="000000"/>
            </a:solidFill>
            <a:prstDash val="solid"/>
            <a:round/>
            <a:headEnd type="none" w="med" len="med"/>
            <a:tailEnd type="triangle" w="lg" len="lg"/>
          </a:ln>
        </p:spPr>
      </p:cxnSp>
      <p:sp>
        <p:nvSpPr>
          <p:cNvPr id="262" name="Shape 262"/>
          <p:cNvSpPr txBox="1"/>
          <p:nvPr/>
        </p:nvSpPr>
        <p:spPr>
          <a:xfrm>
            <a:off x="7408050" y="2069800"/>
            <a:ext cx="1650000" cy="737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4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4:FAC4</a:t>
            </a:r>
          </a:p>
          <a:p>
            <a:pPr marL="0" marR="0" lvl="0" indent="0" algn="l" rtl="0">
              <a:lnSpc>
                <a:spcPct val="100000"/>
              </a:lnSpc>
              <a:spcBef>
                <a:spcPts val="0"/>
              </a:spcBef>
              <a:spcAft>
                <a:spcPts val="0"/>
              </a:spcAft>
              <a:buClr>
                <a:srgbClr val="FF0000"/>
              </a:buClr>
              <a:buSzPct val="25000"/>
              <a:buFont typeface="Courier New"/>
              <a:buNone/>
            </a:pPr>
            <a:r>
              <a:rPr lang="en" sz="1400" b="1" i="0" u="none" strike="noStrike" cap="none">
                <a:solidFill>
                  <a:srgbClr val="FF0000"/>
                </a:solidFill>
                <a:latin typeface="Courier New"/>
                <a:ea typeface="Courier New"/>
                <a:cs typeface="Courier New"/>
                <a:sym typeface="Courier New"/>
              </a:rPr>
              <a:t>      4:IXP</a:t>
            </a:r>
          </a:p>
        </p:txBody>
      </p:sp>
      <p:cxnSp>
        <p:nvCxnSpPr>
          <p:cNvPr id="263" name="Shape 263"/>
          <p:cNvCxnSpPr/>
          <p:nvPr/>
        </p:nvCxnSpPr>
        <p:spPr>
          <a:xfrm>
            <a:off x="5793025" y="2609775"/>
            <a:ext cx="315900" cy="0"/>
          </a:xfrm>
          <a:prstGeom prst="straightConnector1">
            <a:avLst/>
          </a:prstGeom>
          <a:noFill/>
          <a:ln w="28575" cap="flat" cmpd="sng">
            <a:solidFill>
              <a:srgbClr val="FF0000"/>
            </a:solidFill>
            <a:prstDash val="solid"/>
            <a:round/>
            <a:headEnd type="none" w="med" len="med"/>
            <a:tailEnd type="none" w="med" len="med"/>
          </a:ln>
        </p:spPr>
      </p:cxnSp>
      <p:sp>
        <p:nvSpPr>
          <p:cNvPr id="264" name="Shape 264"/>
          <p:cNvSpPr txBox="1">
            <a:spLocks noGrp="1"/>
          </p:cNvSpPr>
          <p:nvPr>
            <p:ph type="body" idx="1"/>
          </p:nvPr>
        </p:nvSpPr>
        <p:spPr>
          <a:xfrm>
            <a:off x="213450" y="4020075"/>
            <a:ext cx="8685300" cy="789900"/>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Concurrent changes of communities values for the same facility.</a:t>
            </a:r>
          </a:p>
          <a:p>
            <a:pPr marL="457200" marR="0" lvl="0" indent="-368300" algn="l" rtl="0">
              <a:lnSpc>
                <a:spcPct val="115000"/>
              </a:lnSpc>
              <a:spcBef>
                <a:spcPts val="0"/>
              </a:spcBef>
              <a:spcAft>
                <a:spcPts val="0"/>
              </a:spcAft>
              <a:buClr>
                <a:schemeClr val="accent1"/>
              </a:buClr>
              <a:buSzPct val="100000"/>
              <a:buFont typeface="Proxima Nova"/>
              <a:buChar char="●"/>
            </a:pPr>
            <a:r>
              <a:rPr lang="en" sz="2200" b="1" i="0" u="none" strike="noStrike" cap="none">
                <a:solidFill>
                  <a:schemeClr val="accent1"/>
                </a:solidFill>
                <a:latin typeface="Proxima Nova"/>
                <a:ea typeface="Proxima Nova"/>
                <a:cs typeface="Proxima Nova"/>
                <a:sym typeface="Proxima Nova"/>
              </a:rPr>
              <a:t>Indication</a:t>
            </a:r>
            <a:r>
              <a:rPr lang="en" sz="2200" b="0" i="0" u="none" strike="noStrike" cap="none">
                <a:solidFill>
                  <a:schemeClr val="accent1"/>
                </a:solidFill>
                <a:latin typeface="Proxima Nova"/>
                <a:ea typeface="Proxima Nova"/>
                <a:cs typeface="Proxima Nova"/>
                <a:sym typeface="Proxima Nova"/>
              </a:rPr>
              <a:t> of outage but not final inference yet!</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sp>
        <p:nvSpPr>
          <p:cNvPr id="265" name="Shape 265"/>
          <p:cNvSpPr txBox="1"/>
          <p:nvPr/>
        </p:nvSpPr>
        <p:spPr>
          <a:xfrm>
            <a:off x="2102610" y="1311301"/>
            <a:ext cx="2742946" cy="73866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Partial outage?</a:t>
            </a:r>
          </a:p>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De-peering of large ASes?</a:t>
            </a:r>
          </a:p>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Major routing policy change?</a:t>
            </a:r>
          </a:p>
        </p:txBody>
      </p:sp>
      <p:sp>
        <p:nvSpPr>
          <p:cNvPr id="266" name="Shape 266"/>
          <p:cNvSpPr/>
          <p:nvPr/>
        </p:nvSpPr>
        <p:spPr>
          <a:xfrm>
            <a:off x="1627505" y="1240912"/>
            <a:ext cx="470100" cy="777300"/>
          </a:xfrm>
          <a:prstGeom prst="ellipse">
            <a:avLst/>
          </a:prstGeom>
          <a:noFill/>
          <a:ln w="25400" cap="flat" cmpd="sng">
            <a:solidFill>
              <a:srgbClr val="FF0000"/>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7" name="Shape 267"/>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268" name="Shape 268"/>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b="20817"/>
          <a:stretch/>
        </p:blipFill>
        <p:spPr>
          <a:xfrm>
            <a:off x="152400" y="832975"/>
            <a:ext cx="4417725" cy="2163000"/>
          </a:xfrm>
          <a:prstGeom prst="rect">
            <a:avLst/>
          </a:prstGeom>
          <a:noFill/>
          <a:ln>
            <a:noFill/>
          </a:ln>
        </p:spPr>
      </p:pic>
      <p:sp>
        <p:nvSpPr>
          <p:cNvPr id="274" name="Shape 274"/>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FF0000"/>
                </a:solidFill>
                <a:latin typeface="Proxima Nova"/>
                <a:ea typeface="Proxima Nova"/>
                <a:cs typeface="Proxima Nova"/>
                <a:sym typeface="Proxima Nova"/>
              </a:rPr>
              <a:t>Outage signal</a:t>
            </a:r>
          </a:p>
        </p:txBody>
      </p:sp>
      <p:sp>
        <p:nvSpPr>
          <p:cNvPr id="275" name="Shape 275"/>
          <p:cNvSpPr txBox="1">
            <a:spLocks noGrp="1"/>
          </p:cNvSpPr>
          <p:nvPr>
            <p:ph type="sldNum" idx="12"/>
          </p:nvPr>
        </p:nvSpPr>
        <p:spPr>
          <a:xfrm>
            <a:off x="85842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14</a:t>
            </a:fld>
            <a:endParaRPr lang="en" sz="1000" b="0" i="0" u="none" strike="noStrike" cap="none">
              <a:solidFill>
                <a:srgbClr val="33B36F"/>
              </a:solidFill>
              <a:latin typeface="Arial"/>
              <a:ea typeface="Arial"/>
              <a:cs typeface="Arial"/>
              <a:sym typeface="Arial"/>
            </a:endParaRPr>
          </a:p>
        </p:txBody>
      </p:sp>
      <p:pic>
        <p:nvPicPr>
          <p:cNvPr id="276" name="Shape 276" descr="Network Diagram Tutorial - Network Diagram.png"/>
          <p:cNvPicPr preferRelativeResize="0"/>
          <p:nvPr/>
        </p:nvPicPr>
        <p:blipFill rotWithShape="1">
          <a:blip r:embed="rId4">
            <a:alphaModFix/>
          </a:blip>
          <a:srcRect l="690" r="690"/>
          <a:stretch/>
        </p:blipFill>
        <p:spPr>
          <a:xfrm>
            <a:off x="4722525" y="608550"/>
            <a:ext cx="4493549" cy="3536849"/>
          </a:xfrm>
          <a:prstGeom prst="rect">
            <a:avLst/>
          </a:prstGeom>
          <a:noFill/>
          <a:ln>
            <a:noFill/>
          </a:ln>
        </p:spPr>
      </p:pic>
      <p:pic>
        <p:nvPicPr>
          <p:cNvPr id="277" name="Shape 277" descr="File:Apport logo.svg - Wikimedia Commons"/>
          <p:cNvPicPr preferRelativeResize="0"/>
          <p:nvPr/>
        </p:nvPicPr>
        <p:blipFill rotWithShape="1">
          <a:blip r:embed="rId5">
            <a:alphaModFix/>
          </a:blip>
          <a:srcRect/>
          <a:stretch/>
        </p:blipFill>
        <p:spPr>
          <a:xfrm>
            <a:off x="6658438" y="1948646"/>
            <a:ext cx="621725" cy="596699"/>
          </a:xfrm>
          <a:prstGeom prst="rect">
            <a:avLst/>
          </a:prstGeom>
          <a:noFill/>
          <a:ln>
            <a:noFill/>
          </a:ln>
        </p:spPr>
      </p:pic>
      <p:cxnSp>
        <p:nvCxnSpPr>
          <p:cNvPr id="278" name="Shape 278"/>
          <p:cNvCxnSpPr/>
          <p:nvPr/>
        </p:nvCxnSpPr>
        <p:spPr>
          <a:xfrm rot="10800000">
            <a:off x="5407099" y="1541675"/>
            <a:ext cx="2211600" cy="26399"/>
          </a:xfrm>
          <a:prstGeom prst="straightConnector1">
            <a:avLst/>
          </a:prstGeom>
          <a:noFill/>
          <a:ln w="28575" cap="flat" cmpd="sng">
            <a:solidFill>
              <a:srgbClr val="FF0000"/>
            </a:solidFill>
            <a:prstDash val="solid"/>
            <a:round/>
            <a:headEnd type="triangle" w="lg" len="lg"/>
            <a:tailEnd type="none" w="med" len="med"/>
          </a:ln>
        </p:spPr>
      </p:cxnSp>
      <p:sp>
        <p:nvSpPr>
          <p:cNvPr id="279" name="Shape 279"/>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2:FAC1</a:t>
            </a:r>
          </a:p>
        </p:txBody>
      </p:sp>
      <p:cxnSp>
        <p:nvCxnSpPr>
          <p:cNvPr id="280" name="Shape 280"/>
          <p:cNvCxnSpPr>
            <a:stCxn id="279"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281" name="Shape 281"/>
          <p:cNvCxnSpPr/>
          <p:nvPr/>
        </p:nvCxnSpPr>
        <p:spPr>
          <a:xfrm flipH="1">
            <a:off x="5775625" y="1696950"/>
            <a:ext cx="1175999" cy="772200"/>
          </a:xfrm>
          <a:prstGeom prst="straightConnector1">
            <a:avLst/>
          </a:prstGeom>
          <a:noFill/>
          <a:ln w="28575" cap="flat" cmpd="sng">
            <a:solidFill>
              <a:srgbClr val="FF0000"/>
            </a:solidFill>
            <a:prstDash val="solid"/>
            <a:round/>
            <a:headEnd type="none" w="med" len="med"/>
            <a:tailEnd type="none" w="med" len="med"/>
          </a:ln>
        </p:spPr>
      </p:cxnSp>
      <p:cxnSp>
        <p:nvCxnSpPr>
          <p:cNvPr id="282" name="Shape 282"/>
          <p:cNvCxnSpPr/>
          <p:nvPr/>
        </p:nvCxnSpPr>
        <p:spPr>
          <a:xfrm rot="10800000" flipH="1">
            <a:off x="6389875" y="1697100"/>
            <a:ext cx="544200" cy="17399"/>
          </a:xfrm>
          <a:prstGeom prst="straightConnector1">
            <a:avLst/>
          </a:prstGeom>
          <a:noFill/>
          <a:ln w="28575" cap="flat" cmpd="sng">
            <a:solidFill>
              <a:srgbClr val="FF0000"/>
            </a:solidFill>
            <a:prstDash val="solid"/>
            <a:round/>
            <a:headEnd type="triangle" w="lg" len="lg"/>
            <a:tailEnd type="none" w="med" len="med"/>
          </a:ln>
        </p:spPr>
      </p:cxnSp>
      <p:sp>
        <p:nvSpPr>
          <p:cNvPr id="283" name="Shape 283"/>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1:FAC1</a:t>
            </a:r>
          </a:p>
        </p:txBody>
      </p:sp>
      <p:cxnSp>
        <p:nvCxnSpPr>
          <p:cNvPr id="284" name="Shape 284"/>
          <p:cNvCxnSpPr>
            <a:stCxn id="283"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cxnSp>
        <p:nvCxnSpPr>
          <p:cNvPr id="285" name="Shape 285"/>
          <p:cNvCxnSpPr/>
          <p:nvPr/>
        </p:nvCxnSpPr>
        <p:spPr>
          <a:xfrm rot="10800000">
            <a:off x="6109000" y="2609849"/>
            <a:ext cx="0" cy="789900"/>
          </a:xfrm>
          <a:prstGeom prst="straightConnector1">
            <a:avLst/>
          </a:prstGeom>
          <a:noFill/>
          <a:ln w="28575" cap="flat" cmpd="sng">
            <a:solidFill>
              <a:srgbClr val="FF0000"/>
            </a:solidFill>
            <a:prstDash val="solid"/>
            <a:round/>
            <a:headEnd type="none" w="med" len="med"/>
            <a:tailEnd type="none" w="med" len="med"/>
          </a:ln>
        </p:spPr>
      </p:cxnSp>
      <p:cxnSp>
        <p:nvCxnSpPr>
          <p:cNvPr id="286" name="Shape 286"/>
          <p:cNvCxnSpPr/>
          <p:nvPr/>
        </p:nvCxnSpPr>
        <p:spPr>
          <a:xfrm rot="10800000">
            <a:off x="6091499" y="3399750"/>
            <a:ext cx="2492700" cy="0"/>
          </a:xfrm>
          <a:prstGeom prst="straightConnector1">
            <a:avLst/>
          </a:prstGeom>
          <a:noFill/>
          <a:ln w="28575" cap="flat" cmpd="sng">
            <a:solidFill>
              <a:srgbClr val="FF0000"/>
            </a:solidFill>
            <a:prstDash val="solid"/>
            <a:round/>
            <a:headEnd type="triangle" w="lg" len="lg"/>
            <a:tailEnd type="none" w="med" len="med"/>
          </a:ln>
        </p:spPr>
      </p:cxnSp>
      <p:cxnSp>
        <p:nvCxnSpPr>
          <p:cNvPr id="287" name="Shape 287"/>
          <p:cNvCxnSpPr/>
          <p:nvPr/>
        </p:nvCxnSpPr>
        <p:spPr>
          <a:xfrm>
            <a:off x="8268900" y="2806886"/>
            <a:ext cx="455699" cy="417300"/>
          </a:xfrm>
          <a:prstGeom prst="straightConnector1">
            <a:avLst/>
          </a:prstGeom>
          <a:noFill/>
          <a:ln w="9525" cap="flat" cmpd="sng">
            <a:solidFill>
              <a:srgbClr val="000000"/>
            </a:solidFill>
            <a:prstDash val="solid"/>
            <a:round/>
            <a:headEnd type="none" w="med" len="med"/>
            <a:tailEnd type="triangle" w="lg" len="lg"/>
          </a:ln>
        </p:spPr>
      </p:cxnSp>
      <p:sp>
        <p:nvSpPr>
          <p:cNvPr id="288" name="Shape 288"/>
          <p:cNvSpPr txBox="1"/>
          <p:nvPr/>
        </p:nvSpPr>
        <p:spPr>
          <a:xfrm>
            <a:off x="7408050" y="2069800"/>
            <a:ext cx="1650000" cy="737100"/>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4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FF0000"/>
                </a:solidFill>
                <a:latin typeface="Courier New"/>
                <a:ea typeface="Courier New"/>
                <a:cs typeface="Courier New"/>
                <a:sym typeface="Courier New"/>
              </a:rPr>
              <a:t>4:FAC4</a:t>
            </a:r>
          </a:p>
          <a:p>
            <a:pPr marL="0" marR="0" lvl="0" indent="0" algn="l" rtl="0">
              <a:lnSpc>
                <a:spcPct val="100000"/>
              </a:lnSpc>
              <a:spcBef>
                <a:spcPts val="0"/>
              </a:spcBef>
              <a:spcAft>
                <a:spcPts val="0"/>
              </a:spcAft>
              <a:buClr>
                <a:srgbClr val="FF0000"/>
              </a:buClr>
              <a:buSzPct val="25000"/>
              <a:buFont typeface="Courier New"/>
              <a:buNone/>
            </a:pPr>
            <a:r>
              <a:rPr lang="en" sz="1400" b="1" i="0" u="none" strike="noStrike" cap="none">
                <a:solidFill>
                  <a:srgbClr val="FF0000"/>
                </a:solidFill>
                <a:latin typeface="Courier New"/>
                <a:ea typeface="Courier New"/>
                <a:cs typeface="Courier New"/>
                <a:sym typeface="Courier New"/>
              </a:rPr>
              <a:t>      4:IXP</a:t>
            </a:r>
          </a:p>
        </p:txBody>
      </p:sp>
      <p:cxnSp>
        <p:nvCxnSpPr>
          <p:cNvPr id="289" name="Shape 289"/>
          <p:cNvCxnSpPr/>
          <p:nvPr/>
        </p:nvCxnSpPr>
        <p:spPr>
          <a:xfrm>
            <a:off x="5793025" y="2609775"/>
            <a:ext cx="315900" cy="0"/>
          </a:xfrm>
          <a:prstGeom prst="straightConnector1">
            <a:avLst/>
          </a:prstGeom>
          <a:noFill/>
          <a:ln w="28575" cap="flat" cmpd="sng">
            <a:solidFill>
              <a:srgbClr val="FF0000"/>
            </a:solidFill>
            <a:prstDash val="solid"/>
            <a:round/>
            <a:headEnd type="none" w="med" len="med"/>
            <a:tailEnd type="none" w="med" len="med"/>
          </a:ln>
        </p:spPr>
      </p:cxnSp>
      <p:sp>
        <p:nvSpPr>
          <p:cNvPr id="290" name="Shape 290"/>
          <p:cNvSpPr txBox="1">
            <a:spLocks noGrp="1"/>
          </p:cNvSpPr>
          <p:nvPr>
            <p:ph type="body" idx="1"/>
          </p:nvPr>
        </p:nvSpPr>
        <p:spPr>
          <a:xfrm>
            <a:off x="213450" y="3447250"/>
            <a:ext cx="7405200" cy="15533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1" i="0" u="none" strike="noStrike" cap="none">
                <a:solidFill>
                  <a:schemeClr val="accent1"/>
                </a:solidFill>
                <a:latin typeface="Proxima Nova"/>
                <a:ea typeface="Proxima Nova"/>
                <a:cs typeface="Proxima Nova"/>
                <a:sym typeface="Proxima Nova"/>
              </a:rPr>
              <a:t>Signal investigation:</a:t>
            </a:r>
          </a:p>
          <a:p>
            <a:pPr marL="457200" marR="0" lvl="0" indent="-368300" algn="l" rtl="0">
              <a:lnSpc>
                <a:spcPct val="115000"/>
              </a:lnSpc>
              <a:spcBef>
                <a:spcPts val="0"/>
              </a:spcBef>
              <a:spcAft>
                <a:spcPts val="0"/>
              </a:spcAft>
              <a:buClr>
                <a:schemeClr val="accent1"/>
              </a:buClr>
              <a:buSzPct val="100000"/>
              <a:buFont typeface="Proxima Nova"/>
              <a:buChar char="●"/>
            </a:pPr>
            <a:r>
              <a:rPr lang="en" sz="2100" b="0" i="0" u="none" strike="noStrike" cap="none">
                <a:solidFill>
                  <a:schemeClr val="accent1"/>
                </a:solidFill>
                <a:latin typeface="Proxima Nova"/>
                <a:ea typeface="Proxima Nova"/>
                <a:cs typeface="Proxima Nova"/>
                <a:sym typeface="Proxima Nova"/>
              </a:rPr>
              <a:t>Targeted active measurements.</a:t>
            </a:r>
          </a:p>
          <a:p>
            <a:pPr marL="457200" marR="0" lvl="0" indent="-368300" algn="l" rtl="0">
              <a:lnSpc>
                <a:spcPct val="115000"/>
              </a:lnSpc>
              <a:spcBef>
                <a:spcPts val="0"/>
              </a:spcBef>
              <a:spcAft>
                <a:spcPts val="0"/>
              </a:spcAft>
              <a:buClr>
                <a:schemeClr val="accent1"/>
              </a:buClr>
              <a:buSzPct val="100000"/>
              <a:buFont typeface="Proxima Nova"/>
              <a:buChar char="●"/>
            </a:pPr>
            <a:r>
              <a:rPr lang="en" sz="2100" b="0" i="0" u="none" strike="noStrike" cap="none">
                <a:solidFill>
                  <a:schemeClr val="accent1"/>
                </a:solidFill>
                <a:latin typeface="Proxima Nova"/>
                <a:ea typeface="Proxima Nova"/>
                <a:cs typeface="Proxima Nova"/>
                <a:sym typeface="Proxima Nova"/>
              </a:rPr>
              <a:t>How disjoint are the affected paths?</a:t>
            </a:r>
          </a:p>
          <a:p>
            <a:pPr marL="457200" marR="0" lvl="0" indent="-368300" algn="l" rtl="0">
              <a:lnSpc>
                <a:spcPct val="115000"/>
              </a:lnSpc>
              <a:spcBef>
                <a:spcPts val="0"/>
              </a:spcBef>
              <a:spcAft>
                <a:spcPts val="0"/>
              </a:spcAft>
              <a:buClr>
                <a:schemeClr val="accent1"/>
              </a:buClr>
              <a:buSzPct val="100000"/>
              <a:buFont typeface="Proxima Nova"/>
              <a:buChar char="●"/>
            </a:pPr>
            <a:r>
              <a:rPr lang="en" sz="2100" b="0" i="0" u="none" strike="noStrike" cap="none">
                <a:solidFill>
                  <a:schemeClr val="accent1"/>
                </a:solidFill>
                <a:latin typeface="Proxima Nova"/>
                <a:ea typeface="Proxima Nova"/>
                <a:cs typeface="Proxima Nova"/>
                <a:sym typeface="Proxima Nova"/>
              </a:rPr>
              <a:t>How many ASes and links have been affected?</a:t>
            </a:r>
          </a:p>
        </p:txBody>
      </p:sp>
      <p:sp>
        <p:nvSpPr>
          <p:cNvPr id="291" name="Shape 291"/>
          <p:cNvSpPr txBox="1"/>
          <p:nvPr/>
        </p:nvSpPr>
        <p:spPr>
          <a:xfrm>
            <a:off x="2102610" y="1311301"/>
            <a:ext cx="2742946" cy="73866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Partial outage?</a:t>
            </a:r>
          </a:p>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De-peering of large ASes?</a:t>
            </a:r>
          </a:p>
          <a:p>
            <a:pPr marL="0" marR="0" lvl="0" indent="0" algn="l" rtl="0">
              <a:lnSpc>
                <a:spcPct val="100000"/>
              </a:lnSpc>
              <a:spcBef>
                <a:spcPts val="0"/>
              </a:spcBef>
              <a:spcAft>
                <a:spcPts val="0"/>
              </a:spcAft>
              <a:buClr>
                <a:srgbClr val="FF0000"/>
              </a:buClr>
              <a:buSzPct val="25000"/>
              <a:buFont typeface="Arial"/>
              <a:buNone/>
            </a:pPr>
            <a:r>
              <a:rPr lang="en" sz="1400" b="1" i="0" u="none" strike="noStrike" cap="none">
                <a:solidFill>
                  <a:srgbClr val="FF0000"/>
                </a:solidFill>
                <a:latin typeface="Arial"/>
                <a:ea typeface="Arial"/>
                <a:cs typeface="Arial"/>
                <a:sym typeface="Arial"/>
              </a:rPr>
              <a:t>Major routing policy change?</a:t>
            </a:r>
          </a:p>
        </p:txBody>
      </p:sp>
      <p:sp>
        <p:nvSpPr>
          <p:cNvPr id="292" name="Shape 292"/>
          <p:cNvSpPr/>
          <p:nvPr/>
        </p:nvSpPr>
        <p:spPr>
          <a:xfrm>
            <a:off x="1627505" y="1240912"/>
            <a:ext cx="470100" cy="777300"/>
          </a:xfrm>
          <a:prstGeom prst="ellipse">
            <a:avLst/>
          </a:prstGeom>
          <a:noFill/>
          <a:ln w="25400" cap="flat" cmpd="sng">
            <a:solidFill>
              <a:srgbClr val="FF0000"/>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93" name="Shape 293"/>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294" name="Shape 294"/>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0000FF"/>
                </a:solidFill>
                <a:latin typeface="Proxima Nova"/>
                <a:ea typeface="Proxima Nova"/>
                <a:cs typeface="Proxima Nova"/>
                <a:sym typeface="Proxima Nova"/>
              </a:rPr>
              <a:t>Outage tracking</a:t>
            </a:r>
          </a:p>
        </p:txBody>
      </p:sp>
      <p:sp>
        <p:nvSpPr>
          <p:cNvPr id="300" name="Shape 300"/>
          <p:cNvSpPr txBox="1">
            <a:spLocks noGrp="1"/>
          </p:cNvSpPr>
          <p:nvPr>
            <p:ph type="sldNum" idx="12"/>
          </p:nvPr>
        </p:nvSpPr>
        <p:spPr>
          <a:xfrm>
            <a:off x="85842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15</a:t>
            </a:fld>
            <a:endParaRPr lang="en" sz="1000" b="0" i="0" u="none" strike="noStrike" cap="none">
              <a:solidFill>
                <a:srgbClr val="33B36F"/>
              </a:solidFill>
              <a:latin typeface="Arial"/>
              <a:ea typeface="Arial"/>
              <a:cs typeface="Arial"/>
              <a:sym typeface="Arial"/>
            </a:endParaRPr>
          </a:p>
        </p:txBody>
      </p:sp>
      <p:pic>
        <p:nvPicPr>
          <p:cNvPr id="301" name="Shape 301"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cxnSp>
        <p:nvCxnSpPr>
          <p:cNvPr id="302" name="Shape 302"/>
          <p:cNvCxnSpPr/>
          <p:nvPr/>
        </p:nvCxnSpPr>
        <p:spPr>
          <a:xfrm rot="10800000">
            <a:off x="6109000" y="2609849"/>
            <a:ext cx="0" cy="789900"/>
          </a:xfrm>
          <a:prstGeom prst="straightConnector1">
            <a:avLst/>
          </a:prstGeom>
          <a:noFill/>
          <a:ln w="28575" cap="flat" cmpd="sng">
            <a:solidFill>
              <a:srgbClr val="FF0000"/>
            </a:solidFill>
            <a:prstDash val="solid"/>
            <a:round/>
            <a:headEnd type="none" w="med" len="med"/>
            <a:tailEnd type="none" w="med" len="med"/>
          </a:ln>
        </p:spPr>
      </p:cxnSp>
      <p:cxnSp>
        <p:nvCxnSpPr>
          <p:cNvPr id="303" name="Shape 303"/>
          <p:cNvCxnSpPr/>
          <p:nvPr/>
        </p:nvCxnSpPr>
        <p:spPr>
          <a:xfrm rot="10800000">
            <a:off x="6091499" y="3399750"/>
            <a:ext cx="2492700" cy="0"/>
          </a:xfrm>
          <a:prstGeom prst="straightConnector1">
            <a:avLst/>
          </a:prstGeom>
          <a:noFill/>
          <a:ln w="28575" cap="flat" cmpd="sng">
            <a:solidFill>
              <a:srgbClr val="FF0000"/>
            </a:solidFill>
            <a:prstDash val="solid"/>
            <a:round/>
            <a:headEnd type="triangle" w="lg" len="lg"/>
            <a:tailEnd type="none" w="med" len="med"/>
          </a:ln>
        </p:spPr>
      </p:cxnSp>
      <p:cxnSp>
        <p:nvCxnSpPr>
          <p:cNvPr id="304" name="Shape 304"/>
          <p:cNvCxnSpPr/>
          <p:nvPr/>
        </p:nvCxnSpPr>
        <p:spPr>
          <a:xfrm>
            <a:off x="5793025" y="2609775"/>
            <a:ext cx="315900" cy="0"/>
          </a:xfrm>
          <a:prstGeom prst="straightConnector1">
            <a:avLst/>
          </a:prstGeom>
          <a:noFill/>
          <a:ln w="28575" cap="flat" cmpd="sng">
            <a:solidFill>
              <a:srgbClr val="FF0000"/>
            </a:solidFill>
            <a:prstDash val="solid"/>
            <a:round/>
            <a:headEnd type="none" w="med" len="med"/>
            <a:tailEnd type="none" w="med" len="med"/>
          </a:ln>
        </p:spPr>
      </p:cxnSp>
      <p:cxnSp>
        <p:nvCxnSpPr>
          <p:cNvPr id="305" name="Shape 305"/>
          <p:cNvCxnSpPr/>
          <p:nvPr/>
        </p:nvCxnSpPr>
        <p:spPr>
          <a:xfrm>
            <a:off x="6354775"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306" name="Shape 306"/>
          <p:cNvCxnSpPr/>
          <p:nvPr/>
        </p:nvCxnSpPr>
        <p:spPr>
          <a:xfrm flipH="1">
            <a:off x="5792575" y="2416675"/>
            <a:ext cx="1141499" cy="17700"/>
          </a:xfrm>
          <a:prstGeom prst="straightConnector1">
            <a:avLst/>
          </a:prstGeom>
          <a:noFill/>
          <a:ln w="28575" cap="flat" cmpd="sng">
            <a:solidFill>
              <a:srgbClr val="0000FF"/>
            </a:solidFill>
            <a:prstDash val="solid"/>
            <a:round/>
            <a:headEnd type="none" w="med" len="med"/>
            <a:tailEnd type="none" w="med" len="med"/>
          </a:ln>
        </p:spPr>
      </p:cxnSp>
      <p:sp>
        <p:nvSpPr>
          <p:cNvPr id="307" name="Shape 307"/>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0000FF"/>
                </a:solidFill>
                <a:latin typeface="Courier New"/>
                <a:ea typeface="Courier New"/>
                <a:cs typeface="Courier New"/>
                <a:sym typeface="Courier New"/>
              </a:rPr>
              <a:t>1:FAC2</a:t>
            </a:r>
          </a:p>
        </p:txBody>
      </p:sp>
      <p:cxnSp>
        <p:nvCxnSpPr>
          <p:cNvPr id="308" name="Shape 308"/>
          <p:cNvCxnSpPr>
            <a:stCxn id="307"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sp>
        <p:nvSpPr>
          <p:cNvPr id="309" name="Shape 309"/>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a:t>
            </a:r>
            <a:r>
              <a:rPr lang="en" sz="1400" b="1" i="0" u="none" strike="noStrike" cap="none">
                <a:solidFill>
                  <a:srgbClr val="0000FF"/>
                </a:solidFill>
                <a:latin typeface="Courier New"/>
                <a:ea typeface="Courier New"/>
                <a:cs typeface="Courier New"/>
                <a:sym typeface="Courier New"/>
              </a:rPr>
              <a:t>2:FAC2</a:t>
            </a:r>
          </a:p>
        </p:txBody>
      </p:sp>
      <p:cxnSp>
        <p:nvCxnSpPr>
          <p:cNvPr id="310" name="Shape 310"/>
          <p:cNvCxnSpPr>
            <a:stCxn id="309"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311" name="Shape 311"/>
          <p:cNvCxnSpPr/>
          <p:nvPr/>
        </p:nvCxnSpPr>
        <p:spPr>
          <a:xfrm rot="10800000">
            <a:off x="6934075" y="2118174"/>
            <a:ext cx="0" cy="298500"/>
          </a:xfrm>
          <a:prstGeom prst="straightConnector1">
            <a:avLst/>
          </a:prstGeom>
          <a:noFill/>
          <a:ln w="28575" cap="flat" cmpd="sng">
            <a:solidFill>
              <a:srgbClr val="0000FF"/>
            </a:solidFill>
            <a:prstDash val="solid"/>
            <a:round/>
            <a:headEnd type="none" w="med" len="med"/>
            <a:tailEnd type="none" w="med" len="med"/>
          </a:ln>
        </p:spPr>
      </p:cxnSp>
      <p:grpSp>
        <p:nvGrpSpPr>
          <p:cNvPr id="312" name="Shape 312"/>
          <p:cNvGrpSpPr/>
          <p:nvPr/>
        </p:nvGrpSpPr>
        <p:grpSpPr>
          <a:xfrm>
            <a:off x="5406824" y="1609175"/>
            <a:ext cx="2211875" cy="526711"/>
            <a:chOff x="5406824" y="1609175"/>
            <a:chExt cx="2211875" cy="526711"/>
          </a:xfrm>
        </p:grpSpPr>
        <p:cxnSp>
          <p:nvCxnSpPr>
            <p:cNvPr id="313" name="Shape 313"/>
            <p:cNvCxnSpPr/>
            <p:nvPr/>
          </p:nvCxnSpPr>
          <p:spPr>
            <a:xfrm flipH="1">
              <a:off x="7355299"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314" name="Shape 314"/>
            <p:cNvCxnSpPr/>
            <p:nvPr/>
          </p:nvCxnSpPr>
          <p:spPr>
            <a:xfrm flipH="1">
              <a:off x="5406824" y="1609175"/>
              <a:ext cx="1123500" cy="8699"/>
            </a:xfrm>
            <a:prstGeom prst="straightConnector1">
              <a:avLst/>
            </a:prstGeom>
            <a:noFill/>
            <a:ln w="28575" cap="flat" cmpd="sng">
              <a:solidFill>
                <a:srgbClr val="0000FF"/>
              </a:solidFill>
              <a:prstDash val="solid"/>
              <a:round/>
              <a:headEnd type="none" w="med" len="med"/>
              <a:tailEnd type="none" w="med" len="med"/>
            </a:ln>
          </p:spPr>
        </p:cxnSp>
        <p:cxnSp>
          <p:nvCxnSpPr>
            <p:cNvPr id="315" name="Shape 315"/>
            <p:cNvCxnSpPr/>
            <p:nvPr/>
          </p:nvCxnSpPr>
          <p:spPr>
            <a:xfrm>
              <a:off x="6530325" y="1609175"/>
              <a:ext cx="526500" cy="509099"/>
            </a:xfrm>
            <a:prstGeom prst="straightConnector1">
              <a:avLst/>
            </a:prstGeom>
            <a:noFill/>
            <a:ln w="28575" cap="flat" cmpd="sng">
              <a:solidFill>
                <a:srgbClr val="0000FF"/>
              </a:solidFill>
              <a:prstDash val="solid"/>
              <a:round/>
              <a:headEnd type="none" w="med" len="med"/>
              <a:tailEnd type="none" w="med" len="med"/>
            </a:ln>
          </p:spPr>
        </p:cxnSp>
        <p:cxnSp>
          <p:nvCxnSpPr>
            <p:cNvPr id="316" name="Shape 316"/>
            <p:cNvCxnSpPr/>
            <p:nvPr/>
          </p:nvCxnSpPr>
          <p:spPr>
            <a:xfrm flipH="1">
              <a:off x="7039549" y="2114886"/>
              <a:ext cx="333300" cy="21000"/>
            </a:xfrm>
            <a:prstGeom prst="straightConnector1">
              <a:avLst/>
            </a:prstGeom>
            <a:noFill/>
            <a:ln w="28575" cap="flat" cmpd="sng">
              <a:solidFill>
                <a:srgbClr val="0000FF"/>
              </a:solidFill>
              <a:prstDash val="solid"/>
              <a:round/>
              <a:headEnd type="none" w="med" len="med"/>
              <a:tailEnd type="none" w="med" len="med"/>
            </a:ln>
          </p:spPr>
        </p:cxnSp>
      </p:grpSp>
      <p:cxnSp>
        <p:nvCxnSpPr>
          <p:cNvPr id="317" name="Shape 317"/>
          <p:cNvCxnSpPr/>
          <p:nvPr/>
        </p:nvCxnSpPr>
        <p:spPr>
          <a:xfrm rot="10800000">
            <a:off x="6618174" y="2118250"/>
            <a:ext cx="315900" cy="0"/>
          </a:xfrm>
          <a:prstGeom prst="straightConnector1">
            <a:avLst/>
          </a:prstGeom>
          <a:noFill/>
          <a:ln w="28575" cap="flat" cmpd="sng">
            <a:solidFill>
              <a:srgbClr val="0000FF"/>
            </a:solidFill>
            <a:prstDash val="solid"/>
            <a:round/>
            <a:headEnd type="none" w="med" len="med"/>
            <a:tailEnd type="none" w="med" len="med"/>
          </a:ln>
        </p:spPr>
      </p:cxnSp>
      <p:sp>
        <p:nvSpPr>
          <p:cNvPr id="318" name="Shape 318"/>
          <p:cNvSpPr txBox="1">
            <a:spLocks noGrp="1"/>
          </p:cNvSpPr>
          <p:nvPr>
            <p:ph type="body" idx="1"/>
          </p:nvPr>
        </p:nvSpPr>
        <p:spPr>
          <a:xfrm>
            <a:off x="213450" y="3920050"/>
            <a:ext cx="5140500" cy="9728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100" b="0" i="0" u="none" strike="noStrike" cap="none">
                <a:solidFill>
                  <a:schemeClr val="accent1"/>
                </a:solidFill>
                <a:latin typeface="Proxima Nova"/>
                <a:ea typeface="Proxima Nova"/>
                <a:cs typeface="Proxima Nova"/>
                <a:sym typeface="Proxima Nova"/>
              </a:rPr>
              <a:t>End of outage inferred when the majority of paths return to the original facility.</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pic>
        <p:nvPicPr>
          <p:cNvPr id="319" name="Shape 319"/>
          <p:cNvPicPr preferRelativeResize="0"/>
          <p:nvPr/>
        </p:nvPicPr>
        <p:blipFill rotWithShape="1">
          <a:blip r:embed="rId4">
            <a:alphaModFix/>
          </a:blip>
          <a:srcRect b="19419"/>
          <a:stretch/>
        </p:blipFill>
        <p:spPr>
          <a:xfrm>
            <a:off x="152400" y="832975"/>
            <a:ext cx="4376400" cy="2180574"/>
          </a:xfrm>
          <a:prstGeom prst="rect">
            <a:avLst/>
          </a:prstGeom>
          <a:noFill/>
          <a:ln>
            <a:noFill/>
          </a:ln>
        </p:spPr>
      </p:pic>
      <p:sp>
        <p:nvSpPr>
          <p:cNvPr id="320" name="Shape 320"/>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21" name="Shape 321"/>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1402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De-noising of BGP routing activity</a:t>
            </a:r>
          </a:p>
        </p:txBody>
      </p:sp>
      <p:sp>
        <p:nvSpPr>
          <p:cNvPr id="327" name="Shape 327"/>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16</a:t>
            </a:fld>
            <a:endParaRPr lang="en" sz="1000" b="0" i="0" u="none" strike="noStrike" cap="none">
              <a:solidFill>
                <a:srgbClr val="33B36F"/>
              </a:solidFill>
              <a:latin typeface="Arial"/>
              <a:ea typeface="Arial"/>
              <a:cs typeface="Arial"/>
              <a:sym typeface="Arial"/>
            </a:endParaRPr>
          </a:p>
        </p:txBody>
      </p:sp>
      <p:sp>
        <p:nvSpPr>
          <p:cNvPr id="328" name="Shape 328"/>
          <p:cNvSpPr txBox="1">
            <a:spLocks noGrp="1"/>
          </p:cNvSpPr>
          <p:nvPr>
            <p:ph type="body" idx="1"/>
          </p:nvPr>
        </p:nvSpPr>
        <p:spPr>
          <a:xfrm>
            <a:off x="753675" y="3676600"/>
            <a:ext cx="4100100" cy="10295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1800" b="0" i="0" u="none" strike="noStrike" cap="none">
                <a:solidFill>
                  <a:schemeClr val="accent1"/>
                </a:solidFill>
                <a:latin typeface="Proxima Nova"/>
                <a:ea typeface="Proxima Nova"/>
                <a:cs typeface="Proxima Nova"/>
                <a:sym typeface="Proxima Nova"/>
              </a:rPr>
              <a:t>The a</a:t>
            </a:r>
            <a:r>
              <a:rPr lang="en" sz="1800" b="0" i="0" u="none" strike="noStrike" cap="none">
                <a:solidFill>
                  <a:srgbClr val="434343"/>
                </a:solidFill>
                <a:latin typeface="Proxima Nova"/>
                <a:ea typeface="Proxima Nova"/>
                <a:cs typeface="Proxima Nova"/>
                <a:sym typeface="Proxima Nova"/>
              </a:rPr>
              <a:t>ggregated activity of BGP messages (updates, withdrawals, states) provides no outage indication.</a:t>
            </a:r>
          </a:p>
        </p:txBody>
      </p:sp>
      <p:pic>
        <p:nvPicPr>
          <p:cNvPr id="329" name="Shape 329" descr="rrc01-franceix-20140818-v2.png"/>
          <p:cNvPicPr preferRelativeResize="0"/>
          <p:nvPr/>
        </p:nvPicPr>
        <p:blipFill rotWithShape="1">
          <a:blip r:embed="rId3">
            <a:alphaModFix/>
          </a:blip>
          <a:srcRect l="10031" b="12033"/>
          <a:stretch/>
        </p:blipFill>
        <p:spPr>
          <a:xfrm>
            <a:off x="1223100" y="868125"/>
            <a:ext cx="3084300" cy="2334000"/>
          </a:xfrm>
          <a:prstGeom prst="rect">
            <a:avLst/>
          </a:prstGeom>
          <a:noFill/>
          <a:ln>
            <a:noFill/>
          </a:ln>
        </p:spPr>
      </p:pic>
      <p:sp>
        <p:nvSpPr>
          <p:cNvPr id="330" name="Shape 330"/>
          <p:cNvSpPr txBox="1"/>
          <p:nvPr/>
        </p:nvSpPr>
        <p:spPr>
          <a:xfrm>
            <a:off x="2374475" y="32021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31" name="Shape 331"/>
          <p:cNvCxnSpPr/>
          <p:nvPr/>
        </p:nvCxnSpPr>
        <p:spPr>
          <a:xfrm>
            <a:off x="2167325" y="3286050"/>
            <a:ext cx="1004400" cy="0"/>
          </a:xfrm>
          <a:prstGeom prst="straightConnector1">
            <a:avLst/>
          </a:prstGeom>
          <a:noFill/>
          <a:ln w="9525" cap="flat" cmpd="sng">
            <a:solidFill>
              <a:srgbClr val="000000"/>
            </a:solidFill>
            <a:prstDash val="solid"/>
            <a:round/>
            <a:headEnd type="none" w="lg" len="lg"/>
            <a:tailEnd type="triangle" w="lg" len="lg"/>
          </a:ln>
        </p:spPr>
      </p:cxnSp>
      <p:sp>
        <p:nvSpPr>
          <p:cNvPr id="332" name="Shape 332"/>
          <p:cNvSpPr txBox="1"/>
          <p:nvPr/>
        </p:nvSpPr>
        <p:spPr>
          <a:xfrm rot="-5400000">
            <a:off x="-627325" y="19621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Number of BGP messages (log) </a:t>
            </a:r>
          </a:p>
        </p:txBody>
      </p:sp>
      <p:sp>
        <p:nvSpPr>
          <p:cNvPr id="333" name="Shape 333"/>
          <p:cNvSpPr txBox="1"/>
          <p:nvPr/>
        </p:nvSpPr>
        <p:spPr>
          <a:xfrm>
            <a:off x="871925" y="1020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5</a:t>
            </a:r>
          </a:p>
        </p:txBody>
      </p:sp>
      <p:sp>
        <p:nvSpPr>
          <p:cNvPr id="334" name="Shape 334"/>
          <p:cNvSpPr txBox="1"/>
          <p:nvPr/>
        </p:nvSpPr>
        <p:spPr>
          <a:xfrm>
            <a:off x="871925" y="17837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3</a:t>
            </a:r>
          </a:p>
        </p:txBody>
      </p:sp>
      <p:sp>
        <p:nvSpPr>
          <p:cNvPr id="335" name="Shape 335"/>
          <p:cNvSpPr txBox="1"/>
          <p:nvPr/>
        </p:nvSpPr>
        <p:spPr>
          <a:xfrm>
            <a:off x="871925" y="2544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1</a:t>
            </a:r>
          </a:p>
        </p:txBody>
      </p:sp>
      <p:pic>
        <p:nvPicPr>
          <p:cNvPr id="336" name="Shape 336" descr="Cross, Red, Button, Failure"/>
          <p:cNvPicPr preferRelativeResize="0"/>
          <p:nvPr/>
        </p:nvPicPr>
        <p:blipFill rotWithShape="1">
          <a:blip r:embed="rId4">
            <a:alphaModFix/>
          </a:blip>
          <a:srcRect/>
          <a:stretch/>
        </p:blipFill>
        <p:spPr>
          <a:xfrm>
            <a:off x="372679" y="1809150"/>
            <a:ext cx="224699" cy="254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1402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De-noising of BGP routing activity</a:t>
            </a:r>
          </a:p>
        </p:txBody>
      </p:sp>
      <p:sp>
        <p:nvSpPr>
          <p:cNvPr id="342" name="Shape 342"/>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17</a:t>
            </a:fld>
            <a:endParaRPr lang="en" sz="1000" b="0" i="0" u="none" strike="noStrike" cap="none">
              <a:solidFill>
                <a:srgbClr val="33B36F"/>
              </a:solidFill>
              <a:latin typeface="Arial"/>
              <a:ea typeface="Arial"/>
              <a:cs typeface="Arial"/>
              <a:sym typeface="Arial"/>
            </a:endParaRPr>
          </a:p>
        </p:txBody>
      </p:sp>
      <p:sp>
        <p:nvSpPr>
          <p:cNvPr id="343" name="Shape 343"/>
          <p:cNvSpPr txBox="1">
            <a:spLocks noGrp="1"/>
          </p:cNvSpPr>
          <p:nvPr>
            <p:ph type="body" idx="1"/>
          </p:nvPr>
        </p:nvSpPr>
        <p:spPr>
          <a:xfrm>
            <a:off x="753675" y="3676600"/>
            <a:ext cx="4100100" cy="10295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1800" b="0" i="0" u="none" strike="noStrike" cap="none">
                <a:solidFill>
                  <a:schemeClr val="accent1"/>
                </a:solidFill>
                <a:latin typeface="Proxima Nova"/>
                <a:ea typeface="Proxima Nova"/>
                <a:cs typeface="Proxima Nova"/>
                <a:sym typeface="Proxima Nova"/>
              </a:rPr>
              <a:t>The a</a:t>
            </a:r>
            <a:r>
              <a:rPr lang="en" sz="1800" b="0" i="0" u="none" strike="noStrike" cap="none">
                <a:solidFill>
                  <a:srgbClr val="434343"/>
                </a:solidFill>
                <a:latin typeface="Proxima Nova"/>
                <a:ea typeface="Proxima Nova"/>
                <a:cs typeface="Proxima Nova"/>
                <a:sym typeface="Proxima Nova"/>
              </a:rPr>
              <a:t>ggregated activity of BGP messages (</a:t>
            </a:r>
            <a:r>
              <a:rPr lang="en" sz="1800" b="0" i="0" u="none" strike="noStrike" cap="none">
                <a:solidFill>
                  <a:srgbClr val="0000FF"/>
                </a:solidFill>
                <a:latin typeface="Proxima Nova"/>
                <a:ea typeface="Proxima Nova"/>
                <a:cs typeface="Proxima Nova"/>
                <a:sym typeface="Proxima Nova"/>
              </a:rPr>
              <a:t>updates</a:t>
            </a:r>
            <a:r>
              <a:rPr lang="en" sz="1800" b="0" i="0" u="none" strike="noStrike" cap="none">
                <a:solidFill>
                  <a:srgbClr val="434343"/>
                </a:solidFill>
                <a:latin typeface="Proxima Nova"/>
                <a:ea typeface="Proxima Nova"/>
                <a:cs typeface="Proxima Nova"/>
                <a:sym typeface="Proxima Nova"/>
              </a:rPr>
              <a:t>, </a:t>
            </a:r>
            <a:r>
              <a:rPr lang="en" sz="1800" b="0" i="0" u="none" strike="noStrike" cap="none">
                <a:solidFill>
                  <a:srgbClr val="FF0000"/>
                </a:solidFill>
                <a:latin typeface="Proxima Nova"/>
                <a:ea typeface="Proxima Nova"/>
                <a:cs typeface="Proxima Nova"/>
                <a:sym typeface="Proxima Nova"/>
              </a:rPr>
              <a:t>withdrawals</a:t>
            </a:r>
            <a:r>
              <a:rPr lang="en" sz="1800" b="0" i="0" u="none" strike="noStrike" cap="none">
                <a:solidFill>
                  <a:srgbClr val="434343"/>
                </a:solidFill>
                <a:latin typeface="Proxima Nova"/>
                <a:ea typeface="Proxima Nova"/>
                <a:cs typeface="Proxima Nova"/>
                <a:sym typeface="Proxima Nova"/>
              </a:rPr>
              <a:t>, </a:t>
            </a:r>
            <a:r>
              <a:rPr lang="en" sz="1800" b="0" i="0" u="none" strike="noStrike" cap="none">
                <a:solidFill>
                  <a:srgbClr val="9900FF"/>
                </a:solidFill>
                <a:latin typeface="Proxima Nova"/>
                <a:ea typeface="Proxima Nova"/>
                <a:cs typeface="Proxima Nova"/>
                <a:sym typeface="Proxima Nova"/>
              </a:rPr>
              <a:t>states</a:t>
            </a:r>
            <a:r>
              <a:rPr lang="en" sz="1800" b="0" i="0" u="none" strike="noStrike" cap="none">
                <a:solidFill>
                  <a:srgbClr val="434343"/>
                </a:solidFill>
                <a:latin typeface="Proxima Nova"/>
                <a:ea typeface="Proxima Nova"/>
                <a:cs typeface="Proxima Nova"/>
                <a:sym typeface="Proxima Nova"/>
              </a:rPr>
              <a:t>) provides no outage indication.</a:t>
            </a:r>
          </a:p>
        </p:txBody>
      </p:sp>
      <p:pic>
        <p:nvPicPr>
          <p:cNvPr id="344" name="Shape 344" descr="... Green, Right, Correct"/>
          <p:cNvPicPr preferRelativeResize="0"/>
          <p:nvPr/>
        </p:nvPicPr>
        <p:blipFill rotWithShape="1">
          <a:blip r:embed="rId3">
            <a:alphaModFix/>
          </a:blip>
          <a:srcRect/>
          <a:stretch/>
        </p:blipFill>
        <p:spPr>
          <a:xfrm>
            <a:off x="4633100" y="1809149"/>
            <a:ext cx="267300" cy="254100"/>
          </a:xfrm>
          <a:prstGeom prst="rect">
            <a:avLst/>
          </a:prstGeom>
          <a:noFill/>
          <a:ln>
            <a:noFill/>
          </a:ln>
        </p:spPr>
      </p:pic>
      <p:pic>
        <p:nvPicPr>
          <p:cNvPr id="345" name="Shape 345" descr="Cross, Red, Button, Failure"/>
          <p:cNvPicPr preferRelativeResize="0"/>
          <p:nvPr/>
        </p:nvPicPr>
        <p:blipFill rotWithShape="1">
          <a:blip r:embed="rId4">
            <a:alphaModFix/>
          </a:blip>
          <a:srcRect/>
          <a:stretch/>
        </p:blipFill>
        <p:spPr>
          <a:xfrm>
            <a:off x="372679" y="1809150"/>
            <a:ext cx="224699" cy="254100"/>
          </a:xfrm>
          <a:prstGeom prst="rect">
            <a:avLst/>
          </a:prstGeom>
          <a:noFill/>
          <a:ln>
            <a:noFill/>
          </a:ln>
        </p:spPr>
      </p:pic>
      <p:pic>
        <p:nvPicPr>
          <p:cNvPr id="346" name="Shape 346" descr="rrc01-franceix-20140818-filtered-v2.png"/>
          <p:cNvPicPr preferRelativeResize="0"/>
          <p:nvPr/>
        </p:nvPicPr>
        <p:blipFill rotWithShape="1">
          <a:blip r:embed="rId5">
            <a:alphaModFix/>
          </a:blip>
          <a:srcRect l="9437" r="9201" b="12033"/>
          <a:stretch/>
        </p:blipFill>
        <p:spPr>
          <a:xfrm>
            <a:off x="5418900" y="787850"/>
            <a:ext cx="2883600" cy="2334000"/>
          </a:xfrm>
          <a:prstGeom prst="rect">
            <a:avLst/>
          </a:prstGeom>
          <a:noFill/>
          <a:ln>
            <a:noFill/>
          </a:ln>
        </p:spPr>
      </p:pic>
      <p:sp>
        <p:nvSpPr>
          <p:cNvPr id="347" name="Shape 347"/>
          <p:cNvSpPr txBox="1"/>
          <p:nvPr/>
        </p:nvSpPr>
        <p:spPr>
          <a:xfrm>
            <a:off x="4851900" y="3644400"/>
            <a:ext cx="3776520" cy="1385400"/>
          </a:xfrm>
          <a:prstGeom prst="rect">
            <a:avLst/>
          </a:prstGeom>
          <a:noFill/>
          <a:ln>
            <a:noFill/>
          </a:ln>
        </p:spPr>
        <p:txBody>
          <a:bodyPr wrap="square" lIns="91425" tIns="91425" rIns="91425" bIns="91425" anchor="ctr" anchorCtr="0">
            <a:noAutofit/>
          </a:bodyPr>
          <a:lstStyle/>
          <a:p>
            <a:pPr marL="457200" marR="0" lvl="0" indent="0" algn="l" rtl="0">
              <a:lnSpc>
                <a:spcPct val="115000"/>
              </a:lnSpc>
              <a:spcBef>
                <a:spcPts val="0"/>
              </a:spcBef>
              <a:spcAft>
                <a:spcPts val="0"/>
              </a:spcAft>
              <a:buClr>
                <a:srgbClr val="434343"/>
              </a:buClr>
              <a:buSzPct val="25000"/>
              <a:buFont typeface="Proxima Nova"/>
              <a:buNone/>
            </a:pPr>
            <a:r>
              <a:rPr lang="en" sz="1800" b="0" i="0" u="none" strike="noStrike" cap="none">
                <a:solidFill>
                  <a:srgbClr val="434343"/>
                </a:solidFill>
                <a:latin typeface="Proxima Nova"/>
                <a:ea typeface="Proxima Nova"/>
                <a:cs typeface="Proxima Nova"/>
                <a:sym typeface="Proxima Nova"/>
              </a:rPr>
              <a:t>The </a:t>
            </a:r>
            <a:r>
              <a:rPr lang="en" sz="1800">
                <a:solidFill>
                  <a:srgbClr val="434343"/>
                </a:solidFill>
                <a:latin typeface="Proxima Nova"/>
                <a:ea typeface="Proxima Nova"/>
                <a:cs typeface="Proxima Nova"/>
                <a:sym typeface="Proxima Nova"/>
              </a:rPr>
              <a:t>BGP activity</a:t>
            </a:r>
            <a:r>
              <a:rPr lang="en" sz="1800" b="0" i="0" u="none" strike="noStrike" cap="none">
                <a:solidFill>
                  <a:srgbClr val="434343"/>
                </a:solidFill>
                <a:latin typeface="Proxima Nova"/>
                <a:ea typeface="Proxima Nova"/>
                <a:cs typeface="Proxima Nova"/>
                <a:sym typeface="Proxima Nova"/>
              </a:rPr>
              <a:t> filter</a:t>
            </a:r>
            <a:r>
              <a:rPr lang="en" sz="1800">
                <a:solidFill>
                  <a:srgbClr val="434343"/>
                </a:solidFill>
                <a:latin typeface="Proxima Nova"/>
                <a:ea typeface="Proxima Nova"/>
                <a:cs typeface="Proxima Nova"/>
                <a:sym typeface="Proxima Nova"/>
              </a:rPr>
              <a:t>ed</a:t>
            </a:r>
            <a:r>
              <a:rPr lang="en" sz="1800" b="0" i="0" u="none" strike="noStrike" cap="none">
                <a:solidFill>
                  <a:srgbClr val="434343"/>
                </a:solidFill>
                <a:latin typeface="Proxima Nova"/>
                <a:ea typeface="Proxima Nova"/>
                <a:cs typeface="Proxima Nova"/>
                <a:sym typeface="Proxima Nova"/>
              </a:rPr>
              <a:t> </a:t>
            </a:r>
            <a:r>
              <a:rPr lang="en" sz="1800">
                <a:solidFill>
                  <a:srgbClr val="434343"/>
                </a:solidFill>
                <a:latin typeface="Proxima Nova"/>
                <a:ea typeface="Proxima Nova"/>
                <a:cs typeface="Proxima Nova"/>
                <a:sym typeface="Proxima Nova"/>
              </a:rPr>
              <a:t>using</a:t>
            </a:r>
            <a:r>
              <a:rPr lang="en" sz="1800" b="0" i="0" u="none" strike="noStrike" cap="none">
                <a:solidFill>
                  <a:srgbClr val="434343"/>
                </a:solidFill>
                <a:latin typeface="Proxima Nova"/>
                <a:ea typeface="Proxima Nova"/>
                <a:cs typeface="Proxima Nova"/>
                <a:sym typeface="Proxima Nova"/>
              </a:rPr>
              <a:t> communities provides </a:t>
            </a:r>
            <a:r>
              <a:rPr lang="en" sz="1800" b="1" i="0" u="none" strike="noStrike" cap="none">
                <a:solidFill>
                  <a:srgbClr val="434343"/>
                </a:solidFill>
                <a:latin typeface="Proxima Nova"/>
                <a:ea typeface="Proxima Nova"/>
                <a:cs typeface="Proxima Nova"/>
                <a:sym typeface="Proxima Nova"/>
              </a:rPr>
              <a:t>strong outage signal</a:t>
            </a:r>
            <a:r>
              <a:rPr lang="en" sz="1800" b="0" i="0" u="none" strike="noStrike" cap="none">
                <a:solidFill>
                  <a:srgbClr val="434343"/>
                </a:solidFill>
                <a:latin typeface="Proxima Nova"/>
                <a:ea typeface="Proxima Nova"/>
                <a:cs typeface="Proxima Nova"/>
                <a:sym typeface="Proxima Nova"/>
              </a:rPr>
              <a:t>.</a:t>
            </a:r>
          </a:p>
        </p:txBody>
      </p:sp>
      <p:pic>
        <p:nvPicPr>
          <p:cNvPr id="348" name="Shape 348" descr="rrc01-franceix-20140818-v2.png"/>
          <p:cNvPicPr preferRelativeResize="0"/>
          <p:nvPr/>
        </p:nvPicPr>
        <p:blipFill rotWithShape="1">
          <a:blip r:embed="rId6">
            <a:alphaModFix/>
          </a:blip>
          <a:srcRect l="10031" b="12033"/>
          <a:stretch/>
        </p:blipFill>
        <p:spPr>
          <a:xfrm>
            <a:off x="1223100" y="868125"/>
            <a:ext cx="3084300" cy="2334000"/>
          </a:xfrm>
          <a:prstGeom prst="rect">
            <a:avLst/>
          </a:prstGeom>
          <a:noFill/>
          <a:ln>
            <a:noFill/>
          </a:ln>
        </p:spPr>
      </p:pic>
      <p:sp>
        <p:nvSpPr>
          <p:cNvPr id="349" name="Shape 349"/>
          <p:cNvSpPr txBox="1"/>
          <p:nvPr/>
        </p:nvSpPr>
        <p:spPr>
          <a:xfrm>
            <a:off x="2374475" y="32021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50" name="Shape 350"/>
          <p:cNvCxnSpPr/>
          <p:nvPr/>
        </p:nvCxnSpPr>
        <p:spPr>
          <a:xfrm>
            <a:off x="2167325" y="3286050"/>
            <a:ext cx="1004400" cy="0"/>
          </a:xfrm>
          <a:prstGeom prst="straightConnector1">
            <a:avLst/>
          </a:prstGeom>
          <a:noFill/>
          <a:ln w="9525" cap="flat" cmpd="sng">
            <a:solidFill>
              <a:srgbClr val="000000"/>
            </a:solidFill>
            <a:prstDash val="solid"/>
            <a:round/>
            <a:headEnd type="none" w="lg" len="lg"/>
            <a:tailEnd type="triangle" w="lg" len="lg"/>
          </a:ln>
        </p:spPr>
      </p:cxnSp>
      <p:sp>
        <p:nvSpPr>
          <p:cNvPr id="351" name="Shape 351"/>
          <p:cNvSpPr txBox="1"/>
          <p:nvPr/>
        </p:nvSpPr>
        <p:spPr>
          <a:xfrm rot="-5400000">
            <a:off x="-627325" y="19621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Number of BGP messages (log) </a:t>
            </a:r>
          </a:p>
        </p:txBody>
      </p:sp>
      <p:sp>
        <p:nvSpPr>
          <p:cNvPr id="352" name="Shape 352"/>
          <p:cNvSpPr txBox="1"/>
          <p:nvPr/>
        </p:nvSpPr>
        <p:spPr>
          <a:xfrm>
            <a:off x="871925" y="1020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5</a:t>
            </a:r>
          </a:p>
        </p:txBody>
      </p:sp>
      <p:sp>
        <p:nvSpPr>
          <p:cNvPr id="353" name="Shape 353"/>
          <p:cNvSpPr txBox="1"/>
          <p:nvPr/>
        </p:nvSpPr>
        <p:spPr>
          <a:xfrm>
            <a:off x="871925" y="17837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3</a:t>
            </a:r>
          </a:p>
        </p:txBody>
      </p:sp>
      <p:sp>
        <p:nvSpPr>
          <p:cNvPr id="354" name="Shape 354"/>
          <p:cNvSpPr txBox="1"/>
          <p:nvPr/>
        </p:nvSpPr>
        <p:spPr>
          <a:xfrm>
            <a:off x="871925" y="2544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1</a:t>
            </a:r>
          </a:p>
        </p:txBody>
      </p:sp>
      <p:sp>
        <p:nvSpPr>
          <p:cNvPr id="355" name="Shape 355"/>
          <p:cNvSpPr txBox="1"/>
          <p:nvPr/>
        </p:nvSpPr>
        <p:spPr>
          <a:xfrm>
            <a:off x="6524525" y="32021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56" name="Shape 356"/>
          <p:cNvCxnSpPr/>
          <p:nvPr/>
        </p:nvCxnSpPr>
        <p:spPr>
          <a:xfrm>
            <a:off x="6317375" y="3286050"/>
            <a:ext cx="1004400" cy="0"/>
          </a:xfrm>
          <a:prstGeom prst="straightConnector1">
            <a:avLst/>
          </a:prstGeom>
          <a:noFill/>
          <a:ln w="9525" cap="flat" cmpd="sng">
            <a:solidFill>
              <a:srgbClr val="000000"/>
            </a:solidFill>
            <a:prstDash val="solid"/>
            <a:round/>
            <a:headEnd type="none" w="lg" len="lg"/>
            <a:tailEnd type="triangle" w="lg" len="lg"/>
          </a:ln>
        </p:spPr>
      </p:cxnSp>
      <p:sp>
        <p:nvSpPr>
          <p:cNvPr id="357" name="Shape 357"/>
          <p:cNvSpPr txBox="1"/>
          <p:nvPr/>
        </p:nvSpPr>
        <p:spPr>
          <a:xfrm rot="-5400000">
            <a:off x="7297475" y="19621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Number of BGP messages (log) </a:t>
            </a:r>
          </a:p>
        </p:txBody>
      </p:sp>
      <p:sp>
        <p:nvSpPr>
          <p:cNvPr id="358" name="Shape 358"/>
          <p:cNvSpPr txBox="1"/>
          <p:nvPr/>
        </p:nvSpPr>
        <p:spPr>
          <a:xfrm>
            <a:off x="8187125" y="1020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5</a:t>
            </a:r>
          </a:p>
        </p:txBody>
      </p:sp>
      <p:sp>
        <p:nvSpPr>
          <p:cNvPr id="359" name="Shape 359"/>
          <p:cNvSpPr txBox="1"/>
          <p:nvPr/>
        </p:nvSpPr>
        <p:spPr>
          <a:xfrm>
            <a:off x="8187125" y="17837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3</a:t>
            </a:r>
          </a:p>
        </p:txBody>
      </p:sp>
      <p:sp>
        <p:nvSpPr>
          <p:cNvPr id="360" name="Shape 360"/>
          <p:cNvSpPr txBox="1"/>
          <p:nvPr/>
        </p:nvSpPr>
        <p:spPr>
          <a:xfrm>
            <a:off x="8187125" y="25445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1</a:t>
            </a:r>
          </a:p>
        </p:txBody>
      </p:sp>
      <p:sp>
        <p:nvSpPr>
          <p:cNvPr id="361" name="Shape 361"/>
          <p:cNvSpPr txBox="1"/>
          <p:nvPr/>
        </p:nvSpPr>
        <p:spPr>
          <a:xfrm>
            <a:off x="5052675" y="9233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p>
        </p:txBody>
      </p:sp>
      <p:sp>
        <p:nvSpPr>
          <p:cNvPr id="362" name="Shape 362"/>
          <p:cNvSpPr txBox="1"/>
          <p:nvPr/>
        </p:nvSpPr>
        <p:spPr>
          <a:xfrm>
            <a:off x="5052675" y="2116800"/>
            <a:ext cx="472200" cy="2187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0.4</a:t>
            </a:r>
          </a:p>
        </p:txBody>
      </p:sp>
      <p:sp>
        <p:nvSpPr>
          <p:cNvPr id="363" name="Shape 363"/>
          <p:cNvSpPr txBox="1"/>
          <p:nvPr/>
        </p:nvSpPr>
        <p:spPr>
          <a:xfrm>
            <a:off x="5052675" y="24764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0.2</a:t>
            </a:r>
          </a:p>
        </p:txBody>
      </p:sp>
      <p:sp>
        <p:nvSpPr>
          <p:cNvPr id="364" name="Shape 364"/>
          <p:cNvSpPr txBox="1"/>
          <p:nvPr/>
        </p:nvSpPr>
        <p:spPr>
          <a:xfrm>
            <a:off x="5052675" y="1698825"/>
            <a:ext cx="472200" cy="254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0.6</a:t>
            </a:r>
          </a:p>
        </p:txBody>
      </p:sp>
      <p:sp>
        <p:nvSpPr>
          <p:cNvPr id="365" name="Shape 365"/>
          <p:cNvSpPr txBox="1"/>
          <p:nvPr/>
        </p:nvSpPr>
        <p:spPr>
          <a:xfrm>
            <a:off x="5052675" y="1305512"/>
            <a:ext cx="472200" cy="2187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0.8</a:t>
            </a:r>
          </a:p>
        </p:txBody>
      </p:sp>
      <p:sp>
        <p:nvSpPr>
          <p:cNvPr id="366" name="Shape 366"/>
          <p:cNvSpPr txBox="1"/>
          <p:nvPr/>
        </p:nvSpPr>
        <p:spPr>
          <a:xfrm rot="-5400000">
            <a:off x="3688475" y="1913550"/>
            <a:ext cx="2629200" cy="272100"/>
          </a:xfrm>
          <a:prstGeom prst="rect">
            <a:avLst/>
          </a:prstGeom>
          <a:noFill/>
          <a:ln>
            <a:noFill/>
          </a:ln>
        </p:spPr>
        <p:txBody>
          <a:bodyPr wrap="square" lIns="91425" tIns="91425" rIns="91425" bIns="91425" anchor="t" anchorCtr="0">
            <a:noAutofit/>
          </a:bodyPr>
          <a:lstStyle/>
          <a:p>
            <a:pPr lvl="0" algn="l" rtl="0">
              <a:spcBef>
                <a:spcPts val="0"/>
              </a:spcBef>
              <a:buNone/>
            </a:pPr>
            <a:r>
              <a:rPr lang="en"/>
              <a:t>Fraction of infrastructure paths</a:t>
            </a:r>
          </a:p>
        </p:txBody>
      </p:sp>
      <p:sp>
        <p:nvSpPr>
          <p:cNvPr id="367" name="Shape 367"/>
          <p:cNvSpPr txBox="1"/>
          <p:nvPr/>
        </p:nvSpPr>
        <p:spPr>
          <a:xfrm>
            <a:off x="5052675" y="28574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sldNum" idx="12"/>
          </p:nvPr>
        </p:nvSpPr>
        <p:spPr>
          <a:xfrm>
            <a:off x="8595300" y="12838"/>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18</a:t>
            </a:fld>
            <a:endParaRPr lang="en" sz="1000" b="0" i="0" u="none" strike="noStrike" cap="none">
              <a:solidFill>
                <a:srgbClr val="33B36F"/>
              </a:solidFill>
              <a:latin typeface="Arial"/>
              <a:ea typeface="Arial"/>
              <a:cs typeface="Arial"/>
              <a:sym typeface="Arial"/>
            </a:endParaRPr>
          </a:p>
        </p:txBody>
      </p:sp>
      <p:sp>
        <p:nvSpPr>
          <p:cNvPr id="373" name="Shape 373"/>
          <p:cNvSpPr txBox="1"/>
          <p:nvPr/>
        </p:nvSpPr>
        <p:spPr>
          <a:xfrm>
            <a:off x="311700" y="1155805"/>
            <a:ext cx="8520599" cy="3524100"/>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ct val="100000"/>
              <a:buFont typeface="Proxima Nova"/>
              <a:buChar char="●"/>
            </a:pPr>
            <a:r>
              <a:rPr lang="en" sz="2200" b="0" i="0" u="none" strike="noStrike" cap="none">
                <a:solidFill>
                  <a:srgbClr val="000000"/>
                </a:solidFill>
                <a:latin typeface="Proxima Nova"/>
                <a:ea typeface="Proxima Nova"/>
                <a:cs typeface="Proxima Nova"/>
                <a:sym typeface="Proxima Nova"/>
              </a:rPr>
              <a:t>The location of community values that trigger outage signals may </a:t>
            </a:r>
            <a:r>
              <a:rPr lang="en" sz="2200" b="0" i="0" u="sng" strike="noStrike" cap="none">
                <a:solidFill>
                  <a:srgbClr val="000000"/>
                </a:solidFill>
                <a:latin typeface="Proxima Nova"/>
                <a:ea typeface="Proxima Nova"/>
                <a:cs typeface="Proxima Nova"/>
                <a:sym typeface="Proxima Nova"/>
              </a:rPr>
              <a:t>not</a:t>
            </a:r>
            <a:r>
              <a:rPr lang="en" sz="2200" b="0" i="0" u="none" strike="noStrike" cap="none">
                <a:solidFill>
                  <a:srgbClr val="000000"/>
                </a:solidFill>
                <a:latin typeface="Proxima Nova"/>
                <a:ea typeface="Proxima Nova"/>
                <a:cs typeface="Proxima Nova"/>
                <a:sym typeface="Proxima Nova"/>
              </a:rPr>
              <a:t> be the outage source!</a:t>
            </a:r>
          </a:p>
          <a:p>
            <a:pPr marL="88900" marR="0" lvl="0" indent="0" algn="l" rtl="0">
              <a:lnSpc>
                <a:spcPct val="115000"/>
              </a:lnSpc>
              <a:spcBef>
                <a:spcPts val="0"/>
              </a:spcBef>
              <a:spcAft>
                <a:spcPts val="0"/>
              </a:spcAft>
              <a:buClr>
                <a:srgbClr val="000000"/>
              </a:buClr>
              <a:buFont typeface="Proxima Nova"/>
              <a:buNone/>
            </a:pPr>
            <a:endParaRPr sz="2200" b="0" i="0" u="none" strike="noStrike" cap="none">
              <a:solidFill>
                <a:srgbClr val="000000"/>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rgbClr val="000000"/>
              </a:buClr>
              <a:buSzPct val="100000"/>
              <a:buFont typeface="Proxima Nova"/>
              <a:buChar char="●"/>
            </a:pPr>
            <a:r>
              <a:rPr lang="en" sz="2200" b="0" i="0" u="none" strike="noStrike" cap="none">
                <a:solidFill>
                  <a:srgbClr val="000000"/>
                </a:solidFill>
                <a:latin typeface="Proxima Nova"/>
                <a:ea typeface="Proxima Nova"/>
                <a:cs typeface="Proxima Nova"/>
                <a:sym typeface="Proxima Nova"/>
              </a:rPr>
              <a:t>Communities encode the ingress point closest to our VPs (near-end infrastructure)</a:t>
            </a:r>
          </a:p>
          <a:p>
            <a:pPr marL="914400" marR="0" lvl="1" indent="-355600" algn="l" rtl="0">
              <a:lnSpc>
                <a:spcPct val="115000"/>
              </a:lnSpc>
              <a:spcBef>
                <a:spcPts val="0"/>
              </a:spcBef>
              <a:spcAft>
                <a:spcPts val="0"/>
              </a:spcAft>
              <a:buClr>
                <a:srgbClr val="000000"/>
              </a:buClr>
              <a:buSzPct val="100000"/>
              <a:buFont typeface="Proxima Nova"/>
              <a:buChar char="○"/>
            </a:pPr>
            <a:r>
              <a:rPr lang="en" sz="2000" b="0" i="0" u="none" strike="noStrike" cap="none">
                <a:solidFill>
                  <a:srgbClr val="000000"/>
                </a:solidFill>
                <a:latin typeface="Proxima Nova"/>
                <a:ea typeface="Proxima Nova"/>
                <a:cs typeface="Proxima Nova"/>
                <a:sym typeface="Proxima Nova"/>
              </a:rPr>
              <a:t>ASes may be interconnected over multiple intermediate infrastructures</a:t>
            </a:r>
          </a:p>
          <a:p>
            <a:pPr marL="914400" marR="0" lvl="1" indent="-355600" algn="l" rtl="0">
              <a:lnSpc>
                <a:spcPct val="115000"/>
              </a:lnSpc>
              <a:spcBef>
                <a:spcPts val="0"/>
              </a:spcBef>
              <a:spcAft>
                <a:spcPts val="0"/>
              </a:spcAft>
              <a:buClr>
                <a:srgbClr val="000000"/>
              </a:buClr>
              <a:buSzPct val="100000"/>
              <a:buFont typeface="Proxima Nova"/>
              <a:buChar char="○"/>
            </a:pPr>
            <a:r>
              <a:rPr lang="en" sz="2000" b="0" i="0" u="none" strike="noStrike" cap="none">
                <a:solidFill>
                  <a:srgbClr val="000000"/>
                </a:solidFill>
                <a:latin typeface="Proxima Nova"/>
                <a:ea typeface="Proxima Nova"/>
                <a:cs typeface="Proxima Nova"/>
                <a:sym typeface="Proxima Nova"/>
              </a:rPr>
              <a:t>Failures in intermediate infrastructures may affect the near-end infrastructure paths</a:t>
            </a:r>
          </a:p>
        </p:txBody>
      </p:sp>
      <p:sp>
        <p:nvSpPr>
          <p:cNvPr id="374" name="Shape 374"/>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380" name="Shape 380"/>
          <p:cNvSpPr txBox="1">
            <a:spLocks noGrp="1"/>
          </p:cNvSpPr>
          <p:nvPr>
            <p:ph type="sldNum" idx="12"/>
          </p:nvPr>
        </p:nvSpPr>
        <p:spPr>
          <a:xfrm>
            <a:off x="85953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19</a:t>
            </a:fld>
            <a:endParaRPr lang="en" sz="1000" b="0" i="0" u="none" strike="noStrike" cap="none">
              <a:solidFill>
                <a:srgbClr val="33B36F"/>
              </a:solidFill>
              <a:latin typeface="Arial"/>
              <a:ea typeface="Arial"/>
              <a:cs typeface="Arial"/>
              <a:sym typeface="Arial"/>
            </a:endParaRPr>
          </a:p>
        </p:txBody>
      </p:sp>
      <p:pic>
        <p:nvPicPr>
          <p:cNvPr id="381" name="Shape 381" descr="Network Diagram Tutorial - Network Diagram.png"/>
          <p:cNvPicPr preferRelativeResize="0"/>
          <p:nvPr/>
        </p:nvPicPr>
        <p:blipFill rotWithShape="1">
          <a:blip r:embed="rId3">
            <a:alphaModFix/>
          </a:blip>
          <a:srcRect l="690" r="690"/>
          <a:stretch/>
        </p:blipFill>
        <p:spPr>
          <a:xfrm>
            <a:off x="4722525" y="837150"/>
            <a:ext cx="4493549" cy="3536849"/>
          </a:xfrm>
          <a:prstGeom prst="rect">
            <a:avLst/>
          </a:prstGeom>
          <a:noFill/>
          <a:ln>
            <a:noFill/>
          </a:ln>
        </p:spPr>
      </p:pic>
      <p:sp>
        <p:nvSpPr>
          <p:cNvPr id="382" name="Shape 382"/>
          <p:cNvSpPr/>
          <p:nvPr/>
        </p:nvSpPr>
        <p:spPr>
          <a:xfrm>
            <a:off x="7496175" y="3075375"/>
            <a:ext cx="736800" cy="1114800"/>
          </a:xfrm>
          <a:prstGeom prst="rect">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83" name="Shape 383"/>
          <p:cNvPicPr preferRelativeResize="0"/>
          <p:nvPr/>
        </p:nvPicPr>
        <p:blipFill rotWithShape="1">
          <a:blip r:embed="rId4">
            <a:alphaModFix/>
          </a:blip>
          <a:srcRect b="18273"/>
          <a:stretch/>
        </p:blipFill>
        <p:spPr>
          <a:xfrm>
            <a:off x="152400" y="1290175"/>
            <a:ext cx="4417725" cy="2232449"/>
          </a:xfrm>
          <a:prstGeom prst="rect">
            <a:avLst/>
          </a:prstGeom>
          <a:noFill/>
          <a:ln>
            <a:noFill/>
          </a:ln>
        </p:spPr>
      </p:pic>
      <p:sp>
        <p:nvSpPr>
          <p:cNvPr id="384" name="Shape 384"/>
          <p:cNvSpPr txBox="1"/>
          <p:nvPr/>
        </p:nvSpPr>
        <p:spPr>
          <a:xfrm>
            <a:off x="2374475" y="3430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85" name="Shape 385"/>
          <p:cNvCxnSpPr/>
          <p:nvPr/>
        </p:nvCxnSpPr>
        <p:spPr>
          <a:xfrm>
            <a:off x="2167325" y="3514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Peering Infrastructures are critical part of the interconnection ecosystem</a:t>
            </a:r>
          </a:p>
        </p:txBody>
      </p:sp>
      <p:sp>
        <p:nvSpPr>
          <p:cNvPr id="66" name="Shape 66"/>
          <p:cNvSpPr txBox="1">
            <a:spLocks noGrp="1"/>
          </p:cNvSpPr>
          <p:nvPr>
            <p:ph type="body" idx="1"/>
          </p:nvPr>
        </p:nvSpPr>
        <p:spPr>
          <a:xfrm>
            <a:off x="311700" y="1510700"/>
            <a:ext cx="8643600" cy="33437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1" i="0" u="none" strike="noStrike" cap="none">
                <a:solidFill>
                  <a:schemeClr val="dk2"/>
                </a:solidFill>
                <a:latin typeface="Proxima Nova"/>
                <a:ea typeface="Proxima Nova"/>
                <a:cs typeface="Proxima Nova"/>
                <a:sym typeface="Proxima Nova"/>
              </a:rPr>
              <a:t>Internet</a:t>
            </a:r>
            <a:r>
              <a:rPr lang="en" sz="2200" b="0" i="0" u="none" strike="noStrike" cap="none">
                <a:solidFill>
                  <a:schemeClr val="dk2"/>
                </a:solidFill>
                <a:latin typeface="Proxima Nova"/>
                <a:ea typeface="Proxima Nova"/>
                <a:cs typeface="Proxima Nova"/>
                <a:sym typeface="Proxima Nova"/>
              </a:rPr>
              <a:t> </a:t>
            </a:r>
            <a:r>
              <a:rPr lang="en" sz="2200" b="1" i="0" u="none" strike="noStrike" cap="none">
                <a:solidFill>
                  <a:schemeClr val="dk2"/>
                </a:solidFill>
                <a:latin typeface="Proxima Nova"/>
                <a:ea typeface="Proxima Nova"/>
                <a:cs typeface="Proxima Nova"/>
                <a:sym typeface="Proxima Nova"/>
              </a:rPr>
              <a:t>Exchange Points</a:t>
            </a:r>
            <a:r>
              <a:rPr lang="en" sz="2200" b="0" i="0" u="none" strike="noStrike" cap="none">
                <a:solidFill>
                  <a:schemeClr val="accent2"/>
                </a:solidFill>
                <a:latin typeface="Proxima Nova"/>
                <a:ea typeface="Proxima Nova"/>
                <a:cs typeface="Proxima Nova"/>
                <a:sym typeface="Proxima Nova"/>
              </a:rPr>
              <a:t> (IXPs) provide a shared switching fabric for layer-2 bilateral and multilateral peering.</a:t>
            </a:r>
          </a:p>
          <a:p>
            <a:pPr marL="914400" marR="0" lvl="0" indent="-228600" algn="l" rtl="0">
              <a:lnSpc>
                <a:spcPct val="115000"/>
              </a:lnSpc>
              <a:spcBef>
                <a:spcPts val="0"/>
              </a:spcBef>
              <a:spcAft>
                <a:spcPts val="0"/>
              </a:spcAft>
              <a:buClr>
                <a:schemeClr val="accent2"/>
              </a:buClr>
              <a:buSzPct val="100000"/>
              <a:buFont typeface="Proxima Nova"/>
              <a:buChar char="○"/>
            </a:pPr>
            <a:r>
              <a:rPr lang="en" sz="1800" b="0" i="0" u="none" strike="noStrike" cap="none">
                <a:solidFill>
                  <a:schemeClr val="accent2"/>
                </a:solidFill>
                <a:latin typeface="Proxima Nova"/>
                <a:ea typeface="Proxima Nova"/>
                <a:cs typeface="Proxima Nova"/>
                <a:sym typeface="Proxima Nova"/>
              </a:rPr>
              <a:t>Largest IXPs support &gt; 100 K of peerings, &gt; 5 Tbps peak traffic</a:t>
            </a:r>
          </a:p>
          <a:p>
            <a:pPr marL="914400" marR="0" lvl="0" indent="-228600" algn="l" rtl="0">
              <a:lnSpc>
                <a:spcPct val="115000"/>
              </a:lnSpc>
              <a:spcBef>
                <a:spcPts val="0"/>
              </a:spcBef>
              <a:spcAft>
                <a:spcPts val="0"/>
              </a:spcAft>
              <a:buClr>
                <a:schemeClr val="accent2"/>
              </a:buClr>
              <a:buSzPct val="100000"/>
              <a:buFont typeface="Proxima Nova"/>
              <a:buChar char="○"/>
            </a:pPr>
            <a:r>
              <a:rPr lang="en" sz="1800" b="0" i="0" u="none" strike="noStrike" cap="none">
                <a:solidFill>
                  <a:schemeClr val="accent2"/>
                </a:solidFill>
                <a:latin typeface="Proxima Nova"/>
                <a:ea typeface="Proxima Nova"/>
                <a:cs typeface="Proxima Nova"/>
                <a:sym typeface="Proxima Nova"/>
              </a:rPr>
              <a:t>Typical SLA 99.99% (~52 min. downtime/year)</a:t>
            </a:r>
            <a:r>
              <a:rPr lang="en" sz="1800" b="0" i="0" u="none" strike="noStrike" cap="none" baseline="30000">
                <a:solidFill>
                  <a:schemeClr val="accent2"/>
                </a:solidFill>
                <a:latin typeface="Proxima Nova"/>
                <a:ea typeface="Proxima Nova"/>
                <a:cs typeface="Proxima Nova"/>
                <a:sym typeface="Proxima Nova"/>
              </a:rPr>
              <a:t>1</a:t>
            </a:r>
          </a:p>
          <a:p>
            <a:pPr marL="0" marR="0" lvl="0" indent="0" algn="l" rtl="0">
              <a:lnSpc>
                <a:spcPct val="115000"/>
              </a:lnSpc>
              <a:spcBef>
                <a:spcPts val="0"/>
              </a:spcBef>
              <a:spcAft>
                <a:spcPts val="0"/>
              </a:spcAft>
              <a:buClr>
                <a:schemeClr val="accent3"/>
              </a:buClr>
              <a:buSzPct val="25000"/>
              <a:buFont typeface="Proxima Nova"/>
              <a:buNone/>
            </a:pPr>
            <a:endParaRPr sz="2200" b="0" i="0" u="none" strike="noStrike" cap="none">
              <a:solidFill>
                <a:schemeClr val="accent2"/>
              </a:solidFill>
              <a:latin typeface="Proxima Nova"/>
              <a:ea typeface="Proxima Nova"/>
              <a:cs typeface="Proxima Nova"/>
              <a:sym typeface="Proxima Nova"/>
            </a:endParaRPr>
          </a:p>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2"/>
                </a:solidFill>
                <a:latin typeface="Proxima Nova"/>
                <a:ea typeface="Proxima Nova"/>
                <a:cs typeface="Proxima Nova"/>
                <a:sym typeface="Proxima Nova"/>
              </a:rPr>
              <a:t>Carrier-neutral </a:t>
            </a:r>
            <a:r>
              <a:rPr lang="en" sz="2200" b="1" i="0" u="none" strike="noStrike" cap="none">
                <a:solidFill>
                  <a:schemeClr val="dk2"/>
                </a:solidFill>
                <a:latin typeface="Proxima Nova"/>
                <a:ea typeface="Proxima Nova"/>
                <a:cs typeface="Proxima Nova"/>
                <a:sym typeface="Proxima Nova"/>
              </a:rPr>
              <a:t>co-location facilities</a:t>
            </a:r>
            <a:r>
              <a:rPr lang="en" sz="2200" b="0" i="0" u="none" strike="noStrike" cap="none">
                <a:solidFill>
                  <a:schemeClr val="accent2"/>
                </a:solidFill>
                <a:latin typeface="Proxima Nova"/>
                <a:ea typeface="Proxima Nova"/>
                <a:cs typeface="Proxima Nova"/>
                <a:sym typeface="Proxima Nova"/>
              </a:rPr>
              <a:t> (CFs) provide infrastructure for physical co-location and cross-connect interconnections.</a:t>
            </a:r>
          </a:p>
          <a:p>
            <a:pPr marL="914400" marR="0" lvl="0" indent="-228600" algn="l" rtl="0">
              <a:lnSpc>
                <a:spcPct val="115000"/>
              </a:lnSpc>
              <a:spcBef>
                <a:spcPts val="0"/>
              </a:spcBef>
              <a:spcAft>
                <a:spcPts val="0"/>
              </a:spcAft>
              <a:buClr>
                <a:schemeClr val="accent2"/>
              </a:buClr>
              <a:buSzPct val="100000"/>
              <a:buFont typeface="Proxima Nova"/>
              <a:buChar char="○"/>
            </a:pPr>
            <a:r>
              <a:rPr lang="en" sz="1800" b="0" i="0" u="none" strike="noStrike" cap="none">
                <a:solidFill>
                  <a:schemeClr val="accent2"/>
                </a:solidFill>
                <a:latin typeface="Proxima Nova"/>
                <a:ea typeface="Proxima Nova"/>
                <a:cs typeface="Proxima Nova"/>
                <a:sym typeface="Proxima Nova"/>
              </a:rPr>
              <a:t>Largest facilities support &gt; 170 K of interconnections</a:t>
            </a:r>
          </a:p>
          <a:p>
            <a:pPr marL="914400" marR="0" lvl="0" indent="-228600" algn="l" rtl="0">
              <a:lnSpc>
                <a:spcPct val="115000"/>
              </a:lnSpc>
              <a:spcBef>
                <a:spcPts val="0"/>
              </a:spcBef>
              <a:spcAft>
                <a:spcPts val="0"/>
              </a:spcAft>
              <a:buClr>
                <a:schemeClr val="accent2"/>
              </a:buClr>
              <a:buSzPct val="100000"/>
              <a:buFont typeface="Proxima Nova"/>
              <a:buChar char="○"/>
            </a:pPr>
            <a:r>
              <a:rPr lang="en" sz="1800" b="0" i="0" u="none" strike="noStrike" cap="none">
                <a:solidFill>
                  <a:schemeClr val="accent2"/>
                </a:solidFill>
                <a:latin typeface="Proxima Nova"/>
                <a:ea typeface="Proxima Nova"/>
                <a:cs typeface="Proxima Nova"/>
                <a:sym typeface="Proxima Nova"/>
              </a:rPr>
              <a:t>Typical SLA 99.999% (~5 min. downtime/year)</a:t>
            </a:r>
            <a:r>
              <a:rPr lang="en" sz="1800" b="0" i="0" u="none" strike="noStrike" cap="none" baseline="30000">
                <a:solidFill>
                  <a:schemeClr val="accent2"/>
                </a:solidFill>
                <a:latin typeface="Proxima Nova"/>
                <a:ea typeface="Proxima Nova"/>
                <a:cs typeface="Proxima Nova"/>
                <a:sym typeface="Proxima Nova"/>
              </a:rPr>
              <a:t>2</a:t>
            </a:r>
          </a:p>
          <a:p>
            <a:pPr marL="0" marR="0" lvl="0" indent="0" algn="l" rtl="0">
              <a:lnSpc>
                <a:spcPct val="115000"/>
              </a:lnSpc>
              <a:spcBef>
                <a:spcPts val="0"/>
              </a:spcBef>
              <a:spcAft>
                <a:spcPts val="0"/>
              </a:spcAft>
              <a:buClr>
                <a:schemeClr val="accent3"/>
              </a:buClr>
              <a:buSzPct val="25000"/>
              <a:buFont typeface="Proxima Nova"/>
              <a:buNone/>
            </a:pPr>
            <a:endParaRPr sz="2200" b="0" i="0" u="none" strike="noStrike" cap="none">
              <a:solidFill>
                <a:schemeClr val="accent2"/>
              </a:solidFill>
              <a:latin typeface="Proxima Nova"/>
              <a:ea typeface="Proxima Nova"/>
              <a:cs typeface="Proxima Nova"/>
              <a:sym typeface="Proxima Nova"/>
            </a:endParaRPr>
          </a:p>
          <a:p>
            <a:pPr marL="0" marR="0" lvl="0" indent="0" algn="l" rtl="0">
              <a:lnSpc>
                <a:spcPct val="115000"/>
              </a:lnSpc>
              <a:spcBef>
                <a:spcPts val="1600"/>
              </a:spcBef>
              <a:spcAft>
                <a:spcPts val="0"/>
              </a:spcAft>
              <a:buClr>
                <a:schemeClr val="accent3"/>
              </a:buClr>
              <a:buSzPct val="25000"/>
              <a:buFont typeface="Proxima Nova"/>
              <a:buNone/>
            </a:pPr>
            <a:endParaRPr sz="2000" b="0" i="0" u="none" strike="noStrike" cap="none">
              <a:solidFill>
                <a:schemeClr val="accent4"/>
              </a:solidFill>
              <a:latin typeface="Proxima Nova"/>
              <a:ea typeface="Proxima Nova"/>
              <a:cs typeface="Proxima Nova"/>
              <a:sym typeface="Proxima Nova"/>
            </a:endParaRPr>
          </a:p>
        </p:txBody>
      </p:sp>
      <p:sp>
        <p:nvSpPr>
          <p:cNvPr id="67" name="Shape 67"/>
          <p:cNvSpPr txBox="1"/>
          <p:nvPr/>
        </p:nvSpPr>
        <p:spPr>
          <a:xfrm>
            <a:off x="356400" y="4826725"/>
            <a:ext cx="8043299" cy="218999"/>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baseline="30000">
                <a:solidFill>
                  <a:srgbClr val="000000"/>
                </a:solidFill>
                <a:latin typeface="Proxima Nova"/>
                <a:ea typeface="Proxima Nova"/>
                <a:cs typeface="Proxima Nova"/>
                <a:sym typeface="Proxima Nova"/>
              </a:rPr>
              <a:t>1 </a:t>
            </a:r>
            <a:r>
              <a:rPr lang="en" sz="1200" b="0" i="0" u="sng" strike="noStrike" cap="none">
                <a:solidFill>
                  <a:schemeClr val="hlink"/>
                </a:solidFill>
                <a:latin typeface="Proxima Nova"/>
                <a:ea typeface="Proxima Nova"/>
                <a:cs typeface="Proxima Nova"/>
                <a:sym typeface="Proxima Nova"/>
                <a:hlinkClick r:id="rId3"/>
              </a:rPr>
              <a:t>https://ams-ix.net/services-pricing/service-level-agreement</a:t>
            </a:r>
            <a:r>
              <a:rPr lang="en" sz="1200" b="0" i="0" u="none" strike="noStrike" cap="none">
                <a:solidFill>
                  <a:srgbClr val="000000"/>
                </a:solidFill>
                <a:latin typeface="Proxima Nova"/>
                <a:ea typeface="Proxima Nova"/>
                <a:cs typeface="Proxima Nova"/>
                <a:sym typeface="Proxima Nova"/>
              </a:rPr>
              <a:t>   </a:t>
            </a:r>
            <a:r>
              <a:rPr lang="en" sz="1200" b="0" i="0" u="none" strike="noStrike" cap="none" baseline="30000">
                <a:solidFill>
                  <a:srgbClr val="000000"/>
                </a:solidFill>
                <a:latin typeface="Proxima Nova"/>
                <a:ea typeface="Proxima Nova"/>
                <a:cs typeface="Proxima Nova"/>
                <a:sym typeface="Proxima Nova"/>
              </a:rPr>
              <a:t>2</a:t>
            </a:r>
            <a:r>
              <a:rPr lang="en" sz="1200" b="0" i="0" u="sng" strike="noStrike" cap="none">
                <a:solidFill>
                  <a:schemeClr val="hlink"/>
                </a:solidFill>
                <a:latin typeface="Proxima Nova"/>
                <a:ea typeface="Proxima Nova"/>
                <a:cs typeface="Proxima Nova"/>
                <a:sym typeface="Proxima Nova"/>
                <a:hlinkClick r:id="rId4"/>
              </a:rPr>
              <a:t>http://www.telehouse.net/london-colocation/</a:t>
            </a:r>
            <a:r>
              <a:rPr lang="en" sz="1400" b="0" i="0" u="none" strike="noStrike" cap="none">
                <a:solidFill>
                  <a:srgbClr val="000000"/>
                </a:solidFill>
                <a:latin typeface="Arial"/>
                <a:ea typeface="Arial"/>
                <a:cs typeface="Arial"/>
                <a:sym typeface="Arial"/>
              </a:rPr>
              <a:t> </a:t>
            </a:r>
          </a:p>
        </p:txBody>
      </p:sp>
      <p:sp>
        <p:nvSpPr>
          <p:cNvPr id="68" name="Shape 68"/>
          <p:cNvSpPr txBox="1">
            <a:spLocks noGrp="1"/>
          </p:cNvSpPr>
          <p:nvPr>
            <p:ph type="sldNum" idx="12"/>
          </p:nvPr>
        </p:nvSpPr>
        <p:spPr>
          <a:xfrm>
            <a:off x="8595300" y="12838"/>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a:t>
            </a:fld>
            <a:endParaRPr lang="en" sz="1000" b="0" i="0" u="none" strike="noStrike" cap="none">
              <a:solidFill>
                <a:srgbClr val="33B36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391" name="Shape 391"/>
          <p:cNvSpPr txBox="1">
            <a:spLocks noGrp="1"/>
          </p:cNvSpPr>
          <p:nvPr>
            <p:ph type="sldNum" idx="12"/>
          </p:nvPr>
        </p:nvSpPr>
        <p:spPr>
          <a:xfrm>
            <a:off x="85953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20</a:t>
            </a:fld>
            <a:endParaRPr lang="en" sz="1000" b="0" i="0" u="none" strike="noStrike" cap="none">
              <a:solidFill>
                <a:srgbClr val="33B36F"/>
              </a:solidFill>
              <a:latin typeface="Arial"/>
              <a:ea typeface="Arial"/>
              <a:cs typeface="Arial"/>
              <a:sym typeface="Arial"/>
            </a:endParaRPr>
          </a:p>
        </p:txBody>
      </p:sp>
      <p:pic>
        <p:nvPicPr>
          <p:cNvPr id="392" name="Shape 392" descr="Network Diagram Tutorial - Network Diagram.png"/>
          <p:cNvPicPr preferRelativeResize="0"/>
          <p:nvPr/>
        </p:nvPicPr>
        <p:blipFill rotWithShape="1">
          <a:blip r:embed="rId3">
            <a:alphaModFix/>
          </a:blip>
          <a:srcRect l="690" r="690"/>
          <a:stretch/>
        </p:blipFill>
        <p:spPr>
          <a:xfrm>
            <a:off x="4722525" y="837150"/>
            <a:ext cx="4493549" cy="3536849"/>
          </a:xfrm>
          <a:prstGeom prst="rect">
            <a:avLst/>
          </a:prstGeom>
          <a:noFill/>
          <a:ln>
            <a:noFill/>
          </a:ln>
        </p:spPr>
      </p:pic>
      <p:cxnSp>
        <p:nvCxnSpPr>
          <p:cNvPr id="393" name="Shape 393"/>
          <p:cNvCxnSpPr/>
          <p:nvPr/>
        </p:nvCxnSpPr>
        <p:spPr>
          <a:xfrm rot="10800000">
            <a:off x="5424299" y="3628350"/>
            <a:ext cx="3159900" cy="0"/>
          </a:xfrm>
          <a:prstGeom prst="straightConnector1">
            <a:avLst/>
          </a:prstGeom>
          <a:noFill/>
          <a:ln w="28575" cap="flat" cmpd="sng">
            <a:solidFill>
              <a:srgbClr val="0000FF"/>
            </a:solidFill>
            <a:prstDash val="solid"/>
            <a:round/>
            <a:headEnd type="none" w="lg" len="lg"/>
            <a:tailEnd type="triangle" w="med" len="med"/>
          </a:ln>
        </p:spPr>
      </p:cxnSp>
      <p:cxnSp>
        <p:nvCxnSpPr>
          <p:cNvPr id="394" name="Shape 394"/>
          <p:cNvCxnSpPr/>
          <p:nvPr/>
        </p:nvCxnSpPr>
        <p:spPr>
          <a:xfrm>
            <a:off x="5783400" y="2847600"/>
            <a:ext cx="1203300" cy="8399"/>
          </a:xfrm>
          <a:prstGeom prst="straightConnector1">
            <a:avLst/>
          </a:prstGeom>
          <a:noFill/>
          <a:ln w="28575" cap="flat" cmpd="sng">
            <a:solidFill>
              <a:srgbClr val="0000FF"/>
            </a:solidFill>
            <a:prstDash val="solid"/>
            <a:round/>
            <a:headEnd type="triangle" w="med" len="med"/>
            <a:tailEnd type="none" w="med" len="med"/>
          </a:ln>
        </p:spPr>
      </p:cxnSp>
      <p:cxnSp>
        <p:nvCxnSpPr>
          <p:cNvPr id="395" name="Shape 395"/>
          <p:cNvCxnSpPr/>
          <p:nvPr/>
        </p:nvCxnSpPr>
        <p:spPr>
          <a:xfrm rot="10800000" flipH="1">
            <a:off x="6969175" y="2838400"/>
            <a:ext cx="17700" cy="649499"/>
          </a:xfrm>
          <a:prstGeom prst="straightConnector1">
            <a:avLst/>
          </a:prstGeom>
          <a:noFill/>
          <a:ln w="28575" cap="flat" cmpd="sng">
            <a:solidFill>
              <a:srgbClr val="0000FF"/>
            </a:solidFill>
            <a:prstDash val="solid"/>
            <a:round/>
            <a:headEnd type="none" w="med" len="med"/>
            <a:tailEnd type="none" w="med" len="med"/>
          </a:ln>
        </p:spPr>
      </p:cxnSp>
      <p:cxnSp>
        <p:nvCxnSpPr>
          <p:cNvPr id="396" name="Shape 396"/>
          <p:cNvCxnSpPr/>
          <p:nvPr/>
        </p:nvCxnSpPr>
        <p:spPr>
          <a:xfrm rot="10800000">
            <a:off x="6969449" y="3487900"/>
            <a:ext cx="1597200" cy="0"/>
          </a:xfrm>
          <a:prstGeom prst="straightConnector1">
            <a:avLst/>
          </a:prstGeom>
          <a:noFill/>
          <a:ln w="28575" cap="flat" cmpd="sng">
            <a:solidFill>
              <a:srgbClr val="0000FF"/>
            </a:solidFill>
            <a:prstDash val="solid"/>
            <a:round/>
            <a:headEnd type="none" w="lg" len="lg"/>
            <a:tailEnd type="none" w="med" len="med"/>
          </a:ln>
        </p:spPr>
      </p:cxnSp>
      <p:pic>
        <p:nvPicPr>
          <p:cNvPr id="397" name="Shape 397"/>
          <p:cNvPicPr preferRelativeResize="0"/>
          <p:nvPr/>
        </p:nvPicPr>
        <p:blipFill rotWithShape="1">
          <a:blip r:embed="rId4">
            <a:alphaModFix/>
          </a:blip>
          <a:srcRect b="19543"/>
          <a:stretch/>
        </p:blipFill>
        <p:spPr>
          <a:xfrm>
            <a:off x="152400" y="1290175"/>
            <a:ext cx="4417725" cy="2197724"/>
          </a:xfrm>
          <a:prstGeom prst="rect">
            <a:avLst/>
          </a:prstGeom>
          <a:noFill/>
          <a:ln>
            <a:noFill/>
          </a:ln>
        </p:spPr>
      </p:pic>
      <p:sp>
        <p:nvSpPr>
          <p:cNvPr id="398" name="Shape 398"/>
          <p:cNvSpPr txBox="1"/>
          <p:nvPr/>
        </p:nvSpPr>
        <p:spPr>
          <a:xfrm>
            <a:off x="2374475" y="3430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399" name="Shape 399"/>
          <p:cNvCxnSpPr/>
          <p:nvPr/>
        </p:nvCxnSpPr>
        <p:spPr>
          <a:xfrm>
            <a:off x="2167325" y="3514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405" name="Shape 405"/>
          <p:cNvSpPr txBox="1">
            <a:spLocks noGrp="1"/>
          </p:cNvSpPr>
          <p:nvPr>
            <p:ph type="sldNum" idx="12"/>
          </p:nvPr>
        </p:nvSpPr>
        <p:spPr>
          <a:xfrm>
            <a:off x="8595939"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21</a:t>
            </a:fld>
            <a:endParaRPr lang="en" sz="1000" b="0" i="0" u="none" strike="noStrike" cap="none">
              <a:solidFill>
                <a:srgbClr val="33B36F"/>
              </a:solidFill>
              <a:latin typeface="Arial"/>
              <a:ea typeface="Arial"/>
              <a:cs typeface="Arial"/>
              <a:sym typeface="Arial"/>
            </a:endParaRPr>
          </a:p>
        </p:txBody>
      </p:sp>
      <p:pic>
        <p:nvPicPr>
          <p:cNvPr id="406" name="Shape 406" descr="Network Diagram Tutorial - Network Diagram.png"/>
          <p:cNvPicPr preferRelativeResize="0"/>
          <p:nvPr/>
        </p:nvPicPr>
        <p:blipFill rotWithShape="1">
          <a:blip r:embed="rId3">
            <a:alphaModFix/>
          </a:blip>
          <a:srcRect l="690" r="690"/>
          <a:stretch/>
        </p:blipFill>
        <p:spPr>
          <a:xfrm>
            <a:off x="4722525" y="837150"/>
            <a:ext cx="4493549" cy="3536849"/>
          </a:xfrm>
          <a:prstGeom prst="rect">
            <a:avLst/>
          </a:prstGeom>
          <a:noFill/>
          <a:ln>
            <a:noFill/>
          </a:ln>
        </p:spPr>
      </p:pic>
      <p:cxnSp>
        <p:nvCxnSpPr>
          <p:cNvPr id="407" name="Shape 407"/>
          <p:cNvCxnSpPr/>
          <p:nvPr/>
        </p:nvCxnSpPr>
        <p:spPr>
          <a:xfrm rot="10800000">
            <a:off x="5424299" y="3628350"/>
            <a:ext cx="3159900" cy="0"/>
          </a:xfrm>
          <a:prstGeom prst="straightConnector1">
            <a:avLst/>
          </a:prstGeom>
          <a:noFill/>
          <a:ln w="28575" cap="flat" cmpd="sng">
            <a:solidFill>
              <a:srgbClr val="0000FF"/>
            </a:solidFill>
            <a:prstDash val="solid"/>
            <a:round/>
            <a:headEnd type="none" w="lg" len="lg"/>
            <a:tailEnd type="triangle" w="med" len="med"/>
          </a:ln>
        </p:spPr>
      </p:cxnSp>
      <p:cxnSp>
        <p:nvCxnSpPr>
          <p:cNvPr id="408" name="Shape 408"/>
          <p:cNvCxnSpPr/>
          <p:nvPr/>
        </p:nvCxnSpPr>
        <p:spPr>
          <a:xfrm>
            <a:off x="5751925" y="2681775"/>
            <a:ext cx="474000" cy="0"/>
          </a:xfrm>
          <a:prstGeom prst="straightConnector1">
            <a:avLst/>
          </a:prstGeom>
          <a:noFill/>
          <a:ln w="28575" cap="flat" cmpd="sng">
            <a:solidFill>
              <a:srgbClr val="FF0000"/>
            </a:solidFill>
            <a:prstDash val="dash"/>
            <a:round/>
            <a:headEnd type="triangle" w="med" len="med"/>
            <a:tailEnd type="none" w="med" len="med"/>
          </a:ln>
        </p:spPr>
      </p:cxnSp>
      <p:cxnSp>
        <p:nvCxnSpPr>
          <p:cNvPr id="409" name="Shape 409"/>
          <p:cNvCxnSpPr/>
          <p:nvPr/>
        </p:nvCxnSpPr>
        <p:spPr>
          <a:xfrm rot="10800000">
            <a:off x="7285050" y="1802800"/>
            <a:ext cx="1281599" cy="1685099"/>
          </a:xfrm>
          <a:prstGeom prst="straightConnector1">
            <a:avLst/>
          </a:prstGeom>
          <a:noFill/>
          <a:ln w="28575" cap="flat" cmpd="sng">
            <a:solidFill>
              <a:srgbClr val="FF0000"/>
            </a:solidFill>
            <a:prstDash val="dash"/>
            <a:round/>
            <a:headEnd type="none" w="lg" len="lg"/>
            <a:tailEnd type="none" w="med" len="med"/>
          </a:ln>
        </p:spPr>
      </p:cxnSp>
      <p:pic>
        <p:nvPicPr>
          <p:cNvPr id="410" name="Shape 410" descr="File:Apport logo.svg - Wikimedia Commons"/>
          <p:cNvPicPr preferRelativeResize="0"/>
          <p:nvPr/>
        </p:nvPicPr>
        <p:blipFill rotWithShape="1">
          <a:blip r:embed="rId4">
            <a:alphaModFix/>
          </a:blip>
          <a:srcRect/>
          <a:stretch/>
        </p:blipFill>
        <p:spPr>
          <a:xfrm>
            <a:off x="6658438" y="2177246"/>
            <a:ext cx="621725" cy="596699"/>
          </a:xfrm>
          <a:prstGeom prst="rect">
            <a:avLst/>
          </a:prstGeom>
          <a:noFill/>
          <a:ln>
            <a:noFill/>
          </a:ln>
        </p:spPr>
      </p:pic>
      <p:cxnSp>
        <p:nvCxnSpPr>
          <p:cNvPr id="411" name="Shape 411"/>
          <p:cNvCxnSpPr/>
          <p:nvPr/>
        </p:nvCxnSpPr>
        <p:spPr>
          <a:xfrm>
            <a:off x="6214325" y="1785100"/>
            <a:ext cx="0" cy="912900"/>
          </a:xfrm>
          <a:prstGeom prst="straightConnector1">
            <a:avLst/>
          </a:prstGeom>
          <a:noFill/>
          <a:ln w="28575" cap="flat" cmpd="sng">
            <a:solidFill>
              <a:srgbClr val="FF0000"/>
            </a:solidFill>
            <a:prstDash val="dash"/>
            <a:round/>
            <a:headEnd type="none" w="med" len="med"/>
            <a:tailEnd type="none" w="med" len="med"/>
          </a:ln>
        </p:spPr>
      </p:cxnSp>
      <p:cxnSp>
        <p:nvCxnSpPr>
          <p:cNvPr id="412" name="Shape 412"/>
          <p:cNvCxnSpPr/>
          <p:nvPr/>
        </p:nvCxnSpPr>
        <p:spPr>
          <a:xfrm rot="10800000">
            <a:off x="6214324" y="1784974"/>
            <a:ext cx="1088400" cy="17700"/>
          </a:xfrm>
          <a:prstGeom prst="straightConnector1">
            <a:avLst/>
          </a:prstGeom>
          <a:noFill/>
          <a:ln w="28575" cap="flat" cmpd="sng">
            <a:solidFill>
              <a:srgbClr val="FF0000"/>
            </a:solidFill>
            <a:prstDash val="dash"/>
            <a:round/>
            <a:headEnd type="none" w="med" len="med"/>
            <a:tailEnd type="none" w="med" len="med"/>
          </a:ln>
        </p:spPr>
      </p:cxnSp>
      <p:pic>
        <p:nvPicPr>
          <p:cNvPr id="413" name="Shape 413"/>
          <p:cNvPicPr preferRelativeResize="0"/>
          <p:nvPr/>
        </p:nvPicPr>
        <p:blipFill rotWithShape="1">
          <a:blip r:embed="rId5">
            <a:alphaModFix/>
          </a:blip>
          <a:srcRect b="19543"/>
          <a:stretch/>
        </p:blipFill>
        <p:spPr>
          <a:xfrm>
            <a:off x="152400" y="1290175"/>
            <a:ext cx="4417725" cy="2197724"/>
          </a:xfrm>
          <a:prstGeom prst="rect">
            <a:avLst/>
          </a:prstGeom>
          <a:noFill/>
          <a:ln>
            <a:noFill/>
          </a:ln>
        </p:spPr>
      </p:pic>
      <p:sp>
        <p:nvSpPr>
          <p:cNvPr id="414" name="Shape 414"/>
          <p:cNvSpPr/>
          <p:nvPr/>
        </p:nvSpPr>
        <p:spPr>
          <a:xfrm>
            <a:off x="1348875" y="2431950"/>
            <a:ext cx="2838900" cy="596700"/>
          </a:xfrm>
          <a:prstGeom prst="wedgeRectCallout">
            <a:avLst>
              <a:gd name="adj1" fmla="val -34591"/>
              <a:gd name="adj2" fmla="val -85063"/>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600">
                <a:latin typeface="Proxima Nova"/>
                <a:ea typeface="Proxima Nova"/>
                <a:cs typeface="Proxima Nova"/>
                <a:sym typeface="Proxima Nova"/>
              </a:rPr>
              <a:t>Outage in Facility 2 causes drop in the paths of Facility 4!</a:t>
            </a:r>
          </a:p>
        </p:txBody>
      </p:sp>
      <p:sp>
        <p:nvSpPr>
          <p:cNvPr id="415" name="Shape 415"/>
          <p:cNvSpPr txBox="1"/>
          <p:nvPr/>
        </p:nvSpPr>
        <p:spPr>
          <a:xfrm>
            <a:off x="2374475" y="3430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416" name="Shape 416"/>
          <p:cNvCxnSpPr/>
          <p:nvPr/>
        </p:nvCxnSpPr>
        <p:spPr>
          <a:xfrm>
            <a:off x="2167325" y="3514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335850" y="107875"/>
            <a:ext cx="86853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422" name="Shape 422"/>
          <p:cNvSpPr txBox="1">
            <a:spLocks noGrp="1"/>
          </p:cNvSpPr>
          <p:nvPr>
            <p:ph type="sldNum" idx="12"/>
          </p:nvPr>
        </p:nvSpPr>
        <p:spPr>
          <a:xfrm>
            <a:off x="8595300" y="625"/>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22</a:t>
            </a:fld>
            <a:endParaRPr lang="en" sz="1000" b="0" i="0" u="none" strike="noStrike" cap="none">
              <a:solidFill>
                <a:srgbClr val="33B36F"/>
              </a:solidFill>
              <a:latin typeface="Arial"/>
              <a:ea typeface="Arial"/>
              <a:cs typeface="Arial"/>
              <a:sym typeface="Arial"/>
            </a:endParaRPr>
          </a:p>
        </p:txBody>
      </p:sp>
      <p:pic>
        <p:nvPicPr>
          <p:cNvPr id="423" name="Shape 423" descr="Network Diagram Tutorial - Network Diagram.png"/>
          <p:cNvPicPr preferRelativeResize="0"/>
          <p:nvPr/>
        </p:nvPicPr>
        <p:blipFill rotWithShape="1">
          <a:blip r:embed="rId3">
            <a:alphaModFix/>
          </a:blip>
          <a:srcRect l="690" r="690"/>
          <a:stretch/>
        </p:blipFill>
        <p:spPr>
          <a:xfrm>
            <a:off x="4722525" y="837150"/>
            <a:ext cx="4493400" cy="3536700"/>
          </a:xfrm>
          <a:prstGeom prst="rect">
            <a:avLst/>
          </a:prstGeom>
          <a:noFill/>
          <a:ln>
            <a:noFill/>
          </a:ln>
        </p:spPr>
      </p:pic>
      <p:cxnSp>
        <p:nvCxnSpPr>
          <p:cNvPr id="424" name="Shape 424"/>
          <p:cNvCxnSpPr/>
          <p:nvPr/>
        </p:nvCxnSpPr>
        <p:spPr>
          <a:xfrm rot="10800000">
            <a:off x="5424300" y="3628350"/>
            <a:ext cx="3159900" cy="0"/>
          </a:xfrm>
          <a:prstGeom prst="straightConnector1">
            <a:avLst/>
          </a:prstGeom>
          <a:noFill/>
          <a:ln w="28575" cap="flat" cmpd="sng">
            <a:solidFill>
              <a:srgbClr val="0000FF"/>
            </a:solidFill>
            <a:prstDash val="solid"/>
            <a:round/>
            <a:headEnd type="none" w="lg" len="lg"/>
            <a:tailEnd type="triangle" w="med" len="med"/>
          </a:ln>
        </p:spPr>
      </p:cxnSp>
      <p:cxnSp>
        <p:nvCxnSpPr>
          <p:cNvPr id="425" name="Shape 425"/>
          <p:cNvCxnSpPr/>
          <p:nvPr/>
        </p:nvCxnSpPr>
        <p:spPr>
          <a:xfrm>
            <a:off x="5783400" y="2847600"/>
            <a:ext cx="1203300" cy="8400"/>
          </a:xfrm>
          <a:prstGeom prst="straightConnector1">
            <a:avLst/>
          </a:prstGeom>
          <a:noFill/>
          <a:ln w="28575" cap="flat" cmpd="sng">
            <a:solidFill>
              <a:srgbClr val="0000FF"/>
            </a:solidFill>
            <a:prstDash val="solid"/>
            <a:round/>
            <a:headEnd type="triangle" w="med" len="med"/>
            <a:tailEnd type="none" w="med" len="med"/>
          </a:ln>
        </p:spPr>
      </p:cxnSp>
      <p:cxnSp>
        <p:nvCxnSpPr>
          <p:cNvPr id="426" name="Shape 426"/>
          <p:cNvCxnSpPr/>
          <p:nvPr/>
        </p:nvCxnSpPr>
        <p:spPr>
          <a:xfrm rot="10800000" flipH="1">
            <a:off x="6969175" y="2838400"/>
            <a:ext cx="17700" cy="649500"/>
          </a:xfrm>
          <a:prstGeom prst="straightConnector1">
            <a:avLst/>
          </a:prstGeom>
          <a:noFill/>
          <a:ln w="28575" cap="flat" cmpd="sng">
            <a:solidFill>
              <a:srgbClr val="0000FF"/>
            </a:solidFill>
            <a:prstDash val="solid"/>
            <a:round/>
            <a:headEnd type="none" w="med" len="med"/>
            <a:tailEnd type="none" w="med" len="med"/>
          </a:ln>
        </p:spPr>
      </p:cxnSp>
      <p:cxnSp>
        <p:nvCxnSpPr>
          <p:cNvPr id="427" name="Shape 427"/>
          <p:cNvCxnSpPr/>
          <p:nvPr/>
        </p:nvCxnSpPr>
        <p:spPr>
          <a:xfrm rot="10800000">
            <a:off x="6969450" y="3487900"/>
            <a:ext cx="1597200" cy="0"/>
          </a:xfrm>
          <a:prstGeom prst="straightConnector1">
            <a:avLst/>
          </a:prstGeom>
          <a:noFill/>
          <a:ln w="28575" cap="flat" cmpd="sng">
            <a:solidFill>
              <a:srgbClr val="0000FF"/>
            </a:solidFill>
            <a:prstDash val="solid"/>
            <a:round/>
            <a:headEnd type="none" w="lg" len="lg"/>
            <a:tailEnd type="none" w="med" len="med"/>
          </a:ln>
        </p:spPr>
      </p:cxnSp>
      <p:pic>
        <p:nvPicPr>
          <p:cNvPr id="428" name="Shape 428"/>
          <p:cNvPicPr preferRelativeResize="0"/>
          <p:nvPr/>
        </p:nvPicPr>
        <p:blipFill rotWithShape="1">
          <a:blip r:embed="rId4">
            <a:alphaModFix/>
          </a:blip>
          <a:srcRect b="19543"/>
          <a:stretch/>
        </p:blipFill>
        <p:spPr>
          <a:xfrm>
            <a:off x="152400" y="1290175"/>
            <a:ext cx="4417725" cy="2197724"/>
          </a:xfrm>
          <a:prstGeom prst="rect">
            <a:avLst/>
          </a:prstGeom>
          <a:noFill/>
          <a:ln>
            <a:noFill/>
          </a:ln>
        </p:spPr>
      </p:pic>
      <p:sp>
        <p:nvSpPr>
          <p:cNvPr id="429" name="Shape 429"/>
          <p:cNvSpPr txBox="1"/>
          <p:nvPr/>
        </p:nvSpPr>
        <p:spPr>
          <a:xfrm>
            <a:off x="2374475" y="3430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430" name="Shape 430"/>
          <p:cNvCxnSpPr/>
          <p:nvPr/>
        </p:nvCxnSpPr>
        <p:spPr>
          <a:xfrm>
            <a:off x="2167325" y="3514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localization is more complicated!</a:t>
            </a:r>
          </a:p>
        </p:txBody>
      </p:sp>
      <p:sp>
        <p:nvSpPr>
          <p:cNvPr id="436" name="Shape 436"/>
          <p:cNvSpPr txBox="1">
            <a:spLocks noGrp="1"/>
          </p:cNvSpPr>
          <p:nvPr>
            <p:ph type="sldNum" idx="12"/>
          </p:nvPr>
        </p:nvSpPr>
        <p:spPr>
          <a:xfrm>
            <a:off x="85953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23</a:t>
            </a:fld>
            <a:endParaRPr lang="en" sz="1000" b="0" i="0" u="none" strike="noStrike" cap="none">
              <a:solidFill>
                <a:srgbClr val="33B36F"/>
              </a:solidFill>
              <a:latin typeface="Arial"/>
              <a:ea typeface="Arial"/>
              <a:cs typeface="Arial"/>
              <a:sym typeface="Arial"/>
            </a:endParaRPr>
          </a:p>
        </p:txBody>
      </p:sp>
      <p:pic>
        <p:nvPicPr>
          <p:cNvPr id="437" name="Shape 437" descr="Network Diagram Tutorial - Network Diagram.png"/>
          <p:cNvPicPr preferRelativeResize="0"/>
          <p:nvPr/>
        </p:nvPicPr>
        <p:blipFill rotWithShape="1">
          <a:blip r:embed="rId3">
            <a:alphaModFix/>
          </a:blip>
          <a:srcRect l="690" r="690"/>
          <a:stretch/>
        </p:blipFill>
        <p:spPr>
          <a:xfrm>
            <a:off x="4722525" y="837150"/>
            <a:ext cx="4493549" cy="3536849"/>
          </a:xfrm>
          <a:prstGeom prst="rect">
            <a:avLst/>
          </a:prstGeom>
          <a:noFill/>
          <a:ln>
            <a:noFill/>
          </a:ln>
        </p:spPr>
      </p:pic>
      <p:pic>
        <p:nvPicPr>
          <p:cNvPr id="438" name="Shape 438" descr="File:Apport logo.svg - Wikimedia Commons"/>
          <p:cNvPicPr preferRelativeResize="0"/>
          <p:nvPr/>
        </p:nvPicPr>
        <p:blipFill rotWithShape="1">
          <a:blip r:embed="rId4">
            <a:alphaModFix/>
          </a:blip>
          <a:srcRect/>
          <a:stretch/>
        </p:blipFill>
        <p:spPr>
          <a:xfrm>
            <a:off x="5745587" y="3353421"/>
            <a:ext cx="621725" cy="596699"/>
          </a:xfrm>
          <a:prstGeom prst="rect">
            <a:avLst/>
          </a:prstGeom>
          <a:noFill/>
          <a:ln>
            <a:noFill/>
          </a:ln>
        </p:spPr>
      </p:pic>
      <p:cxnSp>
        <p:nvCxnSpPr>
          <p:cNvPr id="439" name="Shape 439"/>
          <p:cNvCxnSpPr/>
          <p:nvPr/>
        </p:nvCxnSpPr>
        <p:spPr>
          <a:xfrm>
            <a:off x="5767200" y="2844900"/>
            <a:ext cx="1219500" cy="11100"/>
          </a:xfrm>
          <a:prstGeom prst="straightConnector1">
            <a:avLst/>
          </a:prstGeom>
          <a:noFill/>
          <a:ln w="28575" cap="flat" cmpd="sng">
            <a:solidFill>
              <a:srgbClr val="0000FF"/>
            </a:solidFill>
            <a:prstDash val="solid"/>
            <a:round/>
            <a:headEnd type="triangle" w="med" len="med"/>
            <a:tailEnd type="none" w="med" len="med"/>
          </a:ln>
        </p:spPr>
      </p:cxnSp>
      <p:cxnSp>
        <p:nvCxnSpPr>
          <p:cNvPr id="440" name="Shape 440"/>
          <p:cNvCxnSpPr/>
          <p:nvPr/>
        </p:nvCxnSpPr>
        <p:spPr>
          <a:xfrm rot="10800000" flipH="1">
            <a:off x="6969175" y="2838400"/>
            <a:ext cx="17700" cy="649499"/>
          </a:xfrm>
          <a:prstGeom prst="straightConnector1">
            <a:avLst/>
          </a:prstGeom>
          <a:noFill/>
          <a:ln w="28575" cap="flat" cmpd="sng">
            <a:solidFill>
              <a:srgbClr val="0000FF"/>
            </a:solidFill>
            <a:prstDash val="solid"/>
            <a:round/>
            <a:headEnd type="none" w="med" len="med"/>
            <a:tailEnd type="none" w="med" len="med"/>
          </a:ln>
        </p:spPr>
      </p:cxnSp>
      <p:cxnSp>
        <p:nvCxnSpPr>
          <p:cNvPr id="441" name="Shape 441"/>
          <p:cNvCxnSpPr/>
          <p:nvPr/>
        </p:nvCxnSpPr>
        <p:spPr>
          <a:xfrm rot="10800000">
            <a:off x="6969449" y="3487900"/>
            <a:ext cx="1597200" cy="0"/>
          </a:xfrm>
          <a:prstGeom prst="straightConnector1">
            <a:avLst/>
          </a:prstGeom>
          <a:noFill/>
          <a:ln w="28575" cap="flat" cmpd="sng">
            <a:solidFill>
              <a:srgbClr val="0000FF"/>
            </a:solidFill>
            <a:prstDash val="solid"/>
            <a:round/>
            <a:headEnd type="none" w="lg" len="lg"/>
            <a:tailEnd type="none" w="med" len="med"/>
          </a:ln>
        </p:spPr>
      </p:cxnSp>
      <p:cxnSp>
        <p:nvCxnSpPr>
          <p:cNvPr id="442" name="Shape 442"/>
          <p:cNvCxnSpPr/>
          <p:nvPr/>
        </p:nvCxnSpPr>
        <p:spPr>
          <a:xfrm>
            <a:off x="5055725" y="1820225"/>
            <a:ext cx="0" cy="1650000"/>
          </a:xfrm>
          <a:prstGeom prst="straightConnector1">
            <a:avLst/>
          </a:prstGeom>
          <a:noFill/>
          <a:ln w="28575" cap="flat" cmpd="sng">
            <a:solidFill>
              <a:srgbClr val="FF0000"/>
            </a:solidFill>
            <a:prstDash val="dash"/>
            <a:round/>
            <a:headEnd type="none" w="med" len="med"/>
            <a:tailEnd type="triangle" w="med" len="med"/>
          </a:ln>
        </p:spPr>
      </p:cxnSp>
      <p:cxnSp>
        <p:nvCxnSpPr>
          <p:cNvPr id="443" name="Shape 443"/>
          <p:cNvCxnSpPr/>
          <p:nvPr/>
        </p:nvCxnSpPr>
        <p:spPr>
          <a:xfrm rot="10800000">
            <a:off x="7285050" y="1802800"/>
            <a:ext cx="1281599" cy="1685099"/>
          </a:xfrm>
          <a:prstGeom prst="straightConnector1">
            <a:avLst/>
          </a:prstGeom>
          <a:noFill/>
          <a:ln w="28575" cap="flat" cmpd="sng">
            <a:solidFill>
              <a:srgbClr val="FF0000"/>
            </a:solidFill>
            <a:prstDash val="dash"/>
            <a:round/>
            <a:headEnd type="none" w="lg" len="lg"/>
            <a:tailEnd type="none" w="med" len="med"/>
          </a:ln>
        </p:spPr>
      </p:cxnSp>
      <p:cxnSp>
        <p:nvCxnSpPr>
          <p:cNvPr id="444" name="Shape 444"/>
          <p:cNvCxnSpPr/>
          <p:nvPr/>
        </p:nvCxnSpPr>
        <p:spPr>
          <a:xfrm rot="10800000">
            <a:off x="5055724" y="1802675"/>
            <a:ext cx="2247000" cy="0"/>
          </a:xfrm>
          <a:prstGeom prst="straightConnector1">
            <a:avLst/>
          </a:prstGeom>
          <a:noFill/>
          <a:ln w="28575" cap="flat" cmpd="sng">
            <a:solidFill>
              <a:srgbClr val="FF0000"/>
            </a:solidFill>
            <a:prstDash val="dash"/>
            <a:round/>
            <a:headEnd type="none" w="med" len="med"/>
            <a:tailEnd type="none" w="med" len="med"/>
          </a:ln>
        </p:spPr>
      </p:cxnSp>
      <p:pic>
        <p:nvPicPr>
          <p:cNvPr id="445" name="Shape 445"/>
          <p:cNvPicPr preferRelativeResize="0"/>
          <p:nvPr/>
        </p:nvPicPr>
        <p:blipFill rotWithShape="1">
          <a:blip r:embed="rId5">
            <a:alphaModFix/>
          </a:blip>
          <a:srcRect b="19543"/>
          <a:stretch/>
        </p:blipFill>
        <p:spPr>
          <a:xfrm>
            <a:off x="152400" y="1290175"/>
            <a:ext cx="4417725" cy="2197724"/>
          </a:xfrm>
          <a:prstGeom prst="rect">
            <a:avLst/>
          </a:prstGeom>
          <a:noFill/>
          <a:ln>
            <a:noFill/>
          </a:ln>
        </p:spPr>
      </p:pic>
      <p:sp>
        <p:nvSpPr>
          <p:cNvPr id="446" name="Shape 446"/>
          <p:cNvSpPr/>
          <p:nvPr/>
        </p:nvSpPr>
        <p:spPr>
          <a:xfrm>
            <a:off x="1186875" y="2545350"/>
            <a:ext cx="2968500" cy="596700"/>
          </a:xfrm>
          <a:prstGeom prst="wedgeRectCallout">
            <a:avLst>
              <a:gd name="adj1" fmla="val 29805"/>
              <a:gd name="adj2" fmla="val -97386"/>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600">
                <a:latin typeface="Proxima Nova"/>
                <a:ea typeface="Proxima Nova"/>
                <a:cs typeface="Proxima Nova"/>
                <a:sym typeface="Proxima Nova"/>
              </a:rPr>
              <a:t>Outage in Facility 3 causes drop in the paths of Facility 4! </a:t>
            </a:r>
          </a:p>
        </p:txBody>
      </p:sp>
      <p:sp>
        <p:nvSpPr>
          <p:cNvPr id="447" name="Shape 447"/>
          <p:cNvSpPr txBox="1"/>
          <p:nvPr/>
        </p:nvSpPr>
        <p:spPr>
          <a:xfrm>
            <a:off x="2374475" y="3430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448" name="Shape 448"/>
          <p:cNvCxnSpPr/>
          <p:nvPr/>
        </p:nvCxnSpPr>
        <p:spPr>
          <a:xfrm>
            <a:off x="2167325" y="3514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335850" y="107875"/>
            <a:ext cx="86853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source disambiguation and localization</a:t>
            </a:r>
          </a:p>
        </p:txBody>
      </p:sp>
      <p:sp>
        <p:nvSpPr>
          <p:cNvPr id="454" name="Shape 454"/>
          <p:cNvSpPr txBox="1">
            <a:spLocks noGrp="1"/>
          </p:cNvSpPr>
          <p:nvPr>
            <p:ph type="sldNum" idx="12"/>
          </p:nvPr>
        </p:nvSpPr>
        <p:spPr>
          <a:xfrm>
            <a:off x="8595300" y="625"/>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24</a:t>
            </a:fld>
            <a:endParaRPr lang="en" sz="1000" b="0" i="0" u="none" strike="noStrike" cap="none">
              <a:solidFill>
                <a:srgbClr val="33B36F"/>
              </a:solidFill>
              <a:latin typeface="Arial"/>
              <a:ea typeface="Arial"/>
              <a:cs typeface="Arial"/>
              <a:sym typeface="Arial"/>
            </a:endParaRPr>
          </a:p>
        </p:txBody>
      </p:sp>
      <p:sp>
        <p:nvSpPr>
          <p:cNvPr id="455" name="Shape 455"/>
          <p:cNvSpPr txBox="1">
            <a:spLocks noGrp="1"/>
          </p:cNvSpPr>
          <p:nvPr>
            <p:ph type="body" idx="1"/>
          </p:nvPr>
        </p:nvSpPr>
        <p:spPr>
          <a:xfrm>
            <a:off x="429300" y="1404000"/>
            <a:ext cx="8262000" cy="3366300"/>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Create </a:t>
            </a:r>
            <a:r>
              <a:rPr lang="en" sz="2200" b="1" i="0" u="none" strike="noStrike" cap="none">
                <a:solidFill>
                  <a:schemeClr val="accent1"/>
                </a:solidFill>
                <a:latin typeface="Proxima Nova"/>
                <a:ea typeface="Proxima Nova"/>
                <a:cs typeface="Proxima Nova"/>
                <a:sym typeface="Proxima Nova"/>
              </a:rPr>
              <a:t>high-resolution</a:t>
            </a:r>
            <a:r>
              <a:rPr lang="en" sz="2200" b="0" i="0" u="none" strike="noStrike" cap="none">
                <a:solidFill>
                  <a:schemeClr val="accent1"/>
                </a:solidFill>
                <a:latin typeface="Proxima Nova"/>
                <a:ea typeface="Proxima Nova"/>
                <a:cs typeface="Proxima Nova"/>
                <a:sym typeface="Proxima Nova"/>
              </a:rPr>
              <a:t> </a:t>
            </a:r>
            <a:r>
              <a:rPr lang="en" sz="2200" b="1" i="0" u="none" strike="noStrike" cap="none">
                <a:solidFill>
                  <a:schemeClr val="accent1"/>
                </a:solidFill>
                <a:latin typeface="Proxima Nova"/>
                <a:ea typeface="Proxima Nova"/>
                <a:cs typeface="Proxima Nova"/>
                <a:sym typeface="Proxima Nova"/>
              </a:rPr>
              <a:t>co-location maps</a:t>
            </a:r>
            <a:r>
              <a:rPr lang="en" sz="2200" b="0" i="0" u="none" strike="noStrike" cap="none">
                <a:solidFill>
                  <a:schemeClr val="accent1"/>
                </a:solidFill>
                <a:latin typeface="Proxima Nova"/>
                <a:ea typeface="Proxima Nova"/>
                <a:cs typeface="Proxima Nova"/>
                <a:sym typeface="Proxima Nova"/>
              </a:rPr>
              <a:t>:</a:t>
            </a:r>
          </a:p>
          <a:p>
            <a:pPr marL="914400" marR="0" lvl="1" indent="-355600" algn="l" rtl="0">
              <a:lnSpc>
                <a:spcPct val="115000"/>
              </a:lnSpc>
              <a:spcBef>
                <a:spcPts val="0"/>
              </a:spcBef>
              <a:spcAft>
                <a:spcPts val="0"/>
              </a:spcAft>
              <a:buClr>
                <a:schemeClr val="accent1"/>
              </a:buClr>
              <a:buSzPct val="100000"/>
              <a:buFont typeface="Proxima Nova"/>
              <a:buChar char="○"/>
            </a:pPr>
            <a:r>
              <a:rPr lang="en" sz="2000" b="0" i="0" u="none" strike="noStrike" cap="none">
                <a:solidFill>
                  <a:schemeClr val="accent1"/>
                </a:solidFill>
                <a:latin typeface="Proxima Nova"/>
                <a:ea typeface="Proxima Nova"/>
                <a:cs typeface="Proxima Nova"/>
                <a:sym typeface="Proxima Nova"/>
              </a:rPr>
              <a:t>AS to Facilities, AS to IXPs, IXPs to Facilities</a:t>
            </a:r>
          </a:p>
          <a:p>
            <a:pPr marL="914400" marR="0" lvl="1" indent="-355600" algn="l" rtl="0">
              <a:lnSpc>
                <a:spcPct val="115000"/>
              </a:lnSpc>
              <a:spcBef>
                <a:spcPts val="0"/>
              </a:spcBef>
              <a:spcAft>
                <a:spcPts val="0"/>
              </a:spcAft>
              <a:buClr>
                <a:schemeClr val="accent1"/>
              </a:buClr>
              <a:buSzPct val="100000"/>
              <a:buFont typeface="Proxima Nova"/>
              <a:buChar char="○"/>
            </a:pPr>
            <a:r>
              <a:rPr lang="en" sz="2000" b="0" i="0" u="none" strike="noStrike" cap="none">
                <a:solidFill>
                  <a:schemeClr val="accent1"/>
                </a:solidFill>
                <a:latin typeface="Proxima Nova"/>
                <a:ea typeface="Proxima Nova"/>
                <a:cs typeface="Proxima Nova"/>
                <a:sym typeface="Proxima Nova"/>
              </a:rPr>
              <a:t>Sources: PeeringDB, DataCenterMap, operator websites</a:t>
            </a:r>
            <a:br>
              <a:rPr lang="en" sz="2000" b="0" i="0" u="none" strike="noStrike" cap="none">
                <a:solidFill>
                  <a:schemeClr val="accent1"/>
                </a:solidFill>
                <a:latin typeface="Proxima Nova"/>
                <a:ea typeface="Proxima Nova"/>
                <a:cs typeface="Proxima Nova"/>
                <a:sym typeface="Proxima Nova"/>
              </a:rPr>
            </a:br>
            <a:endParaRPr lang="en" sz="2000" b="0" i="0" u="none" strike="noStrike" cap="none">
              <a:solidFill>
                <a:schemeClr val="accen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rgbClr val="000000"/>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Decorrelate the behaviour of affected ASes based on their infrastructure colocation.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Shape 460"/>
          <p:cNvPicPr preferRelativeResize="0"/>
          <p:nvPr/>
        </p:nvPicPr>
        <p:blipFill rotWithShape="1">
          <a:blip r:embed="rId3">
            <a:alphaModFix/>
          </a:blip>
          <a:srcRect b="20242"/>
          <a:stretch/>
        </p:blipFill>
        <p:spPr>
          <a:xfrm>
            <a:off x="457200" y="1975975"/>
            <a:ext cx="4417725" cy="2178625"/>
          </a:xfrm>
          <a:prstGeom prst="rect">
            <a:avLst/>
          </a:prstGeom>
          <a:noFill/>
          <a:ln>
            <a:noFill/>
          </a:ln>
        </p:spPr>
      </p:pic>
      <p:sp>
        <p:nvSpPr>
          <p:cNvPr id="461" name="Shape 461"/>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source disambiguation and localization</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462" name="Shape 462"/>
          <p:cNvSpPr txBox="1">
            <a:spLocks noGrp="1"/>
          </p:cNvSpPr>
          <p:nvPr>
            <p:ph type="sldNum" idx="12"/>
          </p:nvPr>
        </p:nvSpPr>
        <p:spPr>
          <a:xfrm>
            <a:off x="8589122" y="3359"/>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25</a:t>
            </a:fld>
            <a:endParaRPr lang="en" sz="1000" b="0" i="0" u="none" strike="noStrike" cap="none">
              <a:solidFill>
                <a:srgbClr val="33B36F"/>
              </a:solidFill>
              <a:latin typeface="Arial"/>
              <a:ea typeface="Arial"/>
              <a:cs typeface="Arial"/>
              <a:sym typeface="Arial"/>
            </a:endParaRPr>
          </a:p>
        </p:txBody>
      </p:sp>
      <p:sp>
        <p:nvSpPr>
          <p:cNvPr id="463" name="Shape 463"/>
          <p:cNvSpPr txBox="1">
            <a:spLocks noGrp="1"/>
          </p:cNvSpPr>
          <p:nvPr>
            <p:ph type="body" idx="1"/>
          </p:nvPr>
        </p:nvSpPr>
        <p:spPr>
          <a:xfrm>
            <a:off x="396900" y="982800"/>
            <a:ext cx="8262000" cy="1016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Paths not investigated in aggregated manner, but at the granularity of separate (AS, Facility) co-locations.</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sp>
        <p:nvSpPr>
          <p:cNvPr id="464" name="Shape 464"/>
          <p:cNvSpPr/>
          <p:nvPr/>
        </p:nvSpPr>
        <p:spPr>
          <a:xfrm>
            <a:off x="1494675" y="3141775"/>
            <a:ext cx="1283699" cy="650700"/>
          </a:xfrm>
          <a:prstGeom prst="wedgeRectCallout">
            <a:avLst>
              <a:gd name="adj1" fmla="val -15058"/>
              <a:gd name="adj2" fmla="val -75529"/>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Telecity HE8/9 outage</a:t>
            </a:r>
          </a:p>
        </p:txBody>
      </p:sp>
      <p:sp>
        <p:nvSpPr>
          <p:cNvPr id="465" name="Shape 465"/>
          <p:cNvSpPr/>
          <p:nvPr/>
        </p:nvSpPr>
        <p:spPr>
          <a:xfrm>
            <a:off x="3508200" y="3212100"/>
            <a:ext cx="1213199" cy="650700"/>
          </a:xfrm>
          <a:prstGeom prst="wedgeRectCallout">
            <a:avLst>
              <a:gd name="adj1" fmla="val -20291"/>
              <a:gd name="adj2" fmla="val -74320"/>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Telehouse North outage</a:t>
            </a:r>
          </a:p>
        </p:txBody>
      </p:sp>
      <p:pic>
        <p:nvPicPr>
          <p:cNvPr id="466" name="Shape 466" descr="london-outages-per-link.png"/>
          <p:cNvPicPr preferRelativeResize="0"/>
          <p:nvPr/>
        </p:nvPicPr>
        <p:blipFill rotWithShape="1">
          <a:blip r:embed="rId4">
            <a:alphaModFix/>
          </a:blip>
          <a:srcRect/>
          <a:stretch/>
        </p:blipFill>
        <p:spPr>
          <a:xfrm>
            <a:off x="5001350" y="1998774"/>
            <a:ext cx="3847374" cy="2771524"/>
          </a:xfrm>
          <a:prstGeom prst="rect">
            <a:avLst/>
          </a:prstGeom>
          <a:noFill/>
          <a:ln>
            <a:noFill/>
          </a:ln>
        </p:spPr>
      </p:pic>
      <p:sp>
        <p:nvSpPr>
          <p:cNvPr id="467" name="Shape 467"/>
          <p:cNvSpPr txBox="1"/>
          <p:nvPr/>
        </p:nvSpPr>
        <p:spPr>
          <a:xfrm>
            <a:off x="2374475" y="4192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468" name="Shape 468"/>
          <p:cNvCxnSpPr/>
          <p:nvPr/>
        </p:nvCxnSpPr>
        <p:spPr>
          <a:xfrm>
            <a:off x="2167325" y="4276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Shape 473" descr="london-outages-per-link.png"/>
          <p:cNvPicPr preferRelativeResize="0"/>
          <p:nvPr/>
        </p:nvPicPr>
        <p:blipFill rotWithShape="1">
          <a:blip r:embed="rId3">
            <a:alphaModFix/>
          </a:blip>
          <a:srcRect/>
          <a:stretch/>
        </p:blipFill>
        <p:spPr>
          <a:xfrm>
            <a:off x="5001350" y="1998774"/>
            <a:ext cx="3847374" cy="2771524"/>
          </a:xfrm>
          <a:prstGeom prst="rect">
            <a:avLst/>
          </a:prstGeom>
          <a:noFill/>
          <a:ln>
            <a:noFill/>
          </a:ln>
        </p:spPr>
      </p:pic>
      <p:sp>
        <p:nvSpPr>
          <p:cNvPr id="474" name="Shape 474"/>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 source disambiguation and localization</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475" name="Shape 475"/>
          <p:cNvSpPr txBox="1">
            <a:spLocks noGrp="1"/>
          </p:cNvSpPr>
          <p:nvPr>
            <p:ph type="sldNum" idx="12"/>
          </p:nvPr>
        </p:nvSpPr>
        <p:spPr>
          <a:xfrm>
            <a:off x="8594039"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26</a:t>
            </a:fld>
            <a:endParaRPr lang="en" sz="1000" b="0" i="0" u="none" strike="noStrike" cap="none">
              <a:solidFill>
                <a:srgbClr val="33B36F"/>
              </a:solidFill>
              <a:latin typeface="Arial"/>
              <a:ea typeface="Arial"/>
              <a:cs typeface="Arial"/>
              <a:sym typeface="Arial"/>
            </a:endParaRPr>
          </a:p>
        </p:txBody>
      </p:sp>
      <p:sp>
        <p:nvSpPr>
          <p:cNvPr id="476" name="Shape 476"/>
          <p:cNvSpPr/>
          <p:nvPr/>
        </p:nvSpPr>
        <p:spPr>
          <a:xfrm>
            <a:off x="1494675" y="3141775"/>
            <a:ext cx="1283699" cy="650700"/>
          </a:xfrm>
          <a:prstGeom prst="wedgeRectCallout">
            <a:avLst>
              <a:gd name="adj1" fmla="val -15058"/>
              <a:gd name="adj2" fmla="val -75529"/>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Telecity HE8/9 outage</a:t>
            </a:r>
          </a:p>
        </p:txBody>
      </p:sp>
      <p:sp>
        <p:nvSpPr>
          <p:cNvPr id="477" name="Shape 477"/>
          <p:cNvSpPr/>
          <p:nvPr/>
        </p:nvSpPr>
        <p:spPr>
          <a:xfrm>
            <a:off x="3508200" y="3212100"/>
            <a:ext cx="1213199" cy="650700"/>
          </a:xfrm>
          <a:prstGeom prst="wedgeRectCallout">
            <a:avLst>
              <a:gd name="adj1" fmla="val -20291"/>
              <a:gd name="adj2" fmla="val -74320"/>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Telehouse North outage</a:t>
            </a:r>
          </a:p>
        </p:txBody>
      </p:sp>
      <p:sp>
        <p:nvSpPr>
          <p:cNvPr id="478" name="Shape 478"/>
          <p:cNvSpPr/>
          <p:nvPr/>
        </p:nvSpPr>
        <p:spPr>
          <a:xfrm>
            <a:off x="5363375" y="4406125"/>
            <a:ext cx="1283699" cy="650700"/>
          </a:xfrm>
          <a:prstGeom prst="wedgeRectCallout">
            <a:avLst>
              <a:gd name="adj1" fmla="val -9077"/>
              <a:gd name="adj2" fmla="val -83153"/>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Telecity HE8/9 outage</a:t>
            </a:r>
          </a:p>
        </p:txBody>
      </p:sp>
      <p:sp>
        <p:nvSpPr>
          <p:cNvPr id="479" name="Shape 479"/>
          <p:cNvSpPr/>
          <p:nvPr/>
        </p:nvSpPr>
        <p:spPr>
          <a:xfrm>
            <a:off x="5981775" y="2246400"/>
            <a:ext cx="1213199" cy="650700"/>
          </a:xfrm>
          <a:prstGeom prst="wedgeRectCallout">
            <a:avLst>
              <a:gd name="adj1" fmla="val 62809"/>
              <a:gd name="adj2" fmla="val 6531"/>
            </a:avLst>
          </a:prstGeom>
          <a:solidFill>
            <a:srgbClr val="FFFFFF"/>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200" b="0" i="0" u="none" strike="noStrike" cap="none">
                <a:solidFill>
                  <a:srgbClr val="000000"/>
                </a:solidFill>
                <a:latin typeface="Proxima Nova"/>
                <a:ea typeface="Proxima Nova"/>
                <a:cs typeface="Proxima Nova"/>
                <a:sym typeface="Proxima Nova"/>
              </a:rPr>
              <a:t>London Telehouse North outage</a:t>
            </a:r>
          </a:p>
        </p:txBody>
      </p:sp>
      <p:pic>
        <p:nvPicPr>
          <p:cNvPr id="480" name="Shape 480"/>
          <p:cNvPicPr preferRelativeResize="0"/>
          <p:nvPr/>
        </p:nvPicPr>
        <p:blipFill rotWithShape="1">
          <a:blip r:embed="rId4">
            <a:alphaModFix/>
          </a:blip>
          <a:srcRect b="20242"/>
          <a:stretch/>
        </p:blipFill>
        <p:spPr>
          <a:xfrm>
            <a:off x="457200" y="1975975"/>
            <a:ext cx="4417725" cy="2178625"/>
          </a:xfrm>
          <a:prstGeom prst="rect">
            <a:avLst/>
          </a:prstGeom>
          <a:noFill/>
          <a:ln>
            <a:noFill/>
          </a:ln>
        </p:spPr>
      </p:pic>
      <p:sp>
        <p:nvSpPr>
          <p:cNvPr id="481" name="Shape 481"/>
          <p:cNvSpPr txBox="1">
            <a:spLocks noGrp="1"/>
          </p:cNvSpPr>
          <p:nvPr>
            <p:ph type="body" idx="1"/>
          </p:nvPr>
        </p:nvSpPr>
        <p:spPr>
          <a:xfrm>
            <a:off x="396900" y="982800"/>
            <a:ext cx="8261999" cy="21222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Paths not investigated in aggregated manner, but at the granularity of separate (AS, Facility) co-locations.</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sp>
        <p:nvSpPr>
          <p:cNvPr id="482" name="Shape 482"/>
          <p:cNvSpPr txBox="1"/>
          <p:nvPr/>
        </p:nvSpPr>
        <p:spPr>
          <a:xfrm>
            <a:off x="2374475" y="41927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483" name="Shape 483"/>
          <p:cNvCxnSpPr/>
          <p:nvPr/>
        </p:nvCxnSpPr>
        <p:spPr>
          <a:xfrm>
            <a:off x="2167325" y="42766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311700" y="1402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Tracking the progress of outages</a:t>
            </a:r>
          </a:p>
        </p:txBody>
      </p:sp>
      <p:sp>
        <p:nvSpPr>
          <p:cNvPr id="552" name="Shape 552"/>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27</a:t>
            </a:fld>
            <a:endParaRPr lang="en" sz="1000" b="0" i="0" u="none" strike="noStrike" cap="none">
              <a:solidFill>
                <a:srgbClr val="33B36F"/>
              </a:solidFill>
              <a:latin typeface="Arial"/>
              <a:ea typeface="Arial"/>
              <a:cs typeface="Arial"/>
              <a:sym typeface="Arial"/>
            </a:endParaRPr>
          </a:p>
        </p:txBody>
      </p:sp>
      <p:sp>
        <p:nvSpPr>
          <p:cNvPr id="553" name="Shape 553"/>
          <p:cNvSpPr txBox="1"/>
          <p:nvPr/>
        </p:nvSpPr>
        <p:spPr>
          <a:xfrm>
            <a:off x="637300" y="3598800"/>
            <a:ext cx="4149899" cy="1369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2000" b="0" i="0" u="sng" strike="noStrike" cap="none">
                <a:solidFill>
                  <a:srgbClr val="000000"/>
                </a:solidFill>
                <a:latin typeface="Proxima Nova"/>
                <a:ea typeface="Proxima Nova"/>
                <a:cs typeface="Proxima Nova"/>
                <a:sym typeface="Proxima Nova"/>
              </a:rPr>
              <a:t>Passive tracking</a:t>
            </a:r>
            <a:r>
              <a:rPr lang="en" sz="2000" b="0" i="0" u="none" strike="noStrike" cap="none">
                <a:solidFill>
                  <a:srgbClr val="000000"/>
                </a:solidFill>
                <a:latin typeface="Proxima Nova"/>
                <a:ea typeface="Proxima Nova"/>
                <a:cs typeface="Proxima Nova"/>
                <a:sym typeface="Proxima Nova"/>
              </a:rPr>
              <a:t>: </a:t>
            </a:r>
            <a:r>
              <a:rPr lang="en" sz="2200" b="0" i="0" u="none" strike="noStrike" cap="none">
                <a:solidFill>
                  <a:srgbClr val="000000"/>
                </a:solidFill>
                <a:latin typeface="Proxima Nova"/>
                <a:ea typeface="Proxima Nova"/>
                <a:cs typeface="Proxima Nova"/>
                <a:sym typeface="Proxima Nova"/>
              </a:rPr>
              <a:t/>
            </a:r>
            <a:br>
              <a:rPr lang="en" sz="2200" b="0" i="0" u="none" strike="noStrike" cap="none">
                <a:solidFill>
                  <a:srgbClr val="000000"/>
                </a:solidFill>
                <a:latin typeface="Proxima Nova"/>
                <a:ea typeface="Proxima Nova"/>
                <a:cs typeface="Proxima Nova"/>
                <a:sym typeface="Proxima Nova"/>
              </a:rPr>
            </a:br>
            <a:r>
              <a:rPr lang="en" sz="1800" b="0" i="0" u="none" strike="noStrike" cap="none">
                <a:solidFill>
                  <a:srgbClr val="000000"/>
                </a:solidFill>
                <a:latin typeface="Proxima Nova"/>
                <a:ea typeface="Proxima Nova"/>
                <a:cs typeface="Proxima Nova"/>
                <a:sym typeface="Proxima Nova"/>
              </a:rPr>
              <a:t>Monitor how location-tagging BGP Communities change during the outage.</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Proxima Nova"/>
              <a:ea typeface="Proxima Nova"/>
              <a:cs typeface="Proxima Nova"/>
              <a:sym typeface="Proxima Nova"/>
            </a:endParaRPr>
          </a:p>
        </p:txBody>
      </p:sp>
      <p:pic>
        <p:nvPicPr>
          <p:cNvPr id="554" name="Shape 554" descr="amsix-bgp-changes.png"/>
          <p:cNvPicPr preferRelativeResize="0"/>
          <p:nvPr/>
        </p:nvPicPr>
        <p:blipFill rotWithShape="1">
          <a:blip r:embed="rId3">
            <a:alphaModFix/>
          </a:blip>
          <a:srcRect/>
          <a:stretch/>
        </p:blipFill>
        <p:spPr>
          <a:xfrm>
            <a:off x="646324" y="1117425"/>
            <a:ext cx="3055375" cy="2546123"/>
          </a:xfrm>
          <a:prstGeom prst="rect">
            <a:avLst/>
          </a:prstGeom>
          <a:noFill/>
          <a:ln>
            <a:noFill/>
          </a:ln>
        </p:spPr>
      </p:pic>
      <p:pic>
        <p:nvPicPr>
          <p:cNvPr id="555" name="Shape 555" descr="amsix-trace-changes.png"/>
          <p:cNvPicPr preferRelativeResize="0"/>
          <p:nvPr/>
        </p:nvPicPr>
        <p:blipFill rotWithShape="1">
          <a:blip r:embed="rId4">
            <a:alphaModFix/>
          </a:blip>
          <a:srcRect/>
          <a:stretch/>
        </p:blipFill>
        <p:spPr>
          <a:xfrm>
            <a:off x="4857400" y="1117426"/>
            <a:ext cx="2954225" cy="2481375"/>
          </a:xfrm>
          <a:prstGeom prst="rect">
            <a:avLst/>
          </a:prstGeom>
          <a:noFill/>
          <a:ln>
            <a:noFill/>
          </a:ln>
        </p:spPr>
      </p:pic>
      <p:sp>
        <p:nvSpPr>
          <p:cNvPr id="556" name="Shape 556"/>
          <p:cNvSpPr txBox="1"/>
          <p:nvPr/>
        </p:nvSpPr>
        <p:spPr>
          <a:xfrm>
            <a:off x="4976700" y="3343400"/>
            <a:ext cx="3542999" cy="1849500"/>
          </a:xfrm>
          <a:prstGeom prst="rect">
            <a:avLst/>
          </a:prstGeom>
          <a:noFill/>
          <a:ln>
            <a:noFill/>
          </a:ln>
        </p:spPr>
        <p:txBody>
          <a:bodyPr wrap="square" lIns="91425" tIns="91425" rIns="91425" bIns="91425" anchor="t" anchorCtr="0">
            <a:noAutofit/>
          </a:bodyPr>
          <a:lstStyle/>
          <a:p>
            <a:pPr marL="45720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ct val="25000"/>
              <a:buFont typeface="Proxima Nova"/>
              <a:buNone/>
            </a:pPr>
            <a:r>
              <a:rPr lang="en" sz="2000" b="0" i="0" u="sng" strike="noStrike" cap="none">
                <a:solidFill>
                  <a:srgbClr val="000000"/>
                </a:solidFill>
                <a:latin typeface="Proxima Nova"/>
                <a:ea typeface="Proxima Nova"/>
                <a:cs typeface="Proxima Nova"/>
                <a:sym typeface="Proxima Nova"/>
              </a:rPr>
              <a:t>Active tracking</a:t>
            </a:r>
            <a:r>
              <a:rPr lang="en" sz="2000" b="0" i="0" u="none" strike="noStrike" cap="none">
                <a:solidFill>
                  <a:srgbClr val="000000"/>
                </a:solidFill>
                <a:latin typeface="Proxima Nova"/>
                <a:ea typeface="Proxima Nova"/>
                <a:cs typeface="Proxima Nova"/>
                <a:sym typeface="Proxima Nova"/>
              </a:rPr>
              <a:t>:</a:t>
            </a:r>
          </a:p>
          <a:p>
            <a:pPr marL="0" marR="0" lvl="0" indent="0" algn="l" rtl="0">
              <a:lnSpc>
                <a:spcPct val="100000"/>
              </a:lnSpc>
              <a:spcBef>
                <a:spcPts val="0"/>
              </a:spcBef>
              <a:spcAft>
                <a:spcPts val="0"/>
              </a:spcAft>
              <a:buClr>
                <a:srgbClr val="000000"/>
              </a:buClr>
              <a:buSzPct val="25000"/>
              <a:buFont typeface="Proxima Nova"/>
              <a:buNone/>
            </a:pPr>
            <a:r>
              <a:rPr lang="en" sz="1800" b="0" i="0" u="none" strike="noStrike" cap="none">
                <a:solidFill>
                  <a:srgbClr val="000000"/>
                </a:solidFill>
                <a:latin typeface="Proxima Nova"/>
                <a:ea typeface="Proxima Nova"/>
                <a:cs typeface="Proxima Nova"/>
                <a:sym typeface="Proxima Nova"/>
              </a:rPr>
              <a:t>Execute </a:t>
            </a:r>
            <a:r>
              <a:rPr lang="en" sz="1800" b="1" i="0" u="none" strike="noStrike" cap="none">
                <a:solidFill>
                  <a:srgbClr val="000000"/>
                </a:solidFill>
                <a:latin typeface="Proxima Nova"/>
                <a:ea typeface="Proxima Nova"/>
                <a:cs typeface="Proxima Nova"/>
                <a:sym typeface="Proxima Nova"/>
              </a:rPr>
              <a:t>targeted traceroutes </a:t>
            </a:r>
            <a:r>
              <a:rPr lang="en" sz="1800" b="0" i="0" u="none" strike="noStrike" cap="none">
                <a:solidFill>
                  <a:srgbClr val="000000"/>
                </a:solidFill>
                <a:latin typeface="Proxima Nova"/>
                <a:ea typeface="Proxima Nova"/>
                <a:cs typeface="Proxima Nova"/>
                <a:sym typeface="Proxima Nova"/>
              </a:rPr>
              <a:t>based on the hints of the BGP signals.</a:t>
            </a:r>
          </a:p>
        </p:txBody>
      </p:sp>
    </p:spTree>
    <p:extLst>
      <p:ext uri="{BB962C8B-B14F-4D97-AF65-F5344CB8AC3E}">
        <p14:creationId xmlns:p14="http://schemas.microsoft.com/office/powerpoint/2010/main" val="86116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11700" y="3688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Detecting peering infrastructure outages in the wild</a:t>
            </a:r>
          </a:p>
        </p:txBody>
      </p:sp>
      <p:sp>
        <p:nvSpPr>
          <p:cNvPr id="489" name="Shape 489"/>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28</a:t>
            </a:fld>
            <a:endParaRPr lang="en" sz="1000" b="0" i="0" u="none" strike="noStrike" cap="none">
              <a:solidFill>
                <a:srgbClr val="33B36F"/>
              </a:solidFill>
              <a:latin typeface="Arial"/>
              <a:ea typeface="Arial"/>
              <a:cs typeface="Arial"/>
              <a:sym typeface="Arial"/>
            </a:endParaRPr>
          </a:p>
        </p:txBody>
      </p:sp>
      <p:pic>
        <p:nvPicPr>
          <p:cNvPr id="490" name="Shape 490"/>
          <p:cNvPicPr preferRelativeResize="0"/>
          <p:nvPr/>
        </p:nvPicPr>
        <p:blipFill rotWithShape="1">
          <a:blip r:embed="rId3">
            <a:alphaModFix/>
          </a:blip>
          <a:srcRect/>
          <a:stretch/>
        </p:blipFill>
        <p:spPr>
          <a:xfrm>
            <a:off x="2416043" y="1026158"/>
            <a:ext cx="4015406" cy="2488407"/>
          </a:xfrm>
          <a:prstGeom prst="rect">
            <a:avLst/>
          </a:prstGeom>
          <a:noFill/>
          <a:ln>
            <a:noFill/>
          </a:ln>
        </p:spPr>
      </p:pic>
      <p:sp>
        <p:nvSpPr>
          <p:cNvPr id="491" name="Shape 491"/>
          <p:cNvSpPr txBox="1">
            <a:spLocks noGrp="1"/>
          </p:cNvSpPr>
          <p:nvPr>
            <p:ph type="body" idx="1"/>
          </p:nvPr>
        </p:nvSpPr>
        <p:spPr>
          <a:xfrm>
            <a:off x="163468" y="3467960"/>
            <a:ext cx="8479911" cy="1609766"/>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Char char="●"/>
            </a:pPr>
            <a:r>
              <a:rPr lang="en" sz="2200" b="1" i="0" u="none" strike="noStrike" cap="none">
                <a:solidFill>
                  <a:schemeClr val="accent1"/>
                </a:solidFill>
                <a:latin typeface="Proxima Nova"/>
                <a:ea typeface="Proxima Nova"/>
                <a:cs typeface="Proxima Nova"/>
                <a:sym typeface="Proxima Nova"/>
              </a:rPr>
              <a:t>159 </a:t>
            </a:r>
            <a:r>
              <a:rPr lang="en" sz="2200" b="0" i="0" u="none" strike="noStrike" cap="none">
                <a:solidFill>
                  <a:schemeClr val="accent1"/>
                </a:solidFill>
                <a:latin typeface="Proxima Nova"/>
                <a:ea typeface="Proxima Nova"/>
                <a:cs typeface="Proxima Nova"/>
                <a:sym typeface="Proxima Nova"/>
              </a:rPr>
              <a:t>outages in 5 years of BGP data</a:t>
            </a:r>
          </a:p>
          <a:p>
            <a:pPr marL="914400" marR="0" lvl="1" indent="-355600" algn="l" rtl="0">
              <a:lnSpc>
                <a:spcPct val="115000"/>
              </a:lnSpc>
              <a:spcBef>
                <a:spcPts val="0"/>
              </a:spcBef>
              <a:spcAft>
                <a:spcPts val="0"/>
              </a:spcAft>
              <a:buClr>
                <a:schemeClr val="accent1"/>
              </a:buClr>
              <a:buSzPct val="100000"/>
              <a:buFont typeface="Proxima Nova"/>
              <a:buChar char="○"/>
            </a:pPr>
            <a:r>
              <a:rPr lang="en" sz="1900" b="1" i="0" u="none" strike="noStrike" cap="none">
                <a:solidFill>
                  <a:schemeClr val="accent1"/>
                </a:solidFill>
                <a:latin typeface="Proxima Nova"/>
                <a:ea typeface="Proxima Nova"/>
                <a:cs typeface="Proxima Nova"/>
                <a:sym typeface="Proxima Nova"/>
              </a:rPr>
              <a:t>76%</a:t>
            </a:r>
            <a:r>
              <a:rPr lang="en" sz="1900" b="0" i="0" u="none" strike="noStrike" cap="none">
                <a:solidFill>
                  <a:schemeClr val="accent1"/>
                </a:solidFill>
                <a:latin typeface="Proxima Nova"/>
                <a:ea typeface="Proxima Nova"/>
                <a:cs typeface="Proxima Nova"/>
                <a:sym typeface="Proxima Nova"/>
              </a:rPr>
              <a:t> of the outages not reported in popular mailing lists/websites </a:t>
            </a:r>
          </a:p>
          <a:p>
            <a:pPr marL="457200" marR="0" lvl="0" indent="-368300" algn="l" rtl="0">
              <a:lnSpc>
                <a:spcPct val="115000"/>
              </a:lnSpc>
              <a:spcBef>
                <a:spcPts val="0"/>
              </a:spcBef>
              <a:spcAft>
                <a:spcPts val="0"/>
              </a:spcAft>
              <a:buClr>
                <a:schemeClr val="accent1"/>
              </a:buClr>
              <a:buSzPct val="100000"/>
              <a:buFont typeface="Proxima Nova"/>
              <a:buChar char="●"/>
            </a:pPr>
            <a:r>
              <a:rPr lang="en" sz="2200" b="0" i="0" u="none" strike="noStrike" cap="none">
                <a:solidFill>
                  <a:schemeClr val="accent1"/>
                </a:solidFill>
                <a:latin typeface="Proxima Nova"/>
                <a:ea typeface="Proxima Nova"/>
                <a:cs typeface="Proxima Nova"/>
                <a:sym typeface="Proxima Nova"/>
              </a:rPr>
              <a:t>Validation through status reports, direct feedback, social media</a:t>
            </a:r>
          </a:p>
          <a:p>
            <a:pPr marL="914400" marR="0" lvl="1" indent="-355600" algn="l" rtl="0">
              <a:lnSpc>
                <a:spcPct val="115000"/>
              </a:lnSpc>
              <a:spcBef>
                <a:spcPts val="0"/>
              </a:spcBef>
              <a:spcAft>
                <a:spcPts val="0"/>
              </a:spcAft>
              <a:buClr>
                <a:schemeClr val="accent1"/>
              </a:buClr>
              <a:buSzPct val="100000"/>
              <a:buFont typeface="Proxima Nova"/>
              <a:buChar char="○"/>
            </a:pPr>
            <a:r>
              <a:rPr lang="en" sz="1900" b="1" i="0" u="none" strike="noStrike" cap="none">
                <a:solidFill>
                  <a:schemeClr val="accent1"/>
                </a:solidFill>
                <a:latin typeface="Proxima Nova"/>
                <a:ea typeface="Proxima Nova"/>
                <a:cs typeface="Proxima Nova"/>
                <a:sym typeface="Proxima Nova"/>
              </a:rPr>
              <a:t>90%</a:t>
            </a:r>
            <a:r>
              <a:rPr lang="en" sz="1900" b="0" i="0" u="none" strike="noStrike" cap="none">
                <a:solidFill>
                  <a:schemeClr val="accent1"/>
                </a:solidFill>
                <a:latin typeface="Proxima Nova"/>
                <a:ea typeface="Proxima Nova"/>
                <a:cs typeface="Proxima Nova"/>
                <a:sym typeface="Proxima Nova"/>
              </a:rPr>
              <a:t> accuracy, </a:t>
            </a:r>
            <a:r>
              <a:rPr lang="en" sz="1900" b="1" i="0" u="none" strike="noStrike" cap="none">
                <a:solidFill>
                  <a:schemeClr val="accent1"/>
                </a:solidFill>
                <a:latin typeface="Proxima Nova"/>
                <a:ea typeface="Proxima Nova"/>
                <a:cs typeface="Proxima Nova"/>
                <a:sym typeface="Proxima Nova"/>
              </a:rPr>
              <a:t>93%</a:t>
            </a:r>
            <a:r>
              <a:rPr lang="en" sz="1900" b="0" i="0" u="none" strike="noStrike" cap="none">
                <a:solidFill>
                  <a:schemeClr val="accent1"/>
                </a:solidFill>
                <a:latin typeface="Proxima Nova"/>
                <a:ea typeface="Proxima Nova"/>
                <a:cs typeface="Proxima Nova"/>
                <a:sym typeface="Proxima Nova"/>
              </a:rPr>
              <a:t> precision (for trackable PoPs)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311700" y="3688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Effect of outages on Service Level Agreements</a:t>
            </a:r>
          </a:p>
        </p:txBody>
      </p:sp>
      <p:sp>
        <p:nvSpPr>
          <p:cNvPr id="497" name="Shape 497"/>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29</a:t>
            </a:fld>
            <a:endParaRPr lang="en" sz="1000" b="0" i="0" u="none" strike="noStrike" cap="none">
              <a:solidFill>
                <a:srgbClr val="33B36F"/>
              </a:solidFill>
              <a:latin typeface="Arial"/>
              <a:ea typeface="Arial"/>
              <a:cs typeface="Arial"/>
              <a:sym typeface="Arial"/>
            </a:endParaRPr>
          </a:p>
        </p:txBody>
      </p:sp>
      <p:pic>
        <p:nvPicPr>
          <p:cNvPr id="498" name="Shape 498"/>
          <p:cNvPicPr preferRelativeResize="0"/>
          <p:nvPr/>
        </p:nvPicPr>
        <p:blipFill rotWithShape="1">
          <a:blip r:embed="rId3">
            <a:alphaModFix/>
          </a:blip>
          <a:srcRect/>
          <a:stretch/>
        </p:blipFill>
        <p:spPr>
          <a:xfrm>
            <a:off x="2449363" y="1100905"/>
            <a:ext cx="3920786" cy="2418767"/>
          </a:xfrm>
          <a:prstGeom prst="rect">
            <a:avLst/>
          </a:prstGeom>
          <a:noFill/>
          <a:ln>
            <a:noFill/>
          </a:ln>
        </p:spPr>
      </p:pic>
      <p:sp>
        <p:nvSpPr>
          <p:cNvPr id="499" name="Shape 499"/>
          <p:cNvSpPr txBox="1">
            <a:spLocks noGrp="1"/>
          </p:cNvSpPr>
          <p:nvPr>
            <p:ph type="body" idx="1"/>
          </p:nvPr>
        </p:nvSpPr>
        <p:spPr>
          <a:xfrm>
            <a:off x="0" y="3607535"/>
            <a:ext cx="9144000" cy="3375452"/>
          </a:xfrm>
          <a:prstGeom prst="rect">
            <a:avLst/>
          </a:prstGeom>
          <a:noFill/>
          <a:ln>
            <a:noFill/>
          </a:ln>
        </p:spPr>
        <p:txBody>
          <a:bodyPr wrap="square" lIns="91425" tIns="91425" rIns="91425" bIns="91425" anchor="t" anchorCtr="0">
            <a:noAutofit/>
          </a:bodyPr>
          <a:lstStyle/>
          <a:p>
            <a:pPr marL="88900" marR="0" lvl="0" indent="0" algn="ctr" rtl="0">
              <a:lnSpc>
                <a:spcPct val="115000"/>
              </a:lnSpc>
              <a:spcBef>
                <a:spcPts val="0"/>
              </a:spcBef>
              <a:spcAft>
                <a:spcPts val="0"/>
              </a:spcAft>
              <a:buClr>
                <a:schemeClr val="accent1"/>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a:t>
            </a:r>
            <a:r>
              <a:rPr lang="en" sz="2200" b="1" i="0" u="none" strike="noStrike" cap="none">
                <a:solidFill>
                  <a:schemeClr val="accent1"/>
                </a:solidFill>
                <a:latin typeface="Proxima Nova"/>
                <a:ea typeface="Proxima Nova"/>
                <a:cs typeface="Proxima Nova"/>
                <a:sym typeface="Proxima Nova"/>
              </a:rPr>
              <a:t>70% </a:t>
            </a:r>
            <a:r>
              <a:rPr lang="en" sz="2200" b="0" i="0" u="none" strike="noStrike" cap="none">
                <a:solidFill>
                  <a:schemeClr val="accent1"/>
                </a:solidFill>
                <a:latin typeface="Proxima Nova"/>
                <a:ea typeface="Proxima Nova"/>
                <a:cs typeface="Proxima Nova"/>
                <a:sym typeface="Proxima Nova"/>
              </a:rPr>
              <a:t>of failed facilities below 99.999% uptime</a:t>
            </a:r>
          </a:p>
          <a:p>
            <a:pPr marL="88900" marR="0" lvl="0" indent="0" algn="ctr" rtl="0">
              <a:lnSpc>
                <a:spcPct val="115000"/>
              </a:lnSpc>
              <a:spcBef>
                <a:spcPts val="0"/>
              </a:spcBef>
              <a:spcAft>
                <a:spcPts val="0"/>
              </a:spcAft>
              <a:buClr>
                <a:schemeClr val="accent1"/>
              </a:buClr>
              <a:buSzPct val="25000"/>
              <a:buFont typeface="Proxima Nova"/>
              <a:buNone/>
            </a:pPr>
            <a:r>
              <a:rPr lang="en" sz="2200" b="1" i="0" u="none" strike="noStrike" cap="none">
                <a:solidFill>
                  <a:schemeClr val="accent1"/>
                </a:solidFill>
                <a:latin typeface="Proxima Nova"/>
                <a:ea typeface="Proxima Nova"/>
                <a:cs typeface="Proxima Nova"/>
                <a:sym typeface="Proxima Nova"/>
              </a:rPr>
              <a:t>~50% </a:t>
            </a:r>
            <a:r>
              <a:rPr lang="en" sz="2200" b="0" i="0" u="none" strike="noStrike" cap="none">
                <a:solidFill>
                  <a:schemeClr val="accent1"/>
                </a:solidFill>
                <a:latin typeface="Proxima Nova"/>
                <a:ea typeface="Proxima Nova"/>
                <a:cs typeface="Proxima Nova"/>
                <a:sym typeface="Proxima Nova"/>
              </a:rPr>
              <a:t>of failed IXPs below 99.99% uptime</a:t>
            </a:r>
          </a:p>
          <a:p>
            <a:pPr marL="88900" marR="0" lvl="0" indent="0" algn="ctr" rtl="0">
              <a:lnSpc>
                <a:spcPct val="115000"/>
              </a:lnSpc>
              <a:spcBef>
                <a:spcPts val="0"/>
              </a:spcBef>
              <a:spcAft>
                <a:spcPts val="0"/>
              </a:spcAft>
              <a:buClr>
                <a:schemeClr val="accent1"/>
              </a:buClr>
              <a:buSzPct val="25000"/>
              <a:buFont typeface="Proxima Nova"/>
              <a:buNone/>
            </a:pPr>
            <a:r>
              <a:rPr lang="en" sz="2200" b="1" i="0" u="none" strike="noStrike" cap="none">
                <a:solidFill>
                  <a:schemeClr val="accent1"/>
                </a:solidFill>
                <a:latin typeface="Proxima Nova"/>
                <a:ea typeface="Proxima Nova"/>
                <a:cs typeface="Proxima Nova"/>
                <a:sym typeface="Proxima Nova"/>
              </a:rPr>
              <a:t>5%</a:t>
            </a:r>
            <a:r>
              <a:rPr lang="en" sz="2200" b="0" i="0" u="none" strike="noStrike" cap="none">
                <a:solidFill>
                  <a:schemeClr val="accent1"/>
                </a:solidFill>
                <a:latin typeface="Proxima Nova"/>
                <a:ea typeface="Proxima Nova"/>
                <a:cs typeface="Proxima Nova"/>
                <a:sym typeface="Proxima Nova"/>
              </a:rPr>
              <a:t> of failed infrastructures below 99.9% uptime!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descr="telecity-2015-outage.png"/>
          <p:cNvPicPr preferRelativeResize="0"/>
          <p:nvPr/>
        </p:nvPicPr>
        <p:blipFill rotWithShape="1">
          <a:blip r:embed="rId3">
            <a:alphaModFix/>
          </a:blip>
          <a:srcRect/>
          <a:stretch/>
        </p:blipFill>
        <p:spPr>
          <a:xfrm>
            <a:off x="4362287" y="3347525"/>
            <a:ext cx="4447474" cy="1638974"/>
          </a:xfrm>
          <a:prstGeom prst="rect">
            <a:avLst/>
          </a:prstGeom>
          <a:noFill/>
          <a:ln w="28575" cap="flat" cmpd="sng">
            <a:solidFill>
              <a:srgbClr val="000000"/>
            </a:solidFill>
            <a:prstDash val="solid"/>
            <a:round/>
            <a:headEnd type="none" w="med" len="med"/>
            <a:tailEnd type="none" w="med" len="med"/>
          </a:ln>
        </p:spPr>
      </p:pic>
      <p:pic>
        <p:nvPicPr>
          <p:cNvPr id="74" name="Shape 74" descr="telehouse-2016-outage-2.png"/>
          <p:cNvPicPr preferRelativeResize="0"/>
          <p:nvPr/>
        </p:nvPicPr>
        <p:blipFill rotWithShape="1">
          <a:blip r:embed="rId4">
            <a:alphaModFix/>
          </a:blip>
          <a:srcRect/>
          <a:stretch/>
        </p:blipFill>
        <p:spPr>
          <a:xfrm>
            <a:off x="182900" y="1224575"/>
            <a:ext cx="3057599" cy="2154600"/>
          </a:xfrm>
          <a:prstGeom prst="rect">
            <a:avLst/>
          </a:prstGeom>
          <a:noFill/>
          <a:ln w="28575" cap="flat" cmpd="sng">
            <a:solidFill>
              <a:srgbClr val="000000"/>
            </a:solidFill>
            <a:prstDash val="solid"/>
            <a:round/>
            <a:headEnd type="none" w="med" len="med"/>
            <a:tailEnd type="none" w="med" len="med"/>
          </a:ln>
        </p:spPr>
      </p:pic>
      <p:pic>
        <p:nvPicPr>
          <p:cNvPr id="75" name="Shape 75" descr="telehouse-2016-outage.png"/>
          <p:cNvPicPr preferRelativeResize="0"/>
          <p:nvPr/>
        </p:nvPicPr>
        <p:blipFill rotWithShape="1">
          <a:blip r:embed="rId5">
            <a:alphaModFix/>
          </a:blip>
          <a:srcRect/>
          <a:stretch/>
        </p:blipFill>
        <p:spPr>
          <a:xfrm>
            <a:off x="3321825" y="1218912"/>
            <a:ext cx="3810719" cy="1078424"/>
          </a:xfrm>
          <a:prstGeom prst="rect">
            <a:avLst/>
          </a:prstGeom>
          <a:noFill/>
          <a:ln w="28575" cap="flat" cmpd="sng">
            <a:solidFill>
              <a:srgbClr val="000000"/>
            </a:solidFill>
            <a:prstDash val="solid"/>
            <a:round/>
            <a:headEnd type="none" w="med" len="med"/>
            <a:tailEnd type="none" w="med" len="med"/>
          </a:ln>
        </p:spPr>
      </p:pic>
      <p:pic>
        <p:nvPicPr>
          <p:cNvPr id="76" name="Shape 76" descr="equinix-sydney-outage.png"/>
          <p:cNvPicPr preferRelativeResize="0"/>
          <p:nvPr/>
        </p:nvPicPr>
        <p:blipFill rotWithShape="1">
          <a:blip r:embed="rId6">
            <a:alphaModFix/>
          </a:blip>
          <a:srcRect/>
          <a:stretch/>
        </p:blipFill>
        <p:spPr>
          <a:xfrm>
            <a:off x="6098421" y="1558362"/>
            <a:ext cx="2711324" cy="1694875"/>
          </a:xfrm>
          <a:prstGeom prst="rect">
            <a:avLst/>
          </a:prstGeom>
          <a:noFill/>
          <a:ln w="28575" cap="flat" cmpd="sng">
            <a:solidFill>
              <a:srgbClr val="000000"/>
            </a:solidFill>
            <a:prstDash val="solid"/>
            <a:round/>
            <a:headEnd type="none" w="med" len="med"/>
            <a:tailEnd type="none" w="med" len="med"/>
          </a:ln>
        </p:spPr>
      </p:pic>
      <p:sp>
        <p:nvSpPr>
          <p:cNvPr id="77" name="Shape 77"/>
          <p:cNvSpPr txBox="1">
            <a:spLocks noGrp="1"/>
          </p:cNvSpPr>
          <p:nvPr>
            <p:ph type="title"/>
          </p:nvPr>
        </p:nvSpPr>
        <p:spPr>
          <a:xfrm>
            <a:off x="326775" y="92950"/>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Outages in peering infrastructures can severely disrupt critical services and applications   </a:t>
            </a:r>
          </a:p>
        </p:txBody>
      </p:sp>
      <p:sp>
        <p:nvSpPr>
          <p:cNvPr id="78" name="Shape 78"/>
          <p:cNvSpPr txBox="1">
            <a:spLocks noGrp="1"/>
          </p:cNvSpPr>
          <p:nvPr>
            <p:ph type="sldNum" idx="12"/>
          </p:nvPr>
        </p:nvSpPr>
        <p:spPr>
          <a:xfrm>
            <a:off x="8595300" y="10919"/>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a:t>
            </a:fld>
            <a:endParaRPr lang="en" sz="1000" b="0" i="0" u="none" strike="noStrike" cap="none">
              <a:solidFill>
                <a:srgbClr val="33B36F"/>
              </a:solidFill>
              <a:latin typeface="Arial"/>
              <a:ea typeface="Arial"/>
              <a:cs typeface="Arial"/>
              <a:sym typeface="Arial"/>
            </a:endParaRPr>
          </a:p>
        </p:txBody>
      </p:sp>
      <p:pic>
        <p:nvPicPr>
          <p:cNvPr id="79" name="Shape 79" descr="equinix-zoho-outage-small.png"/>
          <p:cNvPicPr preferRelativeResize="0"/>
          <p:nvPr/>
        </p:nvPicPr>
        <p:blipFill rotWithShape="1">
          <a:blip r:embed="rId7">
            <a:alphaModFix/>
          </a:blip>
          <a:srcRect/>
          <a:stretch/>
        </p:blipFill>
        <p:spPr>
          <a:xfrm>
            <a:off x="3388862" y="2498550"/>
            <a:ext cx="2561124" cy="1526324"/>
          </a:xfrm>
          <a:prstGeom prst="rect">
            <a:avLst/>
          </a:prstGeom>
          <a:noFill/>
          <a:ln w="28575" cap="flat" cmpd="sng">
            <a:solidFill>
              <a:srgbClr val="000000"/>
            </a:solidFill>
            <a:prstDash val="solid"/>
            <a:round/>
            <a:headEnd type="none" w="med" len="med"/>
            <a:tailEnd type="none" w="med" len="med"/>
          </a:ln>
        </p:spPr>
      </p:pic>
      <p:pic>
        <p:nvPicPr>
          <p:cNvPr id="80" name="Shape 80" descr="amsix-outage.png"/>
          <p:cNvPicPr preferRelativeResize="0"/>
          <p:nvPr/>
        </p:nvPicPr>
        <p:blipFill rotWithShape="1">
          <a:blip r:embed="rId8">
            <a:alphaModFix/>
          </a:blip>
          <a:srcRect/>
          <a:stretch/>
        </p:blipFill>
        <p:spPr>
          <a:xfrm>
            <a:off x="182900" y="3505325"/>
            <a:ext cx="3322622" cy="1078424"/>
          </a:xfrm>
          <a:prstGeom prst="rect">
            <a:avLst/>
          </a:prstGeom>
          <a:noFill/>
          <a:ln w="28575" cap="flat" cmpd="sng">
            <a:solidFill>
              <a:srgbClr val="000000"/>
            </a:solidFill>
            <a:prstDash val="solid"/>
            <a:round/>
            <a:headEnd type="none" w="med" len="med"/>
            <a:tailEnd type="none" w="med" len="me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311700" y="1402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Measuring the impact of outages</a:t>
            </a:r>
          </a:p>
        </p:txBody>
      </p:sp>
      <p:sp>
        <p:nvSpPr>
          <p:cNvPr id="505" name="Shape 505"/>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30</a:t>
            </a:fld>
            <a:endParaRPr lang="en" sz="1000" b="0" i="0" u="none" strike="noStrike" cap="none">
              <a:solidFill>
                <a:srgbClr val="33B36F"/>
              </a:solidFill>
              <a:latin typeface="Arial"/>
              <a:ea typeface="Arial"/>
              <a:cs typeface="Arial"/>
              <a:sym typeface="Arial"/>
            </a:endParaRPr>
          </a:p>
        </p:txBody>
      </p:sp>
      <p:pic>
        <p:nvPicPr>
          <p:cNvPr id="506" name="Shape 506"/>
          <p:cNvPicPr preferRelativeResize="0"/>
          <p:nvPr/>
        </p:nvPicPr>
        <p:blipFill rotWithShape="1">
          <a:blip r:embed="rId3">
            <a:alphaModFix/>
          </a:blip>
          <a:srcRect l="11976" r="10408" b="12747"/>
          <a:stretch/>
        </p:blipFill>
        <p:spPr>
          <a:xfrm>
            <a:off x="947700" y="1180675"/>
            <a:ext cx="3029400" cy="2293800"/>
          </a:xfrm>
          <a:prstGeom prst="rect">
            <a:avLst/>
          </a:prstGeom>
          <a:noFill/>
          <a:ln>
            <a:noFill/>
          </a:ln>
        </p:spPr>
      </p:pic>
      <p:sp>
        <p:nvSpPr>
          <p:cNvPr id="507" name="Shape 507"/>
          <p:cNvSpPr txBox="1"/>
          <p:nvPr/>
        </p:nvSpPr>
        <p:spPr>
          <a:xfrm>
            <a:off x="247830" y="3923010"/>
            <a:ext cx="4553399" cy="9219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900" b="1" i="0" u="none" strike="noStrike" cap="none">
                <a:solidFill>
                  <a:srgbClr val="000000"/>
                </a:solidFill>
                <a:latin typeface="Proxima Nova"/>
                <a:ea typeface="Proxima Nova"/>
                <a:cs typeface="Proxima Nova"/>
                <a:sym typeface="Proxima Nova"/>
              </a:rPr>
              <a:t>&gt; </a:t>
            </a:r>
            <a:r>
              <a:rPr lang="en" sz="1900" b="1">
                <a:latin typeface="Proxima Nova"/>
                <a:ea typeface="Proxima Nova"/>
                <a:cs typeface="Proxima Nova"/>
                <a:sym typeface="Proxima Nova"/>
              </a:rPr>
              <a:t>56 </a:t>
            </a:r>
            <a:r>
              <a:rPr lang="en" sz="1900" b="1" i="0" u="none" strike="noStrike" cap="none">
                <a:solidFill>
                  <a:srgbClr val="000000"/>
                </a:solidFill>
                <a:latin typeface="Proxima Nova"/>
                <a:ea typeface="Proxima Nova"/>
                <a:cs typeface="Proxima Nova"/>
                <a:sym typeface="Proxima Nova"/>
              </a:rPr>
              <a:t>% </a:t>
            </a:r>
            <a:r>
              <a:rPr lang="en" sz="1900" b="0" i="0" u="none" strike="noStrike" cap="none">
                <a:solidFill>
                  <a:srgbClr val="000000"/>
                </a:solidFill>
                <a:latin typeface="Proxima Nova"/>
                <a:ea typeface="Proxima Nova"/>
                <a:cs typeface="Proxima Nova"/>
                <a:sym typeface="Proxima Nova"/>
              </a:rPr>
              <a:t>of the affected </a:t>
            </a:r>
            <a:r>
              <a:rPr lang="en" sz="1900">
                <a:latin typeface="Proxima Nova"/>
                <a:ea typeface="Proxima Nova"/>
                <a:cs typeface="Proxima Nova"/>
                <a:sym typeface="Proxima Nova"/>
              </a:rPr>
              <a:t>links </a:t>
            </a:r>
            <a:r>
              <a:rPr lang="en" sz="1900" b="0" i="0" u="none" strike="noStrike" cap="none">
                <a:solidFill>
                  <a:srgbClr val="000000"/>
                </a:solidFill>
                <a:latin typeface="Proxima Nova"/>
                <a:ea typeface="Proxima Nova"/>
                <a:cs typeface="Proxima Nova"/>
                <a:sym typeface="Proxima Nova"/>
              </a:rPr>
              <a:t>in different country, </a:t>
            </a:r>
            <a:r>
              <a:rPr lang="en" sz="1900" b="1" i="0" u="none" strike="noStrike" cap="none">
                <a:solidFill>
                  <a:srgbClr val="000000"/>
                </a:solidFill>
                <a:latin typeface="Proxima Nova"/>
                <a:ea typeface="Proxima Nova"/>
                <a:cs typeface="Proxima Nova"/>
                <a:sym typeface="Proxima Nova"/>
              </a:rPr>
              <a:t>&gt; 20%</a:t>
            </a:r>
            <a:r>
              <a:rPr lang="en" sz="1900" b="0" i="0" u="none" strike="noStrike" cap="none">
                <a:solidFill>
                  <a:srgbClr val="000000"/>
                </a:solidFill>
                <a:latin typeface="Proxima Nova"/>
                <a:ea typeface="Proxima Nova"/>
                <a:cs typeface="Proxima Nova"/>
                <a:sym typeface="Proxima Nova"/>
              </a:rPr>
              <a:t> </a:t>
            </a:r>
            <a:r>
              <a:rPr lang="en" sz="1900">
                <a:latin typeface="Proxima Nova"/>
                <a:ea typeface="Proxima Nova"/>
                <a:cs typeface="Proxima Nova"/>
                <a:sym typeface="Proxima Nova"/>
              </a:rPr>
              <a:t>in different continent!</a:t>
            </a:r>
          </a:p>
        </p:txBody>
      </p:sp>
      <p:sp>
        <p:nvSpPr>
          <p:cNvPr id="508" name="Shape 508"/>
          <p:cNvSpPr txBox="1"/>
          <p:nvPr/>
        </p:nvSpPr>
        <p:spPr>
          <a:xfrm>
            <a:off x="5006760" y="3895691"/>
            <a:ext cx="3877800" cy="9638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900" b="0" i="0" u="none" strike="noStrike" cap="none">
                <a:solidFill>
                  <a:srgbClr val="000000"/>
                </a:solidFill>
                <a:latin typeface="Proxima Nova"/>
                <a:ea typeface="Proxima Nova"/>
                <a:cs typeface="Proxima Nova"/>
                <a:sym typeface="Proxima Nova"/>
              </a:rPr>
              <a:t>Median RTT rises by </a:t>
            </a:r>
            <a:r>
              <a:rPr lang="en" sz="1900" b="1" i="0" u="none" strike="noStrike" cap="none">
                <a:solidFill>
                  <a:srgbClr val="000000"/>
                </a:solidFill>
                <a:latin typeface="Proxima Nova"/>
                <a:ea typeface="Proxima Nova"/>
                <a:cs typeface="Proxima Nova"/>
                <a:sym typeface="Proxima Nova"/>
              </a:rPr>
              <a:t>&gt; 100 ms</a:t>
            </a:r>
            <a:r>
              <a:rPr lang="en" sz="1900" b="0" i="0" u="none" strike="noStrike" cap="none">
                <a:solidFill>
                  <a:srgbClr val="000000"/>
                </a:solidFill>
                <a:latin typeface="Proxima Nova"/>
                <a:ea typeface="Proxima Nova"/>
                <a:cs typeface="Proxima Nova"/>
                <a:sym typeface="Proxima Nova"/>
              </a:rPr>
              <a:t> for rerouted paths during AMS-IX outage.</a:t>
            </a:r>
          </a:p>
        </p:txBody>
      </p:sp>
      <p:pic>
        <p:nvPicPr>
          <p:cNvPr id="509" name="Shape 509" descr="amsix-rtt.png"/>
          <p:cNvPicPr preferRelativeResize="0"/>
          <p:nvPr/>
        </p:nvPicPr>
        <p:blipFill rotWithShape="1">
          <a:blip r:embed="rId4">
            <a:alphaModFix/>
          </a:blip>
          <a:srcRect l="6244" b="8817"/>
          <a:stretch/>
        </p:blipFill>
        <p:spPr>
          <a:xfrm>
            <a:off x="5414750" y="1130450"/>
            <a:ext cx="3029400" cy="2559600"/>
          </a:xfrm>
          <a:prstGeom prst="rect">
            <a:avLst/>
          </a:prstGeom>
          <a:noFill/>
          <a:ln>
            <a:noFill/>
          </a:ln>
        </p:spPr>
      </p:pic>
      <p:sp>
        <p:nvSpPr>
          <p:cNvPr id="510" name="Shape 510"/>
          <p:cNvSpPr txBox="1"/>
          <p:nvPr/>
        </p:nvSpPr>
        <p:spPr>
          <a:xfrm rot="-5400000">
            <a:off x="-932125" y="21907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Number of affected links (log) </a:t>
            </a:r>
          </a:p>
        </p:txBody>
      </p:sp>
      <p:sp>
        <p:nvSpPr>
          <p:cNvPr id="511" name="Shape 511"/>
          <p:cNvSpPr txBox="1"/>
          <p:nvPr/>
        </p:nvSpPr>
        <p:spPr>
          <a:xfrm>
            <a:off x="567125" y="10967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5</a:t>
            </a:r>
          </a:p>
        </p:txBody>
      </p:sp>
      <p:sp>
        <p:nvSpPr>
          <p:cNvPr id="512" name="Shape 512"/>
          <p:cNvSpPr txBox="1"/>
          <p:nvPr/>
        </p:nvSpPr>
        <p:spPr>
          <a:xfrm>
            <a:off x="567125" y="21647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3</a:t>
            </a:r>
          </a:p>
        </p:txBody>
      </p:sp>
      <p:sp>
        <p:nvSpPr>
          <p:cNvPr id="513" name="Shape 513"/>
          <p:cNvSpPr txBox="1"/>
          <p:nvPr/>
        </p:nvSpPr>
        <p:spPr>
          <a:xfrm>
            <a:off x="567125" y="31541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a:t>
            </a:r>
            <a:r>
              <a:rPr lang="en" sz="1300" baseline="30000"/>
              <a:t>1</a:t>
            </a:r>
          </a:p>
        </p:txBody>
      </p:sp>
      <p:sp>
        <p:nvSpPr>
          <p:cNvPr id="514" name="Shape 514"/>
          <p:cNvSpPr txBox="1"/>
          <p:nvPr/>
        </p:nvSpPr>
        <p:spPr>
          <a:xfrm rot="-5400000">
            <a:off x="2877875" y="22669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solidFill>
                  <a:srgbClr val="0000FF"/>
                </a:solidFill>
              </a:rPr>
              <a:t>CDF</a:t>
            </a:r>
          </a:p>
        </p:txBody>
      </p:sp>
      <p:sp>
        <p:nvSpPr>
          <p:cNvPr id="515" name="Shape 515"/>
          <p:cNvSpPr txBox="1"/>
          <p:nvPr/>
        </p:nvSpPr>
        <p:spPr>
          <a:xfrm>
            <a:off x="3828725" y="11453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1.0</a:t>
            </a:r>
          </a:p>
        </p:txBody>
      </p:sp>
      <p:sp>
        <p:nvSpPr>
          <p:cNvPr id="516" name="Shape 516"/>
          <p:cNvSpPr txBox="1"/>
          <p:nvPr/>
        </p:nvSpPr>
        <p:spPr>
          <a:xfrm>
            <a:off x="3846150" y="2354350"/>
            <a:ext cx="472200" cy="2187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0.4</a:t>
            </a:r>
          </a:p>
        </p:txBody>
      </p:sp>
      <p:sp>
        <p:nvSpPr>
          <p:cNvPr id="517" name="Shape 517"/>
          <p:cNvSpPr txBox="1"/>
          <p:nvPr/>
        </p:nvSpPr>
        <p:spPr>
          <a:xfrm>
            <a:off x="3846150" y="282737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0.2</a:t>
            </a:r>
          </a:p>
        </p:txBody>
      </p:sp>
      <p:sp>
        <p:nvSpPr>
          <p:cNvPr id="518" name="Shape 518"/>
          <p:cNvSpPr txBox="1"/>
          <p:nvPr/>
        </p:nvSpPr>
        <p:spPr>
          <a:xfrm>
            <a:off x="3846150" y="1938600"/>
            <a:ext cx="472200" cy="3192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0.6</a:t>
            </a:r>
          </a:p>
        </p:txBody>
      </p:sp>
      <p:sp>
        <p:nvSpPr>
          <p:cNvPr id="519" name="Shape 519"/>
          <p:cNvSpPr txBox="1"/>
          <p:nvPr/>
        </p:nvSpPr>
        <p:spPr>
          <a:xfrm>
            <a:off x="3863700" y="1534125"/>
            <a:ext cx="437100" cy="2187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0.8</a:t>
            </a:r>
          </a:p>
        </p:txBody>
      </p:sp>
      <p:sp>
        <p:nvSpPr>
          <p:cNvPr id="520" name="Shape 520"/>
          <p:cNvSpPr txBox="1"/>
          <p:nvPr/>
        </p:nvSpPr>
        <p:spPr>
          <a:xfrm>
            <a:off x="3846150" y="320237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0000FF"/>
                </a:solidFill>
              </a:rPr>
              <a:t>0</a:t>
            </a:r>
          </a:p>
        </p:txBody>
      </p:sp>
      <p:sp>
        <p:nvSpPr>
          <p:cNvPr id="521" name="Shape 521"/>
          <p:cNvSpPr txBox="1"/>
          <p:nvPr/>
        </p:nvSpPr>
        <p:spPr>
          <a:xfrm>
            <a:off x="2259800" y="2218225"/>
            <a:ext cx="615600" cy="2187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solidFill>
                  <a:srgbClr val="FF0000"/>
                </a:solidFill>
              </a:rPr>
              <a:t>0.44</a:t>
            </a:r>
          </a:p>
        </p:txBody>
      </p:sp>
      <p:sp>
        <p:nvSpPr>
          <p:cNvPr id="522" name="Shape 522"/>
          <p:cNvSpPr txBox="1"/>
          <p:nvPr/>
        </p:nvSpPr>
        <p:spPr>
          <a:xfrm>
            <a:off x="1039325" y="3562700"/>
            <a:ext cx="29379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Distance from outage source (km)</a:t>
            </a:r>
          </a:p>
        </p:txBody>
      </p:sp>
      <p:sp>
        <p:nvSpPr>
          <p:cNvPr id="523" name="Shape 523"/>
          <p:cNvSpPr txBox="1"/>
          <p:nvPr/>
        </p:nvSpPr>
        <p:spPr>
          <a:xfrm>
            <a:off x="3647975" y="3375175"/>
            <a:ext cx="5487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12K</a:t>
            </a:r>
          </a:p>
        </p:txBody>
      </p:sp>
      <p:sp>
        <p:nvSpPr>
          <p:cNvPr id="524" name="Shape 524"/>
          <p:cNvSpPr txBox="1"/>
          <p:nvPr/>
        </p:nvSpPr>
        <p:spPr>
          <a:xfrm>
            <a:off x="2716025" y="3375187"/>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8K</a:t>
            </a:r>
          </a:p>
        </p:txBody>
      </p:sp>
      <p:sp>
        <p:nvSpPr>
          <p:cNvPr id="525" name="Shape 525"/>
          <p:cNvSpPr txBox="1"/>
          <p:nvPr/>
        </p:nvSpPr>
        <p:spPr>
          <a:xfrm>
            <a:off x="3188225" y="3375200"/>
            <a:ext cx="509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10K</a:t>
            </a:r>
          </a:p>
        </p:txBody>
      </p:sp>
      <p:sp>
        <p:nvSpPr>
          <p:cNvPr id="526" name="Shape 526"/>
          <p:cNvSpPr txBox="1"/>
          <p:nvPr/>
        </p:nvSpPr>
        <p:spPr>
          <a:xfrm>
            <a:off x="2256750" y="3375200"/>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6K</a:t>
            </a:r>
          </a:p>
        </p:txBody>
      </p:sp>
      <p:sp>
        <p:nvSpPr>
          <p:cNvPr id="527" name="Shape 527"/>
          <p:cNvSpPr txBox="1"/>
          <p:nvPr/>
        </p:nvSpPr>
        <p:spPr>
          <a:xfrm>
            <a:off x="1745825" y="3375200"/>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4K</a:t>
            </a:r>
          </a:p>
        </p:txBody>
      </p:sp>
      <p:sp>
        <p:nvSpPr>
          <p:cNvPr id="528" name="Shape 528"/>
          <p:cNvSpPr txBox="1"/>
          <p:nvPr/>
        </p:nvSpPr>
        <p:spPr>
          <a:xfrm>
            <a:off x="746875" y="3350025"/>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0</a:t>
            </a:r>
          </a:p>
        </p:txBody>
      </p:sp>
      <p:sp>
        <p:nvSpPr>
          <p:cNvPr id="529" name="Shape 529"/>
          <p:cNvSpPr txBox="1"/>
          <p:nvPr/>
        </p:nvSpPr>
        <p:spPr>
          <a:xfrm>
            <a:off x="1246350" y="3375200"/>
            <a:ext cx="4722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sz="1300"/>
              <a:t>2K</a:t>
            </a:r>
          </a:p>
        </p:txBody>
      </p:sp>
      <p:sp>
        <p:nvSpPr>
          <p:cNvPr id="530" name="Shape 530"/>
          <p:cNvSpPr txBox="1"/>
          <p:nvPr/>
        </p:nvSpPr>
        <p:spPr>
          <a:xfrm rot="-5400000">
            <a:off x="3868475" y="2190750"/>
            <a:ext cx="27264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Fraction of paths</a:t>
            </a:r>
          </a:p>
        </p:txBody>
      </p:sp>
      <p:sp>
        <p:nvSpPr>
          <p:cNvPr id="531" name="Shape 531"/>
          <p:cNvSpPr txBox="1"/>
          <p:nvPr/>
        </p:nvSpPr>
        <p:spPr>
          <a:xfrm>
            <a:off x="5666775" y="3609800"/>
            <a:ext cx="26196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RTT (ms)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311700" y="4450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Conclusions</a:t>
            </a:r>
          </a:p>
        </p:txBody>
      </p:sp>
      <p:sp>
        <p:nvSpPr>
          <p:cNvPr id="537" name="Shape 537"/>
          <p:cNvSpPr txBox="1">
            <a:spLocks noGrp="1"/>
          </p:cNvSpPr>
          <p:nvPr>
            <p:ph type="body" idx="1"/>
          </p:nvPr>
        </p:nvSpPr>
        <p:spPr>
          <a:xfrm>
            <a:off x="311700" y="1205900"/>
            <a:ext cx="8685300" cy="3294299"/>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ct val="100000"/>
              <a:buFont typeface="Proxima Nova"/>
              <a:buChar char="●"/>
            </a:pPr>
            <a:r>
              <a:rPr lang="en" sz="2100" b="1" i="0" u="none" strike="noStrike" cap="none">
                <a:solidFill>
                  <a:schemeClr val="accent1"/>
                </a:solidFill>
                <a:latin typeface="Proxima Nova"/>
                <a:ea typeface="Proxima Nova"/>
                <a:cs typeface="Proxima Nova"/>
                <a:sym typeface="Proxima Nova"/>
              </a:rPr>
              <a:t>Timely</a:t>
            </a:r>
            <a:r>
              <a:rPr lang="en" sz="2100" b="0" i="0" u="none" strike="noStrike" cap="none">
                <a:solidFill>
                  <a:schemeClr val="accent1"/>
                </a:solidFill>
                <a:latin typeface="Proxima Nova"/>
                <a:ea typeface="Proxima Nova"/>
                <a:cs typeface="Proxima Nova"/>
                <a:sym typeface="Proxima Nova"/>
              </a:rPr>
              <a:t> and </a:t>
            </a:r>
            <a:r>
              <a:rPr lang="en" sz="2100" b="1" i="0" u="none" strike="noStrike" cap="none">
                <a:solidFill>
                  <a:schemeClr val="accent1"/>
                </a:solidFill>
                <a:latin typeface="Proxima Nova"/>
                <a:ea typeface="Proxima Nova"/>
                <a:cs typeface="Proxima Nova"/>
                <a:sym typeface="Proxima Nova"/>
              </a:rPr>
              <a:t>accurate</a:t>
            </a:r>
            <a:r>
              <a:rPr lang="en" sz="2100" b="0" i="0" u="none" strike="noStrike" cap="none">
                <a:solidFill>
                  <a:schemeClr val="accent1"/>
                </a:solidFill>
                <a:latin typeface="Proxima Nova"/>
                <a:ea typeface="Proxima Nova"/>
                <a:cs typeface="Proxima Nova"/>
                <a:sym typeface="Proxima Nova"/>
              </a:rPr>
              <a:t> infrastructure-level outage detection through </a:t>
            </a:r>
            <a:r>
              <a:rPr lang="en" sz="2100" b="1" i="0" u="none" strike="noStrike" cap="none">
                <a:solidFill>
                  <a:schemeClr val="accent1"/>
                </a:solidFill>
                <a:latin typeface="Proxima Nova"/>
                <a:ea typeface="Proxima Nova"/>
                <a:cs typeface="Proxima Nova"/>
                <a:sym typeface="Proxima Nova"/>
              </a:rPr>
              <a:t>passive</a:t>
            </a:r>
            <a:r>
              <a:rPr lang="en" sz="2100" b="0" i="0" u="none" strike="noStrike" cap="none">
                <a:solidFill>
                  <a:schemeClr val="accent1"/>
                </a:solidFill>
                <a:latin typeface="Proxima Nova"/>
                <a:ea typeface="Proxima Nova"/>
                <a:cs typeface="Proxima Nova"/>
                <a:sym typeface="Proxima Nova"/>
              </a:rPr>
              <a:t> BGP monitoring</a:t>
            </a:r>
          </a:p>
          <a:p>
            <a:pPr marL="457200" marR="0" lvl="0" indent="-368300" algn="l" rtl="0">
              <a:lnSpc>
                <a:spcPct val="115000"/>
              </a:lnSpc>
              <a:spcBef>
                <a:spcPts val="0"/>
              </a:spcBef>
              <a:spcAft>
                <a:spcPts val="0"/>
              </a:spcAft>
              <a:buClr>
                <a:srgbClr val="000000"/>
              </a:buClr>
              <a:buSzPct val="100000"/>
              <a:buFont typeface="Proxima Nova"/>
              <a:buNone/>
            </a:pPr>
            <a:endParaRPr sz="2100" b="0" i="0" u="none" strike="noStrike" cap="none">
              <a:solidFill>
                <a:schemeClr val="accen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rgbClr val="000000"/>
              </a:buClr>
              <a:buSzPct val="100000"/>
              <a:buFont typeface="Proxima Nova"/>
              <a:buChar char="●"/>
            </a:pPr>
            <a:r>
              <a:rPr lang="en" sz="2100" b="0" i="0" u="none" strike="noStrike" cap="none">
                <a:solidFill>
                  <a:schemeClr val="accent1"/>
                </a:solidFill>
                <a:latin typeface="Proxima Nova"/>
                <a:ea typeface="Proxima Nova"/>
                <a:cs typeface="Proxima Nova"/>
                <a:sym typeface="Proxima Nova"/>
              </a:rPr>
              <a:t>Majority of outages not (widely) reported</a:t>
            </a:r>
          </a:p>
          <a:p>
            <a:pPr marL="457200" marR="0" lvl="0" indent="-368300" algn="l" rtl="0">
              <a:lnSpc>
                <a:spcPct val="115000"/>
              </a:lnSpc>
              <a:spcBef>
                <a:spcPts val="0"/>
              </a:spcBef>
              <a:spcAft>
                <a:spcPts val="0"/>
              </a:spcAft>
              <a:buClr>
                <a:srgbClr val="000000"/>
              </a:buClr>
              <a:buSzPct val="100000"/>
              <a:buFont typeface="Proxima Nova"/>
              <a:buNone/>
            </a:pPr>
            <a:endParaRPr sz="2100" b="0" i="0" u="none" strike="noStrike" cap="none">
              <a:solidFill>
                <a:schemeClr val="accen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rgbClr val="000000"/>
              </a:buClr>
              <a:buSzPct val="100000"/>
              <a:buFont typeface="Proxima Nova"/>
              <a:buChar char="●"/>
            </a:pPr>
            <a:r>
              <a:rPr lang="en" sz="2100" b="0" i="0" u="none" strike="noStrike" cap="none">
                <a:solidFill>
                  <a:schemeClr val="accent1"/>
                </a:solidFill>
                <a:latin typeface="Proxima Nova"/>
                <a:ea typeface="Proxima Nova"/>
                <a:cs typeface="Proxima Nova"/>
                <a:sym typeface="Proxima Nova"/>
              </a:rPr>
              <a:t>Remote peering and infrastructure interdependencies </a:t>
            </a:r>
            <a:r>
              <a:rPr lang="en" sz="2100" b="1" i="0" u="none" strike="noStrike" cap="none">
                <a:solidFill>
                  <a:schemeClr val="accent1"/>
                </a:solidFill>
                <a:latin typeface="Proxima Nova"/>
                <a:ea typeface="Proxima Nova"/>
                <a:cs typeface="Proxima Nova"/>
                <a:sym typeface="Proxima Nova"/>
              </a:rPr>
              <a:t>amplify</a:t>
            </a:r>
            <a:r>
              <a:rPr lang="en" sz="2100" b="0" i="0" u="none" strike="noStrike" cap="none">
                <a:solidFill>
                  <a:schemeClr val="accent1"/>
                </a:solidFill>
                <a:latin typeface="Proxima Nova"/>
                <a:ea typeface="Proxima Nova"/>
                <a:cs typeface="Proxima Nova"/>
                <a:sym typeface="Proxima Nova"/>
              </a:rPr>
              <a:t> the impact of local incidents</a:t>
            </a:r>
          </a:p>
          <a:p>
            <a:pPr marL="457200" marR="0" lvl="0" indent="-368300" algn="l" rtl="0">
              <a:lnSpc>
                <a:spcPct val="115000"/>
              </a:lnSpc>
              <a:spcBef>
                <a:spcPts val="0"/>
              </a:spcBef>
              <a:spcAft>
                <a:spcPts val="0"/>
              </a:spcAft>
              <a:buClr>
                <a:srgbClr val="000000"/>
              </a:buClr>
              <a:buSzPct val="100000"/>
              <a:buFont typeface="Proxima Nova"/>
              <a:buNone/>
            </a:pPr>
            <a:endParaRPr sz="2100" b="0" i="0" u="none" strike="noStrike" cap="none">
              <a:solidFill>
                <a:schemeClr val="accent1"/>
              </a:solidFill>
              <a:latin typeface="Proxima Nova"/>
              <a:ea typeface="Proxima Nova"/>
              <a:cs typeface="Proxima Nova"/>
              <a:sym typeface="Proxima Nova"/>
            </a:endParaRPr>
          </a:p>
          <a:p>
            <a:pPr marL="457200" marR="0" lvl="0" indent="-368300" algn="l" rtl="0">
              <a:lnSpc>
                <a:spcPct val="115000"/>
              </a:lnSpc>
              <a:spcBef>
                <a:spcPts val="0"/>
              </a:spcBef>
              <a:spcAft>
                <a:spcPts val="0"/>
              </a:spcAft>
              <a:buClr>
                <a:srgbClr val="000000"/>
              </a:buClr>
              <a:buSzPct val="100000"/>
              <a:buFont typeface="Proxima Nova"/>
              <a:buChar char="●"/>
            </a:pPr>
            <a:r>
              <a:rPr lang="en" sz="2100" b="1" i="0" u="none" strike="noStrike" cap="none">
                <a:solidFill>
                  <a:schemeClr val="accent1"/>
                </a:solidFill>
                <a:latin typeface="Proxima Nova"/>
                <a:ea typeface="Proxima Nova"/>
                <a:cs typeface="Proxima Nova"/>
                <a:sym typeface="Proxima Nova"/>
              </a:rPr>
              <a:t>Hard evidence</a:t>
            </a:r>
            <a:r>
              <a:rPr lang="en" sz="2100" b="0" i="0" u="none" strike="noStrike" cap="none">
                <a:solidFill>
                  <a:schemeClr val="accent1"/>
                </a:solidFill>
                <a:latin typeface="Proxima Nova"/>
                <a:ea typeface="Proxima Nova"/>
                <a:cs typeface="Proxima Nova"/>
                <a:sym typeface="Proxima Nova"/>
              </a:rPr>
              <a:t> on outages can improve accountability, transparency and resilience strategies</a:t>
            </a:r>
          </a:p>
        </p:txBody>
      </p:sp>
      <p:sp>
        <p:nvSpPr>
          <p:cNvPr id="538" name="Shape 538"/>
          <p:cNvSpPr txBox="1">
            <a:spLocks noGrp="1"/>
          </p:cNvSpPr>
          <p:nvPr>
            <p:ph type="sldNum" idx="12"/>
          </p:nvPr>
        </p:nvSpPr>
        <p:spPr>
          <a:xfrm>
            <a:off x="8590115" y="-657"/>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31</a:t>
            </a:fld>
            <a:endParaRPr lang="en" sz="1000" b="0" i="0" u="none" strike="noStrike" cap="none">
              <a:solidFill>
                <a:srgbClr val="33B36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510450" y="2057400"/>
            <a:ext cx="8123100" cy="7788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Proxima Nova"/>
              <a:buNone/>
            </a:pPr>
            <a:r>
              <a:rPr lang="en" sz="3600" b="0" i="0" u="none" strike="noStrike" cap="none">
                <a:solidFill>
                  <a:srgbClr val="1C3F4D"/>
                </a:solidFill>
                <a:latin typeface="Proxima Nova"/>
                <a:ea typeface="Proxima Nova"/>
                <a:cs typeface="Proxima Nova"/>
                <a:sym typeface="Proxima Nova"/>
              </a:rPr>
              <a:t>Questions / Comments?</a:t>
            </a:r>
          </a:p>
        </p:txBody>
      </p:sp>
      <p:sp>
        <p:nvSpPr>
          <p:cNvPr id="825" name="Shape 825"/>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32</a:t>
            </a:fld>
            <a:endParaRPr lang="en" sz="1400" b="0" i="0" u="none" strike="noStrike" cap="none">
              <a:solidFill>
                <a:schemeClr val="lt1"/>
              </a:solidFill>
              <a:latin typeface="Arial"/>
              <a:ea typeface="Arial"/>
              <a:cs typeface="Arial"/>
              <a:sym typeface="Arial"/>
            </a:endParaRPr>
          </a:p>
        </p:txBody>
      </p:sp>
      <p:pic>
        <p:nvPicPr>
          <p:cNvPr id="826" name="Shape 826" descr="tub_logo.png"/>
          <p:cNvPicPr preferRelativeResize="0"/>
          <p:nvPr/>
        </p:nvPicPr>
        <p:blipFill rotWithShape="1">
          <a:blip r:embed="rId3">
            <a:alphaModFix/>
          </a:blip>
          <a:srcRect/>
          <a:stretch/>
        </p:blipFill>
        <p:spPr>
          <a:xfrm>
            <a:off x="137698" y="112050"/>
            <a:ext cx="781497" cy="581024"/>
          </a:xfrm>
          <a:prstGeom prst="rect">
            <a:avLst/>
          </a:prstGeom>
          <a:noFill/>
          <a:ln>
            <a:noFill/>
          </a:ln>
        </p:spPr>
      </p:pic>
      <p:pic>
        <p:nvPicPr>
          <p:cNvPr id="827" name="Shape 827"/>
          <p:cNvPicPr preferRelativeResize="0"/>
          <p:nvPr/>
        </p:nvPicPr>
        <p:blipFill>
          <a:blip r:embed="rId4">
            <a:alphaModFix/>
          </a:blip>
          <a:stretch>
            <a:fillRect/>
          </a:stretch>
        </p:blipFill>
        <p:spPr>
          <a:xfrm>
            <a:off x="8267225" y="44375"/>
            <a:ext cx="781501" cy="716369"/>
          </a:xfrm>
          <a:prstGeom prst="rect">
            <a:avLst/>
          </a:prstGeom>
          <a:noFill/>
          <a:ln>
            <a:noFill/>
          </a:ln>
        </p:spPr>
      </p:pic>
    </p:spTree>
    <p:extLst>
      <p:ext uri="{BB962C8B-B14F-4D97-AF65-F5344CB8AC3E}">
        <p14:creationId xmlns:p14="http://schemas.microsoft.com/office/powerpoint/2010/main" val="3221960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Shape 561" descr="Blank Diagram - Page 1.png"/>
          <p:cNvPicPr preferRelativeResize="0"/>
          <p:nvPr/>
        </p:nvPicPr>
        <p:blipFill rotWithShape="1">
          <a:blip r:embed="rId3">
            <a:alphaModFix/>
          </a:blip>
          <a:srcRect t="78436"/>
          <a:stretch/>
        </p:blipFill>
        <p:spPr>
          <a:xfrm>
            <a:off x="5528148" y="4162300"/>
            <a:ext cx="2426400" cy="650100"/>
          </a:xfrm>
          <a:prstGeom prst="rect">
            <a:avLst/>
          </a:prstGeom>
          <a:noFill/>
          <a:ln>
            <a:noFill/>
          </a:ln>
        </p:spPr>
      </p:pic>
      <p:pic>
        <p:nvPicPr>
          <p:cNvPr id="562" name="Shape 562" descr="Blank Diagram - Page 1.png"/>
          <p:cNvPicPr preferRelativeResize="0"/>
          <p:nvPr/>
        </p:nvPicPr>
        <p:blipFill rotWithShape="1">
          <a:blip r:embed="rId3">
            <a:alphaModFix/>
          </a:blip>
          <a:srcRect b="61810"/>
          <a:stretch/>
        </p:blipFill>
        <p:spPr>
          <a:xfrm>
            <a:off x="5528148" y="2483400"/>
            <a:ext cx="2426400" cy="1151400"/>
          </a:xfrm>
          <a:prstGeom prst="rect">
            <a:avLst/>
          </a:prstGeom>
          <a:noFill/>
          <a:ln>
            <a:noFill/>
          </a:ln>
        </p:spPr>
      </p:pic>
      <p:pic>
        <p:nvPicPr>
          <p:cNvPr id="563" name="Shape 563" descr="Network Diagram Tutorial - Network Diagram(1).png"/>
          <p:cNvPicPr preferRelativeResize="0"/>
          <p:nvPr/>
        </p:nvPicPr>
        <p:blipFill rotWithShape="1">
          <a:blip r:embed="rId4">
            <a:alphaModFix/>
          </a:blip>
          <a:srcRect b="5303"/>
          <a:stretch/>
        </p:blipFill>
        <p:spPr>
          <a:xfrm>
            <a:off x="200700" y="1928999"/>
            <a:ext cx="4674600" cy="3094200"/>
          </a:xfrm>
          <a:prstGeom prst="rect">
            <a:avLst/>
          </a:prstGeom>
          <a:noFill/>
          <a:ln>
            <a:noFill/>
          </a:ln>
        </p:spPr>
      </p:pic>
      <p:sp>
        <p:nvSpPr>
          <p:cNvPr id="564" name="Shape 564"/>
          <p:cNvSpPr txBox="1">
            <a:spLocks noGrp="1"/>
          </p:cNvSpPr>
          <p:nvPr>
            <p:ph type="title"/>
          </p:nvPr>
        </p:nvSpPr>
        <p:spPr>
          <a:xfrm>
            <a:off x="311700" y="292625"/>
            <a:ext cx="86853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Challenges in detecting infrastructure outages</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565" name="Shape 565"/>
          <p:cNvSpPr txBox="1">
            <a:spLocks noGrp="1"/>
          </p:cNvSpPr>
          <p:nvPr>
            <p:ph type="sldNum" idx="12"/>
          </p:nvPr>
        </p:nvSpPr>
        <p:spPr>
          <a:xfrm>
            <a:off x="8595300" y="-56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33</a:t>
            </a:fld>
            <a:endParaRPr lang="en" sz="1000" b="0" i="0" u="none" strike="noStrike" cap="none">
              <a:solidFill>
                <a:srgbClr val="33B36F"/>
              </a:solidFill>
              <a:latin typeface="Arial"/>
              <a:ea typeface="Arial"/>
              <a:cs typeface="Arial"/>
              <a:sym typeface="Arial"/>
            </a:endParaRPr>
          </a:p>
        </p:txBody>
      </p:sp>
      <p:cxnSp>
        <p:nvCxnSpPr>
          <p:cNvPr id="566" name="Shape 566"/>
          <p:cNvCxnSpPr/>
          <p:nvPr/>
        </p:nvCxnSpPr>
        <p:spPr>
          <a:xfrm rot="10800000" flipH="1">
            <a:off x="1171529" y="4537653"/>
            <a:ext cx="3114300" cy="9000"/>
          </a:xfrm>
          <a:prstGeom prst="straightConnector1">
            <a:avLst/>
          </a:prstGeom>
          <a:noFill/>
          <a:ln w="38100" cap="flat" cmpd="sng">
            <a:solidFill>
              <a:schemeClr val="lt2"/>
            </a:solidFill>
            <a:prstDash val="solid"/>
            <a:round/>
            <a:headEnd type="triangle" w="med" len="med"/>
            <a:tailEnd type="none" w="lg" len="lg"/>
          </a:ln>
        </p:spPr>
      </p:cxnSp>
      <p:pic>
        <p:nvPicPr>
          <p:cNvPr id="567" name="Shape 567" descr="File:Apport logo.svg - Wikimedia Commons"/>
          <p:cNvPicPr preferRelativeResize="0"/>
          <p:nvPr/>
        </p:nvPicPr>
        <p:blipFill rotWithShape="1">
          <a:blip r:embed="rId5">
            <a:alphaModFix/>
          </a:blip>
          <a:srcRect/>
          <a:stretch/>
        </p:blipFill>
        <p:spPr>
          <a:xfrm>
            <a:off x="2442283" y="3224059"/>
            <a:ext cx="482100" cy="462600"/>
          </a:xfrm>
          <a:prstGeom prst="rect">
            <a:avLst/>
          </a:prstGeom>
          <a:noFill/>
          <a:ln>
            <a:noFill/>
          </a:ln>
        </p:spPr>
      </p:pic>
      <p:cxnSp>
        <p:nvCxnSpPr>
          <p:cNvPr id="568" name="Shape 568"/>
          <p:cNvCxnSpPr/>
          <p:nvPr/>
        </p:nvCxnSpPr>
        <p:spPr>
          <a:xfrm rot="10800000" flipH="1">
            <a:off x="1803153" y="2294683"/>
            <a:ext cx="644400" cy="650100"/>
          </a:xfrm>
          <a:prstGeom prst="straightConnector1">
            <a:avLst/>
          </a:prstGeom>
          <a:noFill/>
          <a:ln w="38100" cap="flat" cmpd="sng">
            <a:solidFill>
              <a:srgbClr val="FF0000"/>
            </a:solidFill>
            <a:prstDash val="dash"/>
            <a:round/>
            <a:headEnd type="none" w="med" len="med"/>
            <a:tailEnd type="none" w="med" len="med"/>
          </a:ln>
        </p:spPr>
      </p:cxnSp>
      <p:cxnSp>
        <p:nvCxnSpPr>
          <p:cNvPr id="569" name="Shape 569"/>
          <p:cNvCxnSpPr/>
          <p:nvPr/>
        </p:nvCxnSpPr>
        <p:spPr>
          <a:xfrm>
            <a:off x="2447644" y="2294831"/>
            <a:ext cx="600000" cy="0"/>
          </a:xfrm>
          <a:prstGeom prst="straightConnector1">
            <a:avLst/>
          </a:prstGeom>
          <a:noFill/>
          <a:ln w="38100" cap="flat" cmpd="sng">
            <a:solidFill>
              <a:srgbClr val="FF0000"/>
            </a:solidFill>
            <a:prstDash val="dash"/>
            <a:round/>
            <a:headEnd type="none" w="med" len="med"/>
            <a:tailEnd type="none" w="med" len="med"/>
          </a:ln>
        </p:spPr>
      </p:cxnSp>
      <p:cxnSp>
        <p:nvCxnSpPr>
          <p:cNvPr id="570" name="Shape 570"/>
          <p:cNvCxnSpPr/>
          <p:nvPr/>
        </p:nvCxnSpPr>
        <p:spPr>
          <a:xfrm>
            <a:off x="3047688" y="2294831"/>
            <a:ext cx="350400" cy="589200"/>
          </a:xfrm>
          <a:prstGeom prst="straightConnector1">
            <a:avLst/>
          </a:prstGeom>
          <a:noFill/>
          <a:ln w="38100" cap="flat" cmpd="sng">
            <a:solidFill>
              <a:srgbClr val="FF0000"/>
            </a:solidFill>
            <a:prstDash val="dash"/>
            <a:round/>
            <a:headEnd type="none" w="med" len="med"/>
            <a:tailEnd type="none" w="lg" len="lg"/>
          </a:ln>
        </p:spPr>
      </p:cxnSp>
      <p:cxnSp>
        <p:nvCxnSpPr>
          <p:cNvPr id="571" name="Shape 571"/>
          <p:cNvCxnSpPr/>
          <p:nvPr/>
        </p:nvCxnSpPr>
        <p:spPr>
          <a:xfrm rot="10800000">
            <a:off x="808353" y="2944783"/>
            <a:ext cx="994800" cy="0"/>
          </a:xfrm>
          <a:prstGeom prst="straightConnector1">
            <a:avLst/>
          </a:prstGeom>
          <a:noFill/>
          <a:ln w="38100" cap="flat" cmpd="sng">
            <a:solidFill>
              <a:srgbClr val="FF0000"/>
            </a:solidFill>
            <a:prstDash val="dash"/>
            <a:round/>
            <a:headEnd type="none" w="med" len="med"/>
            <a:tailEnd type="triangle" w="med" len="med"/>
          </a:ln>
        </p:spPr>
      </p:cxnSp>
      <p:sp>
        <p:nvSpPr>
          <p:cNvPr id="572" name="Shape 572"/>
          <p:cNvSpPr txBox="1"/>
          <p:nvPr/>
        </p:nvSpPr>
        <p:spPr>
          <a:xfrm>
            <a:off x="159300" y="890625"/>
            <a:ext cx="8104200" cy="57270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Captur</a:t>
            </a:r>
            <a:r>
              <a:rPr lang="en" sz="1800">
                <a:solidFill>
                  <a:schemeClr val="accent1"/>
                </a:solidFill>
                <a:latin typeface="Proxima Nova"/>
                <a:ea typeface="Proxima Nova"/>
                <a:cs typeface="Proxima Nova"/>
                <a:sym typeface="Proxima Nova"/>
              </a:rPr>
              <a:t>ing</a:t>
            </a:r>
            <a:r>
              <a:rPr lang="en" sz="1800" b="0" i="0" u="none" strike="noStrike" cap="none">
                <a:solidFill>
                  <a:schemeClr val="accent1"/>
                </a:solidFill>
                <a:latin typeface="Proxima Nova"/>
                <a:ea typeface="Proxima Nova"/>
                <a:cs typeface="Proxima Nova"/>
                <a:sym typeface="Proxima Nova"/>
              </a:rPr>
              <a:t> the infrastructure-level hops between ASes</a:t>
            </a:r>
          </a:p>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Correlat</a:t>
            </a:r>
            <a:r>
              <a:rPr lang="en" sz="1800">
                <a:solidFill>
                  <a:schemeClr val="accent1"/>
                </a:solidFill>
                <a:latin typeface="Proxima Nova"/>
                <a:ea typeface="Proxima Nova"/>
                <a:cs typeface="Proxima Nova"/>
                <a:sym typeface="Proxima Nova"/>
              </a:rPr>
              <a:t>ing</a:t>
            </a:r>
            <a:r>
              <a:rPr lang="en" sz="1800" b="0" i="0" u="none" strike="noStrike" cap="none">
                <a:solidFill>
                  <a:schemeClr val="accent1"/>
                </a:solidFill>
                <a:latin typeface="Proxima Nova"/>
                <a:ea typeface="Proxima Nova"/>
                <a:cs typeface="Proxima Nova"/>
                <a:sym typeface="Proxima Nova"/>
              </a:rPr>
              <a:t> the paths from multiple vantage points</a:t>
            </a:r>
          </a:p>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Continuous monitoring of the routing system</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accent1"/>
              </a:solidFill>
              <a:latin typeface="Proxima Nova"/>
              <a:ea typeface="Proxima Nova"/>
              <a:cs typeface="Proxima Nova"/>
              <a:sym typeface="Proxima Nova"/>
            </a:endParaRPr>
          </a:p>
        </p:txBody>
      </p:sp>
      <p:grpSp>
        <p:nvGrpSpPr>
          <p:cNvPr id="573" name="Shape 573"/>
          <p:cNvGrpSpPr/>
          <p:nvPr/>
        </p:nvGrpSpPr>
        <p:grpSpPr>
          <a:xfrm>
            <a:off x="808350" y="4660550"/>
            <a:ext cx="355500" cy="210600"/>
            <a:chOff x="7090500" y="1462550"/>
            <a:chExt cx="355500" cy="210600"/>
          </a:xfrm>
        </p:grpSpPr>
        <p:sp>
          <p:nvSpPr>
            <p:cNvPr id="574" name="Shape 574"/>
            <p:cNvSpPr/>
            <p:nvPr/>
          </p:nvSpPr>
          <p:spPr>
            <a:xfrm>
              <a:off x="7135800" y="1478300"/>
              <a:ext cx="264900" cy="179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575" name="Shape 575" descr="Blank Diagram - Page 1.png"/>
            <p:cNvPicPr preferRelativeResize="0"/>
            <p:nvPr/>
          </p:nvPicPr>
          <p:blipFill rotWithShape="1">
            <a:blip r:embed="rId6">
              <a:alphaModFix/>
            </a:blip>
            <a:srcRect l="13198" t="82278" r="79242" b="11676"/>
            <a:stretch/>
          </p:blipFill>
          <p:spPr>
            <a:xfrm>
              <a:off x="7090500" y="1462550"/>
              <a:ext cx="355500" cy="210600"/>
            </a:xfrm>
            <a:prstGeom prst="rect">
              <a:avLst/>
            </a:prstGeom>
            <a:noFill/>
            <a:ln>
              <a:noFill/>
            </a:ln>
          </p:spPr>
        </p:pic>
      </p:grpSp>
      <p:sp>
        <p:nvSpPr>
          <p:cNvPr id="576" name="Shape 576"/>
          <p:cNvSpPr txBox="1"/>
          <p:nvPr/>
        </p:nvSpPr>
        <p:spPr>
          <a:xfrm>
            <a:off x="4839300" y="2483400"/>
            <a:ext cx="748200" cy="484200"/>
          </a:xfrm>
          <a:prstGeom prst="rect">
            <a:avLst/>
          </a:prstGeom>
          <a:noFill/>
          <a:ln>
            <a:noFill/>
          </a:ln>
        </p:spPr>
        <p:txBody>
          <a:bodyPr wrap="square" lIns="91425" tIns="91425" rIns="91425" bIns="91425" anchor="t" anchorCtr="0">
            <a:noAutofit/>
          </a:bodyPr>
          <a:lstStyle/>
          <a:p>
            <a:pPr lvl="0" rtl="0">
              <a:spcBef>
                <a:spcPts val="0"/>
              </a:spcBef>
              <a:buNone/>
            </a:pPr>
            <a:r>
              <a:rPr lang="en">
                <a:latin typeface="Proxima Nova"/>
                <a:ea typeface="Proxima Nova"/>
                <a:cs typeface="Proxima Nova"/>
                <a:sym typeface="Proxima Nova"/>
              </a:rPr>
              <a:t>Before</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cxnSp>
        <p:nvCxnSpPr>
          <p:cNvPr id="577" name="Shape 577"/>
          <p:cNvCxnSpPr/>
          <p:nvPr/>
        </p:nvCxnSpPr>
        <p:spPr>
          <a:xfrm rot="10800000">
            <a:off x="5595950" y="2423400"/>
            <a:ext cx="2138400" cy="16200"/>
          </a:xfrm>
          <a:prstGeom prst="straightConnector1">
            <a:avLst/>
          </a:prstGeom>
          <a:noFill/>
          <a:ln w="38100" cap="flat" cmpd="sng">
            <a:solidFill>
              <a:schemeClr val="lt2"/>
            </a:solidFill>
            <a:prstDash val="solid"/>
            <a:round/>
            <a:headEnd type="none" w="med" len="med"/>
            <a:tailEnd type="triangle" w="med" len="med"/>
          </a:ln>
        </p:spPr>
      </p:cxnSp>
      <p:cxnSp>
        <p:nvCxnSpPr>
          <p:cNvPr id="578" name="Shape 578"/>
          <p:cNvCxnSpPr/>
          <p:nvPr/>
        </p:nvCxnSpPr>
        <p:spPr>
          <a:xfrm rot="10800000">
            <a:off x="5609100" y="3706800"/>
            <a:ext cx="2239800" cy="1200"/>
          </a:xfrm>
          <a:prstGeom prst="straightConnector1">
            <a:avLst/>
          </a:prstGeom>
          <a:noFill/>
          <a:ln w="38100" cap="flat" cmpd="sng">
            <a:solidFill>
              <a:srgbClr val="FF0000"/>
            </a:solidFill>
            <a:prstDash val="dash"/>
            <a:round/>
            <a:headEnd type="none" w="med" len="med"/>
            <a:tailEnd type="triangle" w="med" len="med"/>
          </a:ln>
        </p:spPr>
      </p:cxnSp>
      <p:sp>
        <p:nvSpPr>
          <p:cNvPr id="579" name="Shape 579"/>
          <p:cNvSpPr txBox="1"/>
          <p:nvPr/>
        </p:nvSpPr>
        <p:spPr>
          <a:xfrm>
            <a:off x="4839300" y="3093000"/>
            <a:ext cx="748200" cy="484200"/>
          </a:xfrm>
          <a:prstGeom prst="rect">
            <a:avLst/>
          </a:prstGeom>
          <a:noFill/>
          <a:ln>
            <a:noFill/>
          </a:ln>
        </p:spPr>
        <p:txBody>
          <a:bodyPr wrap="square"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During</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pic>
        <p:nvPicPr>
          <p:cNvPr id="580" name="Shape 580" descr="Free vector graphic: Triangle, Question, Mark, Sign - Free Image ..."/>
          <p:cNvPicPr preferRelativeResize="0"/>
          <p:nvPr/>
        </p:nvPicPr>
        <p:blipFill>
          <a:blip r:embed="rId7">
            <a:alphaModFix/>
          </a:blip>
          <a:stretch>
            <a:fillRect/>
          </a:stretch>
        </p:blipFill>
        <p:spPr>
          <a:xfrm>
            <a:off x="6487402" y="2163049"/>
            <a:ext cx="355499" cy="320351"/>
          </a:xfrm>
          <a:prstGeom prst="rect">
            <a:avLst/>
          </a:prstGeom>
          <a:noFill/>
          <a:ln>
            <a:noFill/>
          </a:ln>
        </p:spPr>
      </p:pic>
      <p:pic>
        <p:nvPicPr>
          <p:cNvPr id="581" name="Shape 581" descr="Free vector graphic: Triangle, Question, Mark, Sign - Free Image ..."/>
          <p:cNvPicPr preferRelativeResize="0"/>
          <p:nvPr/>
        </p:nvPicPr>
        <p:blipFill>
          <a:blip r:embed="rId7">
            <a:alphaModFix/>
          </a:blip>
          <a:stretch>
            <a:fillRect/>
          </a:stretch>
        </p:blipFill>
        <p:spPr>
          <a:xfrm>
            <a:off x="6939302" y="2163049"/>
            <a:ext cx="355499" cy="320351"/>
          </a:xfrm>
          <a:prstGeom prst="rect">
            <a:avLst/>
          </a:prstGeom>
          <a:noFill/>
          <a:ln>
            <a:noFill/>
          </a:ln>
        </p:spPr>
      </p:pic>
      <p:sp>
        <p:nvSpPr>
          <p:cNvPr id="582" name="Shape 582"/>
          <p:cNvSpPr txBox="1"/>
          <p:nvPr/>
        </p:nvSpPr>
        <p:spPr>
          <a:xfrm>
            <a:off x="4839300" y="4245250"/>
            <a:ext cx="748200" cy="484200"/>
          </a:xfrm>
          <a:prstGeom prst="rect">
            <a:avLst/>
          </a:prstGeom>
          <a:noFill/>
          <a:ln>
            <a:noFill/>
          </a:ln>
        </p:spPr>
        <p:txBody>
          <a:bodyPr wrap="square"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During</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cxnSp>
        <p:nvCxnSpPr>
          <p:cNvPr id="583" name="Shape 583"/>
          <p:cNvCxnSpPr/>
          <p:nvPr/>
        </p:nvCxnSpPr>
        <p:spPr>
          <a:xfrm rot="10800000">
            <a:off x="5528150" y="4162300"/>
            <a:ext cx="2138400" cy="16200"/>
          </a:xfrm>
          <a:prstGeom prst="straightConnector1">
            <a:avLst/>
          </a:prstGeom>
          <a:noFill/>
          <a:ln w="38100" cap="flat" cmpd="sng">
            <a:solidFill>
              <a:schemeClr val="lt2"/>
            </a:solidFill>
            <a:prstDash val="solid"/>
            <a:round/>
            <a:headEnd type="none" w="med" len="med"/>
            <a:tailEnd type="triangle" w="med" len="med"/>
          </a:ln>
        </p:spPr>
      </p:cxnSp>
      <p:pic>
        <p:nvPicPr>
          <p:cNvPr id="584" name="Shape 584" descr="File:Symbol OK.svg - Wikimedia Commons"/>
          <p:cNvPicPr preferRelativeResize="0"/>
          <p:nvPr/>
        </p:nvPicPr>
        <p:blipFill>
          <a:blip r:embed="rId8">
            <a:alphaModFix/>
          </a:blip>
          <a:stretch>
            <a:fillRect/>
          </a:stretch>
        </p:blipFill>
        <p:spPr>
          <a:xfrm>
            <a:off x="6487396" y="3967450"/>
            <a:ext cx="355500" cy="355500"/>
          </a:xfrm>
          <a:prstGeom prst="rect">
            <a:avLst/>
          </a:prstGeom>
          <a:noFill/>
          <a:ln>
            <a:noFill/>
          </a:ln>
        </p:spPr>
      </p:pic>
      <p:sp>
        <p:nvSpPr>
          <p:cNvPr id="585" name="Shape 585"/>
          <p:cNvSpPr txBox="1"/>
          <p:nvPr/>
        </p:nvSpPr>
        <p:spPr>
          <a:xfrm>
            <a:off x="3698200" y="2832037"/>
            <a:ext cx="482100" cy="336900"/>
          </a:xfrm>
          <a:prstGeom prst="rect">
            <a:avLst/>
          </a:prstGeom>
          <a:noFill/>
          <a:ln>
            <a:noFill/>
          </a:ln>
        </p:spPr>
        <p:txBody>
          <a:bodyPr wrap="square" lIns="91425" tIns="91425" rIns="91425" bIns="91425" anchor="t" anchorCtr="0">
            <a:noAutofit/>
          </a:bodyPr>
          <a:lstStyle/>
          <a:p>
            <a:pPr lvl="0" rtl="0">
              <a:spcBef>
                <a:spcPts val="0"/>
              </a:spcBef>
              <a:buNone/>
            </a:pPr>
            <a:r>
              <a:rPr lang="en" b="1">
                <a:latin typeface="Proxima Nova"/>
                <a:ea typeface="Proxima Nova"/>
                <a:cs typeface="Proxima Nova"/>
                <a:sym typeface="Proxima Nova"/>
              </a:rPr>
              <a:t>VP</a:t>
            </a:r>
          </a:p>
        </p:txBody>
      </p:sp>
      <p:sp>
        <p:nvSpPr>
          <p:cNvPr id="586" name="Shape 586"/>
          <p:cNvSpPr txBox="1"/>
          <p:nvPr/>
        </p:nvSpPr>
        <p:spPr>
          <a:xfrm>
            <a:off x="4256500" y="4018300"/>
            <a:ext cx="482100" cy="336900"/>
          </a:xfrm>
          <a:prstGeom prst="rect">
            <a:avLst/>
          </a:prstGeom>
          <a:noFill/>
          <a:ln>
            <a:noFill/>
          </a:ln>
        </p:spPr>
        <p:txBody>
          <a:bodyPr wrap="square" lIns="91425" tIns="91425" rIns="91425" bIns="91425" anchor="t" anchorCtr="0">
            <a:noAutofit/>
          </a:bodyPr>
          <a:lstStyle/>
          <a:p>
            <a:pPr lvl="0" rtl="0">
              <a:spcBef>
                <a:spcPts val="0"/>
              </a:spcBef>
              <a:buNone/>
            </a:pPr>
            <a:r>
              <a:rPr lang="en" b="1">
                <a:latin typeface="Proxima Nova"/>
                <a:ea typeface="Proxima Nova"/>
                <a:cs typeface="Proxima Nova"/>
                <a:sym typeface="Proxima Nova"/>
              </a:rPr>
              <a:t>VP</a:t>
            </a:r>
          </a:p>
        </p:txBody>
      </p:sp>
      <p:sp>
        <p:nvSpPr>
          <p:cNvPr id="587" name="Shape 587"/>
          <p:cNvSpPr/>
          <p:nvPr/>
        </p:nvSpPr>
        <p:spPr>
          <a:xfrm>
            <a:off x="8047675" y="4238950"/>
            <a:ext cx="994800" cy="589200"/>
          </a:xfrm>
          <a:prstGeom prst="cloudCallout">
            <a:avLst>
              <a:gd name="adj1" fmla="val -68397"/>
              <a:gd name="adj2" fmla="val -9813"/>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8" name="Shape 588"/>
          <p:cNvSpPr txBox="1"/>
          <p:nvPr/>
        </p:nvSpPr>
        <p:spPr>
          <a:xfrm>
            <a:off x="8047600" y="4245250"/>
            <a:ext cx="949500" cy="4275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 sz="1200">
                <a:latin typeface="Proxima Nova"/>
                <a:ea typeface="Proxima Nova"/>
                <a:cs typeface="Proxima Nova"/>
                <a:sym typeface="Proxima Nova"/>
              </a:rPr>
              <a:t>No hop changes</a:t>
            </a:r>
          </a:p>
        </p:txBody>
      </p:sp>
      <p:sp>
        <p:nvSpPr>
          <p:cNvPr id="589" name="Shape 589"/>
          <p:cNvSpPr/>
          <p:nvPr/>
        </p:nvSpPr>
        <p:spPr>
          <a:xfrm>
            <a:off x="7954550" y="3168950"/>
            <a:ext cx="1042500" cy="822300"/>
          </a:xfrm>
          <a:prstGeom prst="cloudCallout">
            <a:avLst>
              <a:gd name="adj1" fmla="val -66622"/>
              <a:gd name="adj2" fmla="val -28393"/>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0" name="Shape 590"/>
          <p:cNvSpPr txBox="1"/>
          <p:nvPr/>
        </p:nvSpPr>
        <p:spPr>
          <a:xfrm>
            <a:off x="8024300" y="3224050"/>
            <a:ext cx="903000" cy="5892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 sz="1200">
                <a:latin typeface="Proxima Nova"/>
                <a:ea typeface="Proxima Nova"/>
                <a:cs typeface="Proxima Nova"/>
                <a:sym typeface="Proxima Nova"/>
              </a:rPr>
              <a:t>The initial hops changed</a:t>
            </a:r>
          </a:p>
        </p:txBody>
      </p:sp>
      <p:sp>
        <p:nvSpPr>
          <p:cNvPr id="591" name="Shape 591"/>
          <p:cNvSpPr/>
          <p:nvPr/>
        </p:nvSpPr>
        <p:spPr>
          <a:xfrm>
            <a:off x="5903700" y="1479137"/>
            <a:ext cx="298800" cy="162000"/>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2" name="Shape 592"/>
          <p:cNvSpPr/>
          <p:nvPr/>
        </p:nvSpPr>
        <p:spPr>
          <a:xfrm>
            <a:off x="5833500" y="1306800"/>
            <a:ext cx="70200" cy="534600"/>
          </a:xfrm>
          <a:prstGeom prst="rightBracket">
            <a:avLst>
              <a:gd name="adj" fmla="val 8333"/>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3" name="Shape 593"/>
          <p:cNvSpPr txBox="1"/>
          <p:nvPr/>
        </p:nvSpPr>
        <p:spPr>
          <a:xfrm>
            <a:off x="6248700" y="1339187"/>
            <a:ext cx="2526300" cy="469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600">
                <a:latin typeface="Proxima Nova"/>
                <a:ea typeface="Proxima Nova"/>
                <a:cs typeface="Proxima Nova"/>
                <a:sym typeface="Proxima Nova"/>
              </a:rPr>
              <a:t>Passive BGP monitoring</a:t>
            </a:r>
          </a:p>
        </p:txBody>
      </p:sp>
      <p:pic>
        <p:nvPicPr>
          <p:cNvPr id="594" name="Shape 594" descr="File:SMirC-thumbsup.svg - Wikipedia"/>
          <p:cNvPicPr preferRelativeResize="0"/>
          <p:nvPr/>
        </p:nvPicPr>
        <p:blipFill>
          <a:blip r:embed="rId9">
            <a:alphaModFix/>
          </a:blip>
          <a:stretch>
            <a:fillRect/>
          </a:stretch>
        </p:blipFill>
        <p:spPr>
          <a:xfrm>
            <a:off x="8595300" y="1396350"/>
            <a:ext cx="355500" cy="355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Shape 599" descr="Blank Diagram - Page 1.png"/>
          <p:cNvPicPr preferRelativeResize="0"/>
          <p:nvPr/>
        </p:nvPicPr>
        <p:blipFill rotWithShape="1">
          <a:blip r:embed="rId3">
            <a:alphaModFix/>
          </a:blip>
          <a:srcRect t="78436"/>
          <a:stretch/>
        </p:blipFill>
        <p:spPr>
          <a:xfrm>
            <a:off x="5528148" y="4162300"/>
            <a:ext cx="2426400" cy="650100"/>
          </a:xfrm>
          <a:prstGeom prst="rect">
            <a:avLst/>
          </a:prstGeom>
          <a:noFill/>
          <a:ln>
            <a:noFill/>
          </a:ln>
        </p:spPr>
      </p:pic>
      <p:pic>
        <p:nvPicPr>
          <p:cNvPr id="600" name="Shape 600" descr="Blank Diagram - Page 1.png"/>
          <p:cNvPicPr preferRelativeResize="0"/>
          <p:nvPr/>
        </p:nvPicPr>
        <p:blipFill rotWithShape="1">
          <a:blip r:embed="rId3">
            <a:alphaModFix/>
          </a:blip>
          <a:srcRect b="61810"/>
          <a:stretch/>
        </p:blipFill>
        <p:spPr>
          <a:xfrm>
            <a:off x="5528148" y="2483400"/>
            <a:ext cx="2426400" cy="1151400"/>
          </a:xfrm>
          <a:prstGeom prst="rect">
            <a:avLst/>
          </a:prstGeom>
          <a:noFill/>
          <a:ln>
            <a:noFill/>
          </a:ln>
        </p:spPr>
      </p:pic>
      <p:pic>
        <p:nvPicPr>
          <p:cNvPr id="601" name="Shape 601" descr="Network Diagram Tutorial - Network Diagram(1).png"/>
          <p:cNvPicPr preferRelativeResize="0"/>
          <p:nvPr/>
        </p:nvPicPr>
        <p:blipFill rotWithShape="1">
          <a:blip r:embed="rId4">
            <a:alphaModFix/>
          </a:blip>
          <a:srcRect b="5303"/>
          <a:stretch/>
        </p:blipFill>
        <p:spPr>
          <a:xfrm>
            <a:off x="200700" y="1928999"/>
            <a:ext cx="4674600" cy="3094200"/>
          </a:xfrm>
          <a:prstGeom prst="rect">
            <a:avLst/>
          </a:prstGeom>
          <a:noFill/>
          <a:ln>
            <a:noFill/>
          </a:ln>
        </p:spPr>
      </p:pic>
      <p:sp>
        <p:nvSpPr>
          <p:cNvPr id="602" name="Shape 602"/>
          <p:cNvSpPr txBox="1">
            <a:spLocks noGrp="1"/>
          </p:cNvSpPr>
          <p:nvPr>
            <p:ph type="title"/>
          </p:nvPr>
        </p:nvSpPr>
        <p:spPr>
          <a:xfrm>
            <a:off x="311700" y="292625"/>
            <a:ext cx="8685300" cy="572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Challenges in detecting infrastructure outages</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sp>
        <p:nvSpPr>
          <p:cNvPr id="603" name="Shape 603"/>
          <p:cNvSpPr txBox="1">
            <a:spLocks noGrp="1"/>
          </p:cNvSpPr>
          <p:nvPr>
            <p:ph type="sldNum" idx="12"/>
          </p:nvPr>
        </p:nvSpPr>
        <p:spPr>
          <a:xfrm>
            <a:off x="8595300" y="-5650"/>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34</a:t>
            </a:fld>
            <a:endParaRPr lang="en" sz="1000" b="0" i="0" u="none" strike="noStrike" cap="none">
              <a:solidFill>
                <a:srgbClr val="33B36F"/>
              </a:solidFill>
              <a:latin typeface="Arial"/>
              <a:ea typeface="Arial"/>
              <a:cs typeface="Arial"/>
              <a:sym typeface="Arial"/>
            </a:endParaRPr>
          </a:p>
        </p:txBody>
      </p:sp>
      <p:cxnSp>
        <p:nvCxnSpPr>
          <p:cNvPr id="604" name="Shape 604"/>
          <p:cNvCxnSpPr/>
          <p:nvPr/>
        </p:nvCxnSpPr>
        <p:spPr>
          <a:xfrm rot="10800000" flipH="1">
            <a:off x="1171529" y="4537653"/>
            <a:ext cx="3114300" cy="9000"/>
          </a:xfrm>
          <a:prstGeom prst="straightConnector1">
            <a:avLst/>
          </a:prstGeom>
          <a:noFill/>
          <a:ln w="38100" cap="flat" cmpd="sng">
            <a:solidFill>
              <a:schemeClr val="lt2"/>
            </a:solidFill>
            <a:prstDash val="solid"/>
            <a:round/>
            <a:headEnd type="triangle" w="med" len="med"/>
            <a:tailEnd type="none" w="lg" len="lg"/>
          </a:ln>
        </p:spPr>
      </p:cxnSp>
      <p:pic>
        <p:nvPicPr>
          <p:cNvPr id="605" name="Shape 605" descr="File:Apport logo.svg - Wikimedia Commons"/>
          <p:cNvPicPr preferRelativeResize="0"/>
          <p:nvPr/>
        </p:nvPicPr>
        <p:blipFill rotWithShape="1">
          <a:blip r:embed="rId5">
            <a:alphaModFix/>
          </a:blip>
          <a:srcRect/>
          <a:stretch/>
        </p:blipFill>
        <p:spPr>
          <a:xfrm>
            <a:off x="2442283" y="3224059"/>
            <a:ext cx="482100" cy="462600"/>
          </a:xfrm>
          <a:prstGeom prst="rect">
            <a:avLst/>
          </a:prstGeom>
          <a:noFill/>
          <a:ln>
            <a:noFill/>
          </a:ln>
        </p:spPr>
      </p:pic>
      <p:cxnSp>
        <p:nvCxnSpPr>
          <p:cNvPr id="606" name="Shape 606"/>
          <p:cNvCxnSpPr/>
          <p:nvPr/>
        </p:nvCxnSpPr>
        <p:spPr>
          <a:xfrm rot="10800000" flipH="1">
            <a:off x="1803153" y="2294683"/>
            <a:ext cx="644400" cy="650100"/>
          </a:xfrm>
          <a:prstGeom prst="straightConnector1">
            <a:avLst/>
          </a:prstGeom>
          <a:noFill/>
          <a:ln w="38100" cap="flat" cmpd="sng">
            <a:solidFill>
              <a:srgbClr val="FF0000"/>
            </a:solidFill>
            <a:prstDash val="dash"/>
            <a:round/>
            <a:headEnd type="none" w="med" len="med"/>
            <a:tailEnd type="none" w="med" len="med"/>
          </a:ln>
        </p:spPr>
      </p:cxnSp>
      <p:cxnSp>
        <p:nvCxnSpPr>
          <p:cNvPr id="607" name="Shape 607"/>
          <p:cNvCxnSpPr/>
          <p:nvPr/>
        </p:nvCxnSpPr>
        <p:spPr>
          <a:xfrm>
            <a:off x="2447644" y="2294831"/>
            <a:ext cx="600000" cy="0"/>
          </a:xfrm>
          <a:prstGeom prst="straightConnector1">
            <a:avLst/>
          </a:prstGeom>
          <a:noFill/>
          <a:ln w="38100" cap="flat" cmpd="sng">
            <a:solidFill>
              <a:srgbClr val="FF0000"/>
            </a:solidFill>
            <a:prstDash val="dash"/>
            <a:round/>
            <a:headEnd type="none" w="med" len="med"/>
            <a:tailEnd type="none" w="med" len="med"/>
          </a:ln>
        </p:spPr>
      </p:cxnSp>
      <p:cxnSp>
        <p:nvCxnSpPr>
          <p:cNvPr id="608" name="Shape 608"/>
          <p:cNvCxnSpPr/>
          <p:nvPr/>
        </p:nvCxnSpPr>
        <p:spPr>
          <a:xfrm>
            <a:off x="3047688" y="2294831"/>
            <a:ext cx="350400" cy="589200"/>
          </a:xfrm>
          <a:prstGeom prst="straightConnector1">
            <a:avLst/>
          </a:prstGeom>
          <a:noFill/>
          <a:ln w="38100" cap="flat" cmpd="sng">
            <a:solidFill>
              <a:srgbClr val="FF0000"/>
            </a:solidFill>
            <a:prstDash val="dash"/>
            <a:round/>
            <a:headEnd type="none" w="med" len="med"/>
            <a:tailEnd type="none" w="lg" len="lg"/>
          </a:ln>
        </p:spPr>
      </p:cxnSp>
      <p:cxnSp>
        <p:nvCxnSpPr>
          <p:cNvPr id="609" name="Shape 609"/>
          <p:cNvCxnSpPr/>
          <p:nvPr/>
        </p:nvCxnSpPr>
        <p:spPr>
          <a:xfrm rot="10800000">
            <a:off x="808353" y="2944783"/>
            <a:ext cx="994800" cy="0"/>
          </a:xfrm>
          <a:prstGeom prst="straightConnector1">
            <a:avLst/>
          </a:prstGeom>
          <a:noFill/>
          <a:ln w="38100" cap="flat" cmpd="sng">
            <a:solidFill>
              <a:srgbClr val="FF0000"/>
            </a:solidFill>
            <a:prstDash val="dash"/>
            <a:round/>
            <a:headEnd type="none" w="med" len="med"/>
            <a:tailEnd type="triangle" w="med" len="med"/>
          </a:ln>
        </p:spPr>
      </p:cxnSp>
      <p:sp>
        <p:nvSpPr>
          <p:cNvPr id="610" name="Shape 610"/>
          <p:cNvSpPr txBox="1"/>
          <p:nvPr/>
        </p:nvSpPr>
        <p:spPr>
          <a:xfrm>
            <a:off x="159300" y="890625"/>
            <a:ext cx="8104200" cy="572700"/>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Captur</a:t>
            </a:r>
            <a:r>
              <a:rPr lang="en" sz="1800">
                <a:solidFill>
                  <a:schemeClr val="accent1"/>
                </a:solidFill>
                <a:latin typeface="Proxima Nova"/>
                <a:ea typeface="Proxima Nova"/>
                <a:cs typeface="Proxima Nova"/>
                <a:sym typeface="Proxima Nova"/>
              </a:rPr>
              <a:t>ing</a:t>
            </a:r>
            <a:r>
              <a:rPr lang="en" sz="1800" b="0" i="0" u="none" strike="noStrike" cap="none">
                <a:solidFill>
                  <a:schemeClr val="accent1"/>
                </a:solidFill>
                <a:latin typeface="Proxima Nova"/>
                <a:ea typeface="Proxima Nova"/>
                <a:cs typeface="Proxima Nova"/>
                <a:sym typeface="Proxima Nova"/>
              </a:rPr>
              <a:t> the infrastructure-level hops between ASes</a:t>
            </a:r>
          </a:p>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Correlat</a:t>
            </a:r>
            <a:r>
              <a:rPr lang="en" sz="1800">
                <a:solidFill>
                  <a:schemeClr val="accent1"/>
                </a:solidFill>
                <a:latin typeface="Proxima Nova"/>
                <a:ea typeface="Proxima Nova"/>
                <a:cs typeface="Proxima Nova"/>
                <a:sym typeface="Proxima Nova"/>
              </a:rPr>
              <a:t>ing</a:t>
            </a:r>
            <a:r>
              <a:rPr lang="en" sz="1800" b="0" i="0" u="none" strike="noStrike" cap="none">
                <a:solidFill>
                  <a:schemeClr val="accent1"/>
                </a:solidFill>
                <a:latin typeface="Proxima Nova"/>
                <a:ea typeface="Proxima Nova"/>
                <a:cs typeface="Proxima Nova"/>
                <a:sym typeface="Proxima Nova"/>
              </a:rPr>
              <a:t> the paths from multiple vantage points</a:t>
            </a:r>
          </a:p>
          <a:p>
            <a:pPr marL="457200" marR="0" lvl="0" indent="-342900" algn="l" rtl="0">
              <a:lnSpc>
                <a:spcPct val="100000"/>
              </a:lnSpc>
              <a:spcBef>
                <a:spcPts val="0"/>
              </a:spcBef>
              <a:spcAft>
                <a:spcPts val="0"/>
              </a:spcAft>
              <a:buClr>
                <a:schemeClr val="accent1"/>
              </a:buClr>
              <a:buSzPct val="100000"/>
              <a:buFont typeface="Proxima Nova"/>
              <a:buAutoNum type="arabicPeriod"/>
            </a:pPr>
            <a:r>
              <a:rPr lang="en" sz="1800" b="0" i="0" u="none" strike="noStrike" cap="none">
                <a:solidFill>
                  <a:schemeClr val="accent1"/>
                </a:solidFill>
                <a:latin typeface="Proxima Nova"/>
                <a:ea typeface="Proxima Nova"/>
                <a:cs typeface="Proxima Nova"/>
                <a:sym typeface="Proxima Nova"/>
              </a:rPr>
              <a:t>Continuous monitoring of the routing system</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accent1"/>
              </a:solidFill>
              <a:latin typeface="Proxima Nova"/>
              <a:ea typeface="Proxima Nova"/>
              <a:cs typeface="Proxima Nova"/>
              <a:sym typeface="Proxima Nova"/>
            </a:endParaRPr>
          </a:p>
        </p:txBody>
      </p:sp>
      <p:grpSp>
        <p:nvGrpSpPr>
          <p:cNvPr id="611" name="Shape 611"/>
          <p:cNvGrpSpPr/>
          <p:nvPr/>
        </p:nvGrpSpPr>
        <p:grpSpPr>
          <a:xfrm>
            <a:off x="808350" y="4660550"/>
            <a:ext cx="355500" cy="210600"/>
            <a:chOff x="7090500" y="1462550"/>
            <a:chExt cx="355500" cy="210600"/>
          </a:xfrm>
        </p:grpSpPr>
        <p:sp>
          <p:nvSpPr>
            <p:cNvPr id="612" name="Shape 612"/>
            <p:cNvSpPr/>
            <p:nvPr/>
          </p:nvSpPr>
          <p:spPr>
            <a:xfrm>
              <a:off x="7135800" y="1478300"/>
              <a:ext cx="264900" cy="179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613" name="Shape 613" descr="Blank Diagram - Page 1.png"/>
            <p:cNvPicPr preferRelativeResize="0"/>
            <p:nvPr/>
          </p:nvPicPr>
          <p:blipFill rotWithShape="1">
            <a:blip r:embed="rId6">
              <a:alphaModFix/>
            </a:blip>
            <a:srcRect l="13198" t="82278" r="79242" b="11676"/>
            <a:stretch/>
          </p:blipFill>
          <p:spPr>
            <a:xfrm>
              <a:off x="7090500" y="1462550"/>
              <a:ext cx="355500" cy="210600"/>
            </a:xfrm>
            <a:prstGeom prst="rect">
              <a:avLst/>
            </a:prstGeom>
            <a:noFill/>
            <a:ln>
              <a:noFill/>
            </a:ln>
          </p:spPr>
        </p:pic>
      </p:grpSp>
      <p:sp>
        <p:nvSpPr>
          <p:cNvPr id="614" name="Shape 614"/>
          <p:cNvSpPr txBox="1"/>
          <p:nvPr/>
        </p:nvSpPr>
        <p:spPr>
          <a:xfrm>
            <a:off x="4839300" y="2483400"/>
            <a:ext cx="748200" cy="484200"/>
          </a:xfrm>
          <a:prstGeom prst="rect">
            <a:avLst/>
          </a:prstGeom>
          <a:noFill/>
          <a:ln>
            <a:noFill/>
          </a:ln>
        </p:spPr>
        <p:txBody>
          <a:bodyPr wrap="square" lIns="91425" tIns="91425" rIns="91425" bIns="91425" anchor="t" anchorCtr="0">
            <a:noAutofit/>
          </a:bodyPr>
          <a:lstStyle/>
          <a:p>
            <a:pPr lvl="0" rtl="0">
              <a:spcBef>
                <a:spcPts val="0"/>
              </a:spcBef>
              <a:buNone/>
            </a:pPr>
            <a:r>
              <a:rPr lang="en">
                <a:latin typeface="Proxima Nova"/>
                <a:ea typeface="Proxima Nova"/>
                <a:cs typeface="Proxima Nova"/>
                <a:sym typeface="Proxima Nova"/>
              </a:rPr>
              <a:t>Before</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cxnSp>
        <p:nvCxnSpPr>
          <p:cNvPr id="615" name="Shape 615"/>
          <p:cNvCxnSpPr/>
          <p:nvPr/>
        </p:nvCxnSpPr>
        <p:spPr>
          <a:xfrm rot="10800000">
            <a:off x="5595950" y="2423400"/>
            <a:ext cx="2138400" cy="16200"/>
          </a:xfrm>
          <a:prstGeom prst="straightConnector1">
            <a:avLst/>
          </a:prstGeom>
          <a:noFill/>
          <a:ln w="38100" cap="flat" cmpd="sng">
            <a:solidFill>
              <a:schemeClr val="lt2"/>
            </a:solidFill>
            <a:prstDash val="solid"/>
            <a:round/>
            <a:headEnd type="none" w="med" len="med"/>
            <a:tailEnd type="triangle" w="med" len="med"/>
          </a:ln>
        </p:spPr>
      </p:cxnSp>
      <p:cxnSp>
        <p:nvCxnSpPr>
          <p:cNvPr id="616" name="Shape 616"/>
          <p:cNvCxnSpPr/>
          <p:nvPr/>
        </p:nvCxnSpPr>
        <p:spPr>
          <a:xfrm rot="10800000">
            <a:off x="5609100" y="3706800"/>
            <a:ext cx="2239800" cy="1200"/>
          </a:xfrm>
          <a:prstGeom prst="straightConnector1">
            <a:avLst/>
          </a:prstGeom>
          <a:noFill/>
          <a:ln w="38100" cap="flat" cmpd="sng">
            <a:solidFill>
              <a:srgbClr val="FF0000"/>
            </a:solidFill>
            <a:prstDash val="dash"/>
            <a:round/>
            <a:headEnd type="none" w="med" len="med"/>
            <a:tailEnd type="triangle" w="med" len="med"/>
          </a:ln>
        </p:spPr>
      </p:cxnSp>
      <p:sp>
        <p:nvSpPr>
          <p:cNvPr id="617" name="Shape 617"/>
          <p:cNvSpPr txBox="1"/>
          <p:nvPr/>
        </p:nvSpPr>
        <p:spPr>
          <a:xfrm>
            <a:off x="4839300" y="3093000"/>
            <a:ext cx="748200" cy="484200"/>
          </a:xfrm>
          <a:prstGeom prst="rect">
            <a:avLst/>
          </a:prstGeom>
          <a:noFill/>
          <a:ln>
            <a:noFill/>
          </a:ln>
        </p:spPr>
        <p:txBody>
          <a:bodyPr wrap="square"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During</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pic>
        <p:nvPicPr>
          <p:cNvPr id="618" name="Shape 618" descr="Free vector graphic: Triangle, Question, Mark, Sign - Free Image ..."/>
          <p:cNvPicPr preferRelativeResize="0"/>
          <p:nvPr/>
        </p:nvPicPr>
        <p:blipFill>
          <a:blip r:embed="rId7">
            <a:alphaModFix/>
          </a:blip>
          <a:stretch>
            <a:fillRect/>
          </a:stretch>
        </p:blipFill>
        <p:spPr>
          <a:xfrm>
            <a:off x="6487402" y="2163049"/>
            <a:ext cx="355499" cy="320351"/>
          </a:xfrm>
          <a:prstGeom prst="rect">
            <a:avLst/>
          </a:prstGeom>
          <a:noFill/>
          <a:ln>
            <a:noFill/>
          </a:ln>
        </p:spPr>
      </p:pic>
      <p:pic>
        <p:nvPicPr>
          <p:cNvPr id="619" name="Shape 619" descr="Free vector graphic: Triangle, Question, Mark, Sign - Free Image ..."/>
          <p:cNvPicPr preferRelativeResize="0"/>
          <p:nvPr/>
        </p:nvPicPr>
        <p:blipFill>
          <a:blip r:embed="rId7">
            <a:alphaModFix/>
          </a:blip>
          <a:stretch>
            <a:fillRect/>
          </a:stretch>
        </p:blipFill>
        <p:spPr>
          <a:xfrm>
            <a:off x="6939302" y="2163049"/>
            <a:ext cx="355499" cy="320351"/>
          </a:xfrm>
          <a:prstGeom prst="rect">
            <a:avLst/>
          </a:prstGeom>
          <a:noFill/>
          <a:ln>
            <a:noFill/>
          </a:ln>
        </p:spPr>
      </p:pic>
      <p:sp>
        <p:nvSpPr>
          <p:cNvPr id="620" name="Shape 620"/>
          <p:cNvSpPr txBox="1"/>
          <p:nvPr/>
        </p:nvSpPr>
        <p:spPr>
          <a:xfrm>
            <a:off x="4839300" y="4245250"/>
            <a:ext cx="748200" cy="484200"/>
          </a:xfrm>
          <a:prstGeom prst="rect">
            <a:avLst/>
          </a:prstGeom>
          <a:noFill/>
          <a:ln>
            <a:noFill/>
          </a:ln>
        </p:spPr>
        <p:txBody>
          <a:bodyPr wrap="square" lIns="91425" tIns="91425" rIns="91425" bIns="91425" anchor="t" anchorCtr="0">
            <a:noAutofit/>
          </a:bodyPr>
          <a:lstStyle/>
          <a:p>
            <a:pPr lvl="0" algn="ctr" rtl="0">
              <a:spcBef>
                <a:spcPts val="0"/>
              </a:spcBef>
              <a:buNone/>
            </a:pPr>
            <a:r>
              <a:rPr lang="en">
                <a:latin typeface="Proxima Nova"/>
                <a:ea typeface="Proxima Nova"/>
                <a:cs typeface="Proxima Nova"/>
                <a:sym typeface="Proxima Nova"/>
              </a:rPr>
              <a:t>During</a:t>
            </a:r>
            <a:br>
              <a:rPr lang="en">
                <a:latin typeface="Proxima Nova"/>
                <a:ea typeface="Proxima Nova"/>
                <a:cs typeface="Proxima Nova"/>
                <a:sym typeface="Proxima Nova"/>
              </a:rPr>
            </a:br>
            <a:r>
              <a:rPr lang="en">
                <a:latin typeface="Proxima Nova"/>
                <a:ea typeface="Proxima Nova"/>
                <a:cs typeface="Proxima Nova"/>
                <a:sym typeface="Proxima Nova"/>
              </a:rPr>
              <a:t>outage</a:t>
            </a:r>
          </a:p>
        </p:txBody>
      </p:sp>
      <p:cxnSp>
        <p:nvCxnSpPr>
          <p:cNvPr id="621" name="Shape 621"/>
          <p:cNvCxnSpPr/>
          <p:nvPr/>
        </p:nvCxnSpPr>
        <p:spPr>
          <a:xfrm rot="10800000">
            <a:off x="5528150" y="4162300"/>
            <a:ext cx="2138400" cy="16200"/>
          </a:xfrm>
          <a:prstGeom prst="straightConnector1">
            <a:avLst/>
          </a:prstGeom>
          <a:noFill/>
          <a:ln w="38100" cap="flat" cmpd="sng">
            <a:solidFill>
              <a:schemeClr val="lt2"/>
            </a:solidFill>
            <a:prstDash val="solid"/>
            <a:round/>
            <a:headEnd type="none" w="med" len="med"/>
            <a:tailEnd type="triangle" w="med" len="med"/>
          </a:ln>
        </p:spPr>
      </p:cxnSp>
      <p:pic>
        <p:nvPicPr>
          <p:cNvPr id="622" name="Shape 622" descr="File:Symbol OK.svg - Wikimedia Commons"/>
          <p:cNvPicPr preferRelativeResize="0"/>
          <p:nvPr/>
        </p:nvPicPr>
        <p:blipFill>
          <a:blip r:embed="rId8">
            <a:alphaModFix/>
          </a:blip>
          <a:stretch>
            <a:fillRect/>
          </a:stretch>
        </p:blipFill>
        <p:spPr>
          <a:xfrm>
            <a:off x="6487396" y="3967450"/>
            <a:ext cx="355500" cy="355500"/>
          </a:xfrm>
          <a:prstGeom prst="rect">
            <a:avLst/>
          </a:prstGeom>
          <a:noFill/>
          <a:ln>
            <a:noFill/>
          </a:ln>
        </p:spPr>
      </p:pic>
      <p:sp>
        <p:nvSpPr>
          <p:cNvPr id="623" name="Shape 623"/>
          <p:cNvSpPr txBox="1"/>
          <p:nvPr/>
        </p:nvSpPr>
        <p:spPr>
          <a:xfrm>
            <a:off x="3698200" y="2832037"/>
            <a:ext cx="482100" cy="336900"/>
          </a:xfrm>
          <a:prstGeom prst="rect">
            <a:avLst/>
          </a:prstGeom>
          <a:noFill/>
          <a:ln>
            <a:noFill/>
          </a:ln>
        </p:spPr>
        <p:txBody>
          <a:bodyPr wrap="square" lIns="91425" tIns="91425" rIns="91425" bIns="91425" anchor="t" anchorCtr="0">
            <a:noAutofit/>
          </a:bodyPr>
          <a:lstStyle/>
          <a:p>
            <a:pPr lvl="0" rtl="0">
              <a:spcBef>
                <a:spcPts val="0"/>
              </a:spcBef>
              <a:buNone/>
            </a:pPr>
            <a:r>
              <a:rPr lang="en" b="1">
                <a:latin typeface="Proxima Nova"/>
                <a:ea typeface="Proxima Nova"/>
                <a:cs typeface="Proxima Nova"/>
                <a:sym typeface="Proxima Nova"/>
              </a:rPr>
              <a:t>VP</a:t>
            </a:r>
          </a:p>
        </p:txBody>
      </p:sp>
      <p:sp>
        <p:nvSpPr>
          <p:cNvPr id="624" name="Shape 624"/>
          <p:cNvSpPr txBox="1"/>
          <p:nvPr/>
        </p:nvSpPr>
        <p:spPr>
          <a:xfrm>
            <a:off x="4256500" y="4018300"/>
            <a:ext cx="482100" cy="336900"/>
          </a:xfrm>
          <a:prstGeom prst="rect">
            <a:avLst/>
          </a:prstGeom>
          <a:noFill/>
          <a:ln>
            <a:noFill/>
          </a:ln>
        </p:spPr>
        <p:txBody>
          <a:bodyPr wrap="square" lIns="91425" tIns="91425" rIns="91425" bIns="91425" anchor="t" anchorCtr="0">
            <a:noAutofit/>
          </a:bodyPr>
          <a:lstStyle/>
          <a:p>
            <a:pPr lvl="0" rtl="0">
              <a:spcBef>
                <a:spcPts val="0"/>
              </a:spcBef>
              <a:buNone/>
            </a:pPr>
            <a:r>
              <a:rPr lang="en" b="1">
                <a:latin typeface="Proxima Nova"/>
                <a:ea typeface="Proxima Nova"/>
                <a:cs typeface="Proxima Nova"/>
                <a:sym typeface="Proxima Nova"/>
              </a:rPr>
              <a:t>VP</a:t>
            </a:r>
          </a:p>
        </p:txBody>
      </p:sp>
      <p:sp>
        <p:nvSpPr>
          <p:cNvPr id="625" name="Shape 625"/>
          <p:cNvSpPr/>
          <p:nvPr/>
        </p:nvSpPr>
        <p:spPr>
          <a:xfrm>
            <a:off x="8047675" y="4238950"/>
            <a:ext cx="994800" cy="589200"/>
          </a:xfrm>
          <a:prstGeom prst="cloudCallout">
            <a:avLst>
              <a:gd name="adj1" fmla="val -68397"/>
              <a:gd name="adj2" fmla="val -9813"/>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6" name="Shape 626"/>
          <p:cNvSpPr txBox="1"/>
          <p:nvPr/>
        </p:nvSpPr>
        <p:spPr>
          <a:xfrm>
            <a:off x="8047600" y="4245250"/>
            <a:ext cx="949500" cy="4275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 sz="1200">
                <a:latin typeface="Proxima Nova"/>
                <a:ea typeface="Proxima Nova"/>
                <a:cs typeface="Proxima Nova"/>
                <a:sym typeface="Proxima Nova"/>
              </a:rPr>
              <a:t>No hop changes</a:t>
            </a:r>
          </a:p>
        </p:txBody>
      </p:sp>
      <p:sp>
        <p:nvSpPr>
          <p:cNvPr id="627" name="Shape 627"/>
          <p:cNvSpPr/>
          <p:nvPr/>
        </p:nvSpPr>
        <p:spPr>
          <a:xfrm>
            <a:off x="7954550" y="3168950"/>
            <a:ext cx="1042500" cy="822300"/>
          </a:xfrm>
          <a:prstGeom prst="cloudCallout">
            <a:avLst>
              <a:gd name="adj1" fmla="val -66622"/>
              <a:gd name="adj2" fmla="val -28393"/>
            </a:avLst>
          </a:prstGeom>
          <a:solidFill>
            <a:srgbClr val="F4CC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8" name="Shape 628"/>
          <p:cNvSpPr txBox="1"/>
          <p:nvPr/>
        </p:nvSpPr>
        <p:spPr>
          <a:xfrm>
            <a:off x="8024300" y="3224050"/>
            <a:ext cx="903000" cy="5892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 sz="1200">
                <a:latin typeface="Proxima Nova"/>
                <a:ea typeface="Proxima Nova"/>
                <a:cs typeface="Proxima Nova"/>
                <a:sym typeface="Proxima Nova"/>
              </a:rPr>
              <a:t>The initial hops changed</a:t>
            </a:r>
          </a:p>
        </p:txBody>
      </p:sp>
      <p:sp>
        <p:nvSpPr>
          <p:cNvPr id="629" name="Shape 629"/>
          <p:cNvSpPr/>
          <p:nvPr/>
        </p:nvSpPr>
        <p:spPr>
          <a:xfrm>
            <a:off x="5903700" y="1479137"/>
            <a:ext cx="298800" cy="162000"/>
          </a:xfrm>
          <a:prstGeom prst="rightArrow">
            <a:avLst>
              <a:gd name="adj1" fmla="val 50000"/>
              <a:gd name="adj2" fmla="val 50000"/>
            </a:avLst>
          </a:prstGeom>
          <a:solidFill>
            <a:schemeClr val="lt2"/>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0" name="Shape 630"/>
          <p:cNvSpPr/>
          <p:nvPr/>
        </p:nvSpPr>
        <p:spPr>
          <a:xfrm>
            <a:off x="5833500" y="1306800"/>
            <a:ext cx="70200" cy="534600"/>
          </a:xfrm>
          <a:prstGeom prst="rightBracket">
            <a:avLst>
              <a:gd name="adj" fmla="val 8333"/>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1" name="Shape 631"/>
          <p:cNvSpPr txBox="1"/>
          <p:nvPr/>
        </p:nvSpPr>
        <p:spPr>
          <a:xfrm>
            <a:off x="6248700" y="1339187"/>
            <a:ext cx="2526300" cy="469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600">
                <a:latin typeface="Proxima Nova"/>
                <a:ea typeface="Proxima Nova"/>
                <a:cs typeface="Proxima Nova"/>
                <a:sym typeface="Proxima Nova"/>
              </a:rPr>
              <a:t>Passive BGP monitoring</a:t>
            </a:r>
          </a:p>
        </p:txBody>
      </p:sp>
      <p:sp>
        <p:nvSpPr>
          <p:cNvPr id="632" name="Shape 632"/>
          <p:cNvSpPr/>
          <p:nvPr/>
        </p:nvSpPr>
        <p:spPr>
          <a:xfrm>
            <a:off x="6126300" y="1058475"/>
            <a:ext cx="230400" cy="162000"/>
          </a:xfrm>
          <a:prstGeom prst="rightArrow">
            <a:avLst>
              <a:gd name="adj1" fmla="val 50000"/>
              <a:gd name="adj2" fmla="val 50000"/>
            </a:avLst>
          </a:prstGeom>
          <a:solidFill>
            <a:srgbClr val="EA999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3" name="Shape 633"/>
          <p:cNvSpPr txBox="1"/>
          <p:nvPr/>
        </p:nvSpPr>
        <p:spPr>
          <a:xfrm>
            <a:off x="6356475" y="925725"/>
            <a:ext cx="2526299" cy="393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600">
                <a:latin typeface="Proxima Nova"/>
                <a:ea typeface="Proxima Nova"/>
                <a:cs typeface="Proxima Nova"/>
                <a:sym typeface="Proxima Nova"/>
              </a:rPr>
              <a:t>BGP encodes AS paths</a:t>
            </a:r>
          </a:p>
        </p:txBody>
      </p:sp>
      <p:pic>
        <p:nvPicPr>
          <p:cNvPr id="634" name="Shape 634" descr="File:SMirC-thumbsup.svg - Wikipedia"/>
          <p:cNvPicPr preferRelativeResize="0"/>
          <p:nvPr/>
        </p:nvPicPr>
        <p:blipFill>
          <a:blip r:embed="rId9">
            <a:alphaModFix/>
          </a:blip>
          <a:stretch>
            <a:fillRect/>
          </a:stretch>
        </p:blipFill>
        <p:spPr>
          <a:xfrm>
            <a:off x="8595300" y="1396350"/>
            <a:ext cx="355500" cy="355500"/>
          </a:xfrm>
          <a:prstGeom prst="rect">
            <a:avLst/>
          </a:prstGeom>
          <a:noFill/>
          <a:ln>
            <a:noFill/>
          </a:ln>
        </p:spPr>
      </p:pic>
      <p:pic>
        <p:nvPicPr>
          <p:cNvPr id="635" name="Shape 635" descr="File:SMirC-thumbsdown.svg - Wikimedia Commons"/>
          <p:cNvPicPr preferRelativeResize="0"/>
          <p:nvPr/>
        </p:nvPicPr>
        <p:blipFill>
          <a:blip r:embed="rId10">
            <a:alphaModFix/>
          </a:blip>
          <a:stretch>
            <a:fillRect/>
          </a:stretch>
        </p:blipFill>
        <p:spPr>
          <a:xfrm>
            <a:off x="8576900" y="1001775"/>
            <a:ext cx="350400" cy="350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311700" y="29262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Deciphering location-metadata in BGP</a:t>
            </a: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ct val="25000"/>
              <a:buFont typeface="Proxima Nova"/>
              <a:buNone/>
            </a:pPr>
            <a:endParaRPr sz="2800" b="1" i="0" u="none" strike="noStrike" cap="none">
              <a:solidFill>
                <a:schemeClr val="dk1"/>
              </a:solidFill>
              <a:latin typeface="Proxima Nova"/>
              <a:ea typeface="Proxima Nova"/>
              <a:cs typeface="Proxima Nova"/>
              <a:sym typeface="Proxima Nova"/>
            </a:endParaRPr>
          </a:p>
        </p:txBody>
      </p:sp>
      <p:pic>
        <p:nvPicPr>
          <p:cNvPr id="641" name="Shape 641" descr="Blank Diagram - Page 1(1).png"/>
          <p:cNvPicPr preferRelativeResize="0"/>
          <p:nvPr/>
        </p:nvPicPr>
        <p:blipFill rotWithShape="1">
          <a:blip r:embed="rId3">
            <a:alphaModFix/>
          </a:blip>
          <a:srcRect/>
          <a:stretch/>
        </p:blipFill>
        <p:spPr>
          <a:xfrm>
            <a:off x="152400" y="1474925"/>
            <a:ext cx="4239300" cy="3030550"/>
          </a:xfrm>
          <a:prstGeom prst="rect">
            <a:avLst/>
          </a:prstGeom>
          <a:noFill/>
          <a:ln>
            <a:noFill/>
          </a:ln>
        </p:spPr>
      </p:pic>
      <p:sp>
        <p:nvSpPr>
          <p:cNvPr id="642" name="Shape 642"/>
          <p:cNvSpPr txBox="1">
            <a:spLocks noGrp="1"/>
          </p:cNvSpPr>
          <p:nvPr>
            <p:ph type="body" idx="1"/>
          </p:nvPr>
        </p:nvSpPr>
        <p:spPr>
          <a:xfrm>
            <a:off x="4176300" y="1695300"/>
            <a:ext cx="4795199" cy="3193499"/>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ct val="100000"/>
              <a:buFont typeface="Proxima Nova"/>
              <a:buChar char="●"/>
            </a:pPr>
            <a:r>
              <a:rPr lang="en" sz="2100" b="0" i="0" u="none" strike="noStrike" cap="none">
                <a:solidFill>
                  <a:srgbClr val="000000"/>
                </a:solidFill>
                <a:latin typeface="Proxima Nova"/>
                <a:ea typeface="Proxima Nova"/>
                <a:cs typeface="Proxima Nova"/>
                <a:sym typeface="Proxima Nova"/>
              </a:rPr>
              <a:t>BGP not entirely information-hiding!</a:t>
            </a:r>
          </a:p>
          <a:p>
            <a:pPr marL="457200" marR="0" lvl="0" indent="-368300" algn="l" rtl="0">
              <a:lnSpc>
                <a:spcPct val="115000"/>
              </a:lnSpc>
              <a:spcBef>
                <a:spcPts val="1600"/>
              </a:spcBef>
              <a:spcAft>
                <a:spcPts val="0"/>
              </a:spcAft>
              <a:buClr>
                <a:srgbClr val="000000"/>
              </a:buClr>
              <a:buSzPct val="100000"/>
              <a:buFont typeface="Proxima Nova"/>
              <a:buChar char="●"/>
            </a:pPr>
            <a:r>
              <a:rPr lang="en" sz="2100" b="1" i="0" u="none" strike="noStrike" cap="none">
                <a:solidFill>
                  <a:srgbClr val="6AA84F"/>
                </a:solidFill>
                <a:latin typeface="Proxima Nova"/>
                <a:ea typeface="Proxima Nova"/>
                <a:cs typeface="Proxima Nova"/>
                <a:sym typeface="Proxima Nova"/>
              </a:rPr>
              <a:t>Communities BGP attribute:</a:t>
            </a:r>
          </a:p>
          <a:p>
            <a:pPr marL="914400" marR="0" lvl="1" indent="-342900" algn="l" rtl="0">
              <a:lnSpc>
                <a:spcPct val="115000"/>
              </a:lnSpc>
              <a:spcBef>
                <a:spcPts val="1600"/>
              </a:spcBef>
              <a:spcAft>
                <a:spcPts val="0"/>
              </a:spcAft>
              <a:buClr>
                <a:schemeClr val="lt2"/>
              </a:buClr>
              <a:buSzPct val="100000"/>
              <a:buFont typeface="Proxima Nova"/>
              <a:buChar char="○"/>
            </a:pPr>
            <a:r>
              <a:rPr lang="en" sz="1800" b="0" i="0" u="none" strike="noStrike" cap="none">
                <a:solidFill>
                  <a:srgbClr val="000000"/>
                </a:solidFill>
                <a:latin typeface="Proxima Nova"/>
                <a:ea typeface="Proxima Nova"/>
                <a:cs typeface="Proxima Nova"/>
                <a:sym typeface="Proxima Nova"/>
              </a:rPr>
              <a:t>Optional, tags BGP routes with arbitrary metadata</a:t>
            </a:r>
          </a:p>
          <a:p>
            <a:pPr marL="914400" marR="0" lvl="1" indent="-342900" algn="l" rtl="0">
              <a:lnSpc>
                <a:spcPct val="115000"/>
              </a:lnSpc>
              <a:spcBef>
                <a:spcPts val="1600"/>
              </a:spcBef>
              <a:spcAft>
                <a:spcPts val="0"/>
              </a:spcAft>
              <a:buClr>
                <a:schemeClr val="lt2"/>
              </a:buClr>
              <a:buSzPct val="100000"/>
              <a:buFont typeface="Proxima Nova"/>
              <a:buChar char="○"/>
            </a:pPr>
            <a:r>
              <a:rPr lang="en" sz="1800" b="0" i="0" u="none" strike="noStrike" cap="none">
                <a:solidFill>
                  <a:srgbClr val="000000"/>
                </a:solidFill>
                <a:latin typeface="Proxima Nova"/>
                <a:ea typeface="Proxima Nova"/>
                <a:cs typeface="Proxima Nova"/>
                <a:sym typeface="Proxima Nova"/>
              </a:rPr>
              <a:t>Often encodes the </a:t>
            </a:r>
            <a:br>
              <a:rPr lang="en" sz="1800" b="0" i="0" u="none" strike="noStrike" cap="none">
                <a:solidFill>
                  <a:srgbClr val="000000"/>
                </a:solidFill>
                <a:latin typeface="Proxima Nova"/>
                <a:ea typeface="Proxima Nova"/>
                <a:cs typeface="Proxima Nova"/>
                <a:sym typeface="Proxima Nova"/>
              </a:rPr>
            </a:br>
            <a:r>
              <a:rPr lang="en" sz="1800" b="1" i="0" u="none" strike="noStrike" cap="none">
                <a:solidFill>
                  <a:srgbClr val="000000"/>
                </a:solidFill>
                <a:latin typeface="Proxima Nova"/>
                <a:ea typeface="Proxima Nova"/>
                <a:cs typeface="Proxima Nova"/>
                <a:sym typeface="Proxima Nova"/>
              </a:rPr>
              <a:t>ingress location</a:t>
            </a:r>
            <a:r>
              <a:rPr lang="en" sz="1800" b="0" i="0" u="none" strike="noStrike" cap="none">
                <a:solidFill>
                  <a:srgbClr val="000000"/>
                </a:solidFill>
                <a:latin typeface="Proxima Nova"/>
                <a:ea typeface="Proxima Nova"/>
                <a:cs typeface="Proxima Nova"/>
                <a:sym typeface="Proxima Nova"/>
              </a:rPr>
              <a:t> of prefixes</a:t>
            </a:r>
          </a:p>
        </p:txBody>
      </p:sp>
      <p:grpSp>
        <p:nvGrpSpPr>
          <p:cNvPr id="643" name="Shape 643"/>
          <p:cNvGrpSpPr/>
          <p:nvPr/>
        </p:nvGrpSpPr>
        <p:grpSpPr>
          <a:xfrm>
            <a:off x="518100" y="4184150"/>
            <a:ext cx="355500" cy="210600"/>
            <a:chOff x="7090500" y="1462550"/>
            <a:chExt cx="355500" cy="210600"/>
          </a:xfrm>
        </p:grpSpPr>
        <p:sp>
          <p:nvSpPr>
            <p:cNvPr id="644" name="Shape 644"/>
            <p:cNvSpPr/>
            <p:nvPr/>
          </p:nvSpPr>
          <p:spPr>
            <a:xfrm>
              <a:off x="7135800" y="1478300"/>
              <a:ext cx="264899" cy="179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645" name="Shape 645" descr="Blank Diagram - Page 1.png"/>
            <p:cNvPicPr preferRelativeResize="0"/>
            <p:nvPr/>
          </p:nvPicPr>
          <p:blipFill rotWithShape="1">
            <a:blip r:embed="rId4">
              <a:alphaModFix/>
            </a:blip>
            <a:srcRect l="13199" t="82277" r="79242" b="11676"/>
            <a:stretch/>
          </p:blipFill>
          <p:spPr>
            <a:xfrm>
              <a:off x="7090500" y="1462550"/>
              <a:ext cx="355500" cy="210600"/>
            </a:xfrm>
            <a:prstGeom prst="rect">
              <a:avLst/>
            </a:prstGeom>
            <a:noFill/>
            <a:ln>
              <a:noFill/>
            </a:ln>
          </p:spPr>
        </p:pic>
      </p:grpSp>
      <p:sp>
        <p:nvSpPr>
          <p:cNvPr id="646" name="Shape 646"/>
          <p:cNvSpPr txBox="1">
            <a:spLocks noGrp="1"/>
          </p:cNvSpPr>
          <p:nvPr>
            <p:ph type="sldNum" idx="12"/>
          </p:nvPr>
        </p:nvSpPr>
        <p:spPr>
          <a:xfrm>
            <a:off x="8595300" y="12838"/>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35</a:t>
            </a:fld>
            <a:endParaRPr lang="en" sz="1000" b="0" i="0" u="none" strike="noStrike" cap="none">
              <a:solidFill>
                <a:srgbClr val="33B36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descr="telecity-2015-outage.png"/>
          <p:cNvPicPr preferRelativeResize="0"/>
          <p:nvPr/>
        </p:nvPicPr>
        <p:blipFill rotWithShape="1">
          <a:blip r:embed="rId3">
            <a:alphaModFix/>
          </a:blip>
          <a:srcRect/>
          <a:stretch/>
        </p:blipFill>
        <p:spPr>
          <a:xfrm>
            <a:off x="4362287" y="3347525"/>
            <a:ext cx="4447474" cy="1638974"/>
          </a:xfrm>
          <a:prstGeom prst="rect">
            <a:avLst/>
          </a:prstGeom>
          <a:noFill/>
          <a:ln w="28575" cap="flat" cmpd="sng">
            <a:solidFill>
              <a:srgbClr val="000000"/>
            </a:solidFill>
            <a:prstDash val="solid"/>
            <a:round/>
            <a:headEnd type="none" w="med" len="med"/>
            <a:tailEnd type="none" w="med" len="med"/>
          </a:ln>
        </p:spPr>
      </p:pic>
      <p:pic>
        <p:nvPicPr>
          <p:cNvPr id="86" name="Shape 86" descr="telehouse-2016-outage-2.png"/>
          <p:cNvPicPr preferRelativeResize="0"/>
          <p:nvPr/>
        </p:nvPicPr>
        <p:blipFill rotWithShape="1">
          <a:blip r:embed="rId4">
            <a:alphaModFix/>
          </a:blip>
          <a:srcRect/>
          <a:stretch/>
        </p:blipFill>
        <p:spPr>
          <a:xfrm>
            <a:off x="182900" y="1224575"/>
            <a:ext cx="3057599" cy="2154600"/>
          </a:xfrm>
          <a:prstGeom prst="rect">
            <a:avLst/>
          </a:prstGeom>
          <a:noFill/>
          <a:ln w="28575" cap="flat" cmpd="sng">
            <a:solidFill>
              <a:srgbClr val="000000"/>
            </a:solidFill>
            <a:prstDash val="solid"/>
            <a:round/>
            <a:headEnd type="none" w="med" len="med"/>
            <a:tailEnd type="none" w="med" len="med"/>
          </a:ln>
        </p:spPr>
      </p:pic>
      <p:pic>
        <p:nvPicPr>
          <p:cNvPr id="87" name="Shape 87" descr="telehouse-2016-outage.png"/>
          <p:cNvPicPr preferRelativeResize="0"/>
          <p:nvPr/>
        </p:nvPicPr>
        <p:blipFill rotWithShape="1">
          <a:blip r:embed="rId5">
            <a:alphaModFix/>
          </a:blip>
          <a:srcRect/>
          <a:stretch/>
        </p:blipFill>
        <p:spPr>
          <a:xfrm>
            <a:off x="3321825" y="1218912"/>
            <a:ext cx="3810719" cy="1078424"/>
          </a:xfrm>
          <a:prstGeom prst="rect">
            <a:avLst/>
          </a:prstGeom>
          <a:noFill/>
          <a:ln w="28575" cap="flat" cmpd="sng">
            <a:solidFill>
              <a:srgbClr val="000000"/>
            </a:solidFill>
            <a:prstDash val="solid"/>
            <a:round/>
            <a:headEnd type="none" w="med" len="med"/>
            <a:tailEnd type="none" w="med" len="med"/>
          </a:ln>
        </p:spPr>
      </p:pic>
      <p:pic>
        <p:nvPicPr>
          <p:cNvPr id="88" name="Shape 88" descr="equinix-sydney-outage.png"/>
          <p:cNvPicPr preferRelativeResize="0"/>
          <p:nvPr/>
        </p:nvPicPr>
        <p:blipFill rotWithShape="1">
          <a:blip r:embed="rId6">
            <a:alphaModFix/>
          </a:blip>
          <a:srcRect/>
          <a:stretch/>
        </p:blipFill>
        <p:spPr>
          <a:xfrm>
            <a:off x="6098421" y="1558362"/>
            <a:ext cx="2711324" cy="1694875"/>
          </a:xfrm>
          <a:prstGeom prst="rect">
            <a:avLst/>
          </a:prstGeom>
          <a:noFill/>
          <a:ln w="28575" cap="flat" cmpd="sng">
            <a:solidFill>
              <a:srgbClr val="000000"/>
            </a:solidFill>
            <a:prstDash val="solid"/>
            <a:round/>
            <a:headEnd type="none" w="med" len="med"/>
            <a:tailEnd type="none" w="med" len="med"/>
          </a:ln>
        </p:spPr>
      </p:pic>
      <p:sp>
        <p:nvSpPr>
          <p:cNvPr id="89" name="Shape 89"/>
          <p:cNvSpPr txBox="1">
            <a:spLocks noGrp="1"/>
          </p:cNvSpPr>
          <p:nvPr>
            <p:ph type="title"/>
          </p:nvPr>
        </p:nvSpPr>
        <p:spPr>
          <a:xfrm>
            <a:off x="326775" y="92950"/>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Outages in peering infrastructures can severely disrupt critical services and applications   </a:t>
            </a:r>
          </a:p>
        </p:txBody>
      </p:sp>
      <p:sp>
        <p:nvSpPr>
          <p:cNvPr id="90" name="Shape 90"/>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4</a:t>
            </a:fld>
            <a:endParaRPr lang="en" sz="1000" b="0" i="0" u="none" strike="noStrike" cap="none">
              <a:solidFill>
                <a:srgbClr val="33B36F"/>
              </a:solidFill>
              <a:latin typeface="Arial"/>
              <a:ea typeface="Arial"/>
              <a:cs typeface="Arial"/>
              <a:sym typeface="Arial"/>
            </a:endParaRPr>
          </a:p>
        </p:txBody>
      </p:sp>
      <p:pic>
        <p:nvPicPr>
          <p:cNvPr id="91" name="Shape 91" descr="equinix-zoho-outage-small.png"/>
          <p:cNvPicPr preferRelativeResize="0"/>
          <p:nvPr/>
        </p:nvPicPr>
        <p:blipFill rotWithShape="1">
          <a:blip r:embed="rId7">
            <a:alphaModFix/>
          </a:blip>
          <a:srcRect/>
          <a:stretch/>
        </p:blipFill>
        <p:spPr>
          <a:xfrm>
            <a:off x="3388862" y="2498550"/>
            <a:ext cx="2561124" cy="1526324"/>
          </a:xfrm>
          <a:prstGeom prst="rect">
            <a:avLst/>
          </a:prstGeom>
          <a:noFill/>
          <a:ln w="28575" cap="flat" cmpd="sng">
            <a:solidFill>
              <a:srgbClr val="000000"/>
            </a:solidFill>
            <a:prstDash val="solid"/>
            <a:round/>
            <a:headEnd type="none" w="med" len="med"/>
            <a:tailEnd type="none" w="med" len="med"/>
          </a:ln>
        </p:spPr>
      </p:pic>
      <p:pic>
        <p:nvPicPr>
          <p:cNvPr id="92" name="Shape 92" descr="amsix-outage.png"/>
          <p:cNvPicPr preferRelativeResize="0"/>
          <p:nvPr/>
        </p:nvPicPr>
        <p:blipFill rotWithShape="1">
          <a:blip r:embed="rId8">
            <a:alphaModFix/>
          </a:blip>
          <a:srcRect/>
          <a:stretch/>
        </p:blipFill>
        <p:spPr>
          <a:xfrm>
            <a:off x="182900" y="3505325"/>
            <a:ext cx="3322622" cy="1078424"/>
          </a:xfrm>
          <a:prstGeom prst="rect">
            <a:avLst/>
          </a:prstGeom>
          <a:noFill/>
          <a:ln w="28575" cap="flat" cmpd="sng">
            <a:solidFill>
              <a:srgbClr val="000000"/>
            </a:solidFill>
            <a:prstDash val="solid"/>
            <a:round/>
            <a:headEnd type="none" w="med" len="med"/>
            <a:tailEnd type="none" w="med" len="med"/>
          </a:ln>
        </p:spPr>
      </p:pic>
      <p:sp>
        <p:nvSpPr>
          <p:cNvPr id="93" name="Shape 93"/>
          <p:cNvSpPr/>
          <p:nvPr/>
        </p:nvSpPr>
        <p:spPr>
          <a:xfrm>
            <a:off x="436725" y="1952675"/>
            <a:ext cx="8465399" cy="1426499"/>
          </a:xfrm>
          <a:prstGeom prst="roundRect">
            <a:avLst>
              <a:gd name="adj" fmla="val 16667"/>
            </a:avLst>
          </a:prstGeom>
          <a:solidFill>
            <a:srgbClr val="D9EAD3"/>
          </a:solidFill>
          <a:ln w="1905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15000"/>
              </a:lnSpc>
              <a:spcBef>
                <a:spcPts val="0"/>
              </a:spcBef>
              <a:spcAft>
                <a:spcPts val="0"/>
              </a:spcAft>
              <a:buClr>
                <a:srgbClr val="000000"/>
              </a:buClr>
              <a:buSzPct val="25000"/>
              <a:buFont typeface="Proxima Nova"/>
              <a:buNone/>
            </a:pPr>
            <a:r>
              <a:rPr lang="en" sz="2400" b="0" i="0" u="none" strike="noStrike" cap="none">
                <a:solidFill>
                  <a:srgbClr val="000000"/>
                </a:solidFill>
                <a:latin typeface="Proxima Nova"/>
                <a:ea typeface="Proxima Nova"/>
                <a:cs typeface="Proxima Nova"/>
                <a:sym typeface="Proxima Nova"/>
              </a:rPr>
              <a:t>Outage detection crucial to improve </a:t>
            </a:r>
            <a:r>
              <a:rPr lang="en" sz="2400" b="1" i="0" u="none" strike="noStrike" cap="none">
                <a:solidFill>
                  <a:srgbClr val="000000"/>
                </a:solidFill>
                <a:latin typeface="Proxima Nova"/>
                <a:ea typeface="Proxima Nova"/>
                <a:cs typeface="Proxima Nova"/>
                <a:sym typeface="Proxima Nova"/>
              </a:rPr>
              <a:t>situational awareness</a:t>
            </a:r>
            <a:r>
              <a:rPr lang="en" sz="2400" b="0" i="0" u="none" strike="noStrike" cap="none">
                <a:solidFill>
                  <a:srgbClr val="000000"/>
                </a:solidFill>
                <a:latin typeface="Proxima Nova"/>
                <a:ea typeface="Proxima Nova"/>
                <a:cs typeface="Proxima Nova"/>
                <a:sym typeface="Proxima Nova"/>
              </a:rPr>
              <a:t>, </a:t>
            </a:r>
            <a:r>
              <a:rPr lang="en" sz="2400" b="1" i="0" u="none" strike="noStrike" cap="none">
                <a:solidFill>
                  <a:srgbClr val="000000"/>
                </a:solidFill>
                <a:latin typeface="Proxima Nova"/>
                <a:ea typeface="Proxima Nova"/>
                <a:cs typeface="Proxima Nova"/>
                <a:sym typeface="Proxima Nova"/>
              </a:rPr>
              <a:t>risk assessment </a:t>
            </a:r>
            <a:r>
              <a:rPr lang="en" sz="2400" b="0" i="0" u="none" strike="noStrike" cap="none">
                <a:solidFill>
                  <a:srgbClr val="000000"/>
                </a:solidFill>
                <a:latin typeface="Proxima Nova"/>
                <a:ea typeface="Proxima Nova"/>
                <a:cs typeface="Proxima Nova"/>
                <a:sym typeface="Proxima Nova"/>
              </a:rPr>
              <a:t>and </a:t>
            </a:r>
            <a:r>
              <a:rPr lang="en" sz="2400" b="1" i="0" u="none" strike="noStrike" cap="none">
                <a:solidFill>
                  <a:schemeClr val="dk1"/>
                </a:solidFill>
                <a:latin typeface="Proxima Nova"/>
                <a:ea typeface="Proxima Nova"/>
                <a:cs typeface="Proxima Nova"/>
                <a:sym typeface="Proxima Nova"/>
              </a:rPr>
              <a:t>transparency</a:t>
            </a:r>
            <a:r>
              <a:rPr lang="en" sz="2400" b="0" i="0" u="none" strike="noStrike" cap="none">
                <a:solidFill>
                  <a:srgbClr val="000000"/>
                </a:solidFill>
                <a:latin typeface="Proxima Nova"/>
                <a:ea typeface="Proxima Nova"/>
                <a:cs typeface="Proxima Nova"/>
                <a:sym typeface="Proxima Nov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descr="outages-list-4.png"/>
          <p:cNvPicPr preferRelativeResize="0"/>
          <p:nvPr/>
        </p:nvPicPr>
        <p:blipFill rotWithShape="1">
          <a:blip r:embed="rId3">
            <a:alphaModFix/>
          </a:blip>
          <a:srcRect/>
          <a:stretch/>
        </p:blipFill>
        <p:spPr>
          <a:xfrm>
            <a:off x="409637" y="1447212"/>
            <a:ext cx="2922975" cy="2249073"/>
          </a:xfrm>
          <a:prstGeom prst="rect">
            <a:avLst/>
          </a:prstGeom>
          <a:noFill/>
          <a:ln w="28575" cap="flat" cmpd="sng">
            <a:solidFill>
              <a:srgbClr val="000000"/>
            </a:solidFill>
            <a:prstDash val="solid"/>
            <a:round/>
            <a:headEnd type="none" w="med" len="med"/>
            <a:tailEnd type="none" w="med" len="med"/>
          </a:ln>
        </p:spPr>
      </p:pic>
      <p:sp>
        <p:nvSpPr>
          <p:cNvPr id="99" name="Shape 99"/>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Current practice: “Is anyone else having issues?”</a:t>
            </a:r>
          </a:p>
        </p:txBody>
      </p:sp>
      <p:sp>
        <p:nvSpPr>
          <p:cNvPr id="100" name="Shape 100"/>
          <p:cNvSpPr txBox="1">
            <a:spLocks noGrp="1"/>
          </p:cNvSpPr>
          <p:nvPr>
            <p:ph type="sldNum" idx="12"/>
          </p:nvPr>
        </p:nvSpPr>
        <p:spPr>
          <a:xfrm>
            <a:off x="85884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5</a:t>
            </a:fld>
            <a:endParaRPr lang="en" sz="1000" b="0" i="0" u="none" strike="noStrike" cap="none">
              <a:solidFill>
                <a:srgbClr val="33B36F"/>
              </a:solidFill>
              <a:latin typeface="Arial"/>
              <a:ea typeface="Arial"/>
              <a:cs typeface="Arial"/>
              <a:sym typeface="Arial"/>
            </a:endParaRPr>
          </a:p>
        </p:txBody>
      </p:sp>
      <p:pic>
        <p:nvPicPr>
          <p:cNvPr id="101" name="Shape 101" descr="outages-list-2.png"/>
          <p:cNvPicPr preferRelativeResize="0"/>
          <p:nvPr/>
        </p:nvPicPr>
        <p:blipFill rotWithShape="1">
          <a:blip r:embed="rId4">
            <a:alphaModFix/>
          </a:blip>
          <a:srcRect/>
          <a:stretch/>
        </p:blipFill>
        <p:spPr>
          <a:xfrm>
            <a:off x="2818886" y="1707561"/>
            <a:ext cx="3013448" cy="2188182"/>
          </a:xfrm>
          <a:prstGeom prst="rect">
            <a:avLst/>
          </a:prstGeom>
          <a:noFill/>
          <a:ln w="28575" cap="flat" cmpd="sng">
            <a:solidFill>
              <a:srgbClr val="000000"/>
            </a:solidFill>
            <a:prstDash val="solid"/>
            <a:round/>
            <a:headEnd type="none" w="med" len="med"/>
            <a:tailEnd type="none" w="med" len="med"/>
          </a:ln>
        </p:spPr>
      </p:pic>
      <p:sp>
        <p:nvSpPr>
          <p:cNvPr id="102" name="Shape 102"/>
          <p:cNvSpPr txBox="1">
            <a:spLocks noGrp="1"/>
          </p:cNvSpPr>
          <p:nvPr>
            <p:ph type="body" idx="1"/>
          </p:nvPr>
        </p:nvSpPr>
        <p:spPr>
          <a:xfrm>
            <a:off x="95100" y="4247950"/>
            <a:ext cx="8737200" cy="727200"/>
          </a:xfrm>
          <a:prstGeom prst="rect">
            <a:avLst/>
          </a:prstGeom>
          <a:noFill/>
          <a:ln>
            <a:noFill/>
          </a:ln>
        </p:spPr>
        <p:txBody>
          <a:bodyPr wrap="square" lIns="91425" tIns="91425" rIns="91425" bIns="91425" anchor="t" anchorCtr="0">
            <a:noAutofit/>
          </a:bodyPr>
          <a:lstStyle/>
          <a:p>
            <a:pPr marL="457200" marR="0" lvl="0" indent="-355600" algn="l" rtl="0">
              <a:lnSpc>
                <a:spcPct val="115000"/>
              </a:lnSpc>
              <a:spcBef>
                <a:spcPts val="0"/>
              </a:spcBef>
              <a:spcAft>
                <a:spcPts val="0"/>
              </a:spcAft>
              <a:buClr>
                <a:srgbClr val="000000"/>
              </a:buClr>
              <a:buSzPct val="100000"/>
              <a:buFont typeface="Proxima Nova"/>
              <a:buChar char="●"/>
            </a:pPr>
            <a:r>
              <a:rPr lang="en" sz="2000" b="0" i="0" u="none" strike="noStrike" cap="none">
                <a:solidFill>
                  <a:srgbClr val="000000"/>
                </a:solidFill>
                <a:latin typeface="Proxima Nova"/>
                <a:ea typeface="Proxima Nova"/>
                <a:cs typeface="Proxima Nova"/>
                <a:sym typeface="Proxima Nova"/>
              </a:rPr>
              <a:t>ASes try to crowd-source the detection and localization of outages.</a:t>
            </a:r>
          </a:p>
          <a:p>
            <a:pPr marL="457200" marR="0" lvl="0" indent="-355600" algn="l" rtl="0">
              <a:lnSpc>
                <a:spcPct val="115000"/>
              </a:lnSpc>
              <a:spcBef>
                <a:spcPts val="0"/>
              </a:spcBef>
              <a:spcAft>
                <a:spcPts val="0"/>
              </a:spcAft>
              <a:buClr>
                <a:srgbClr val="000000"/>
              </a:buClr>
              <a:buSzPct val="100000"/>
              <a:buFont typeface="Proxima Nova"/>
              <a:buChar char="●"/>
            </a:pPr>
            <a:r>
              <a:rPr lang="en" sz="2000" b="0" i="0" u="none" strike="noStrike" cap="none">
                <a:solidFill>
                  <a:srgbClr val="000000"/>
                </a:solidFill>
                <a:latin typeface="Proxima Nova"/>
                <a:ea typeface="Proxima Nova"/>
                <a:cs typeface="Proxima Nova"/>
                <a:sym typeface="Proxima Nova"/>
              </a:rPr>
              <a:t>Inadequate transparency/responsiveness from infrastructure operators.</a:t>
            </a:r>
          </a:p>
        </p:txBody>
      </p:sp>
      <p:pic>
        <p:nvPicPr>
          <p:cNvPr id="103" name="Shape 103" descr="outages-list-5.png"/>
          <p:cNvPicPr preferRelativeResize="0"/>
          <p:nvPr/>
        </p:nvPicPr>
        <p:blipFill rotWithShape="1">
          <a:blip r:embed="rId5">
            <a:alphaModFix/>
          </a:blip>
          <a:srcRect/>
          <a:stretch/>
        </p:blipFill>
        <p:spPr>
          <a:xfrm>
            <a:off x="5791148" y="1766800"/>
            <a:ext cx="2922973" cy="2481145"/>
          </a:xfrm>
          <a:prstGeom prst="rect">
            <a:avLst/>
          </a:prstGeom>
          <a:noFill/>
          <a:ln w="28575" cap="flat" cmpd="sng">
            <a:solidFill>
              <a:srgbClr val="000000"/>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Our Research Goals</a:t>
            </a:r>
          </a:p>
        </p:txBody>
      </p:sp>
      <p:sp>
        <p:nvSpPr>
          <p:cNvPr id="109" name="Shape 109"/>
          <p:cNvSpPr txBox="1">
            <a:spLocks noGrp="1"/>
          </p:cNvSpPr>
          <p:nvPr>
            <p:ph type="body" idx="1"/>
          </p:nvPr>
        </p:nvSpPr>
        <p:spPr>
          <a:xfrm>
            <a:off x="311700" y="1355400"/>
            <a:ext cx="8520599" cy="3619799"/>
          </a:xfrm>
          <a:prstGeom prst="rect">
            <a:avLst/>
          </a:prstGeom>
          <a:noFill/>
          <a:ln>
            <a:noFill/>
          </a:ln>
        </p:spPr>
        <p:txBody>
          <a:bodyPr wrap="square" lIns="91425" tIns="91425" rIns="91425" bIns="91425" anchor="t" anchorCtr="0">
            <a:noAutofit/>
          </a:bodyPr>
          <a:lstStyle/>
          <a:p>
            <a:pPr marL="457200" marR="0" lvl="0" indent="-368300" algn="l" rtl="0">
              <a:lnSpc>
                <a:spcPct val="115000"/>
              </a:lnSpc>
              <a:spcBef>
                <a:spcPts val="0"/>
              </a:spcBef>
              <a:spcAft>
                <a:spcPts val="0"/>
              </a:spcAft>
              <a:buClr>
                <a:schemeClr val="accent1"/>
              </a:buClr>
              <a:buSzPct val="100000"/>
              <a:buFont typeface="Proxima Nova"/>
              <a:buAutoNum type="arabicPeriod"/>
            </a:pPr>
            <a:r>
              <a:rPr lang="en" sz="2200" b="0" i="0" u="none" strike="noStrike" cap="none">
                <a:solidFill>
                  <a:schemeClr val="accent1"/>
                </a:solidFill>
                <a:latin typeface="Proxima Nova"/>
                <a:ea typeface="Proxima Nova"/>
                <a:cs typeface="Proxima Nova"/>
                <a:sym typeface="Proxima Nova"/>
              </a:rPr>
              <a:t>Outage detection:</a:t>
            </a:r>
          </a:p>
          <a:p>
            <a:pPr marL="914400" marR="0" lvl="1" indent="-355600" algn="l" rtl="0">
              <a:lnSpc>
                <a:spcPct val="115000"/>
              </a:lnSpc>
              <a:spcBef>
                <a:spcPts val="0"/>
              </a:spcBef>
              <a:spcAft>
                <a:spcPts val="0"/>
              </a:spcAft>
              <a:buClr>
                <a:schemeClr val="lt2"/>
              </a:buClr>
              <a:buSzPct val="100000"/>
              <a:buFont typeface="Proxima Nova"/>
              <a:buChar char="○"/>
            </a:pPr>
            <a:r>
              <a:rPr lang="en" sz="2000" b="0" i="1" u="none" strike="noStrike" cap="none">
                <a:solidFill>
                  <a:schemeClr val="accent1"/>
                </a:solidFill>
                <a:latin typeface="Proxima Nova"/>
                <a:ea typeface="Proxima Nova"/>
                <a:cs typeface="Proxima Nova"/>
                <a:sym typeface="Proxima Nova"/>
              </a:rPr>
              <a:t>Timely, </a:t>
            </a:r>
            <a:r>
              <a:rPr lang="en" sz="2000" b="0" i="0" u="none" strike="noStrike" cap="none">
                <a:solidFill>
                  <a:schemeClr val="accent1"/>
                </a:solidFill>
                <a:latin typeface="Proxima Nova"/>
                <a:ea typeface="Proxima Nova"/>
                <a:cs typeface="Proxima Nova"/>
                <a:sym typeface="Proxima Nova"/>
              </a:rPr>
              <a:t>at the </a:t>
            </a:r>
            <a:r>
              <a:rPr lang="en" sz="2000" b="0" i="1" u="none" strike="noStrike" cap="none">
                <a:solidFill>
                  <a:schemeClr val="accent1"/>
                </a:solidFill>
                <a:latin typeface="Proxima Nova"/>
                <a:ea typeface="Proxima Nova"/>
                <a:cs typeface="Proxima Nova"/>
                <a:sym typeface="Proxima Nova"/>
              </a:rPr>
              <a:t>finest granularity</a:t>
            </a:r>
            <a:r>
              <a:rPr lang="en" sz="2000" b="0" i="0" u="none" strike="noStrike" cap="none">
                <a:solidFill>
                  <a:schemeClr val="accent1"/>
                </a:solidFill>
                <a:latin typeface="Proxima Nova"/>
                <a:ea typeface="Proxima Nova"/>
                <a:cs typeface="Proxima Nova"/>
                <a:sym typeface="Proxima Nova"/>
              </a:rPr>
              <a:t> possible</a:t>
            </a:r>
          </a:p>
          <a:p>
            <a:pPr marL="457200" marR="0" lvl="0" indent="-355600" algn="l" rtl="0">
              <a:lnSpc>
                <a:spcPct val="115000"/>
              </a:lnSpc>
              <a:spcBef>
                <a:spcPts val="1600"/>
              </a:spcBef>
              <a:spcAft>
                <a:spcPts val="0"/>
              </a:spcAft>
              <a:buClr>
                <a:srgbClr val="000000"/>
              </a:buClr>
              <a:buSzPct val="90909"/>
              <a:buFont typeface="Proxima Nova"/>
              <a:buAutoNum type="arabicPeriod"/>
            </a:pPr>
            <a:r>
              <a:rPr lang="en" sz="2200" b="0" i="0" u="none" strike="noStrike" cap="none">
                <a:solidFill>
                  <a:schemeClr val="accent1"/>
                </a:solidFill>
                <a:latin typeface="Proxima Nova"/>
                <a:ea typeface="Proxima Nova"/>
                <a:cs typeface="Proxima Nova"/>
                <a:sym typeface="Proxima Nova"/>
              </a:rPr>
              <a:t>Outage localization:</a:t>
            </a:r>
          </a:p>
          <a:p>
            <a:pPr marL="914400" marR="0" lvl="1" indent="-355600" algn="l" rtl="0">
              <a:lnSpc>
                <a:spcPct val="115000"/>
              </a:lnSpc>
              <a:spcBef>
                <a:spcPts val="0"/>
              </a:spcBef>
              <a:spcAft>
                <a:spcPts val="0"/>
              </a:spcAft>
              <a:buClr>
                <a:schemeClr val="lt2"/>
              </a:buClr>
              <a:buSzPct val="100000"/>
              <a:buFont typeface="Proxima Nova"/>
              <a:buChar char="○"/>
            </a:pPr>
            <a:r>
              <a:rPr lang="en" sz="2000" b="0" i="0" u="none" strike="noStrike" cap="none">
                <a:solidFill>
                  <a:schemeClr val="accent1"/>
                </a:solidFill>
                <a:latin typeface="Proxima Nova"/>
                <a:ea typeface="Proxima Nova"/>
                <a:cs typeface="Proxima Nova"/>
                <a:sym typeface="Proxima Nova"/>
              </a:rPr>
              <a:t>Distinguish </a:t>
            </a:r>
            <a:r>
              <a:rPr lang="en" sz="2000" b="0" i="1" u="none" strike="noStrike" cap="none">
                <a:solidFill>
                  <a:schemeClr val="accent1"/>
                </a:solidFill>
                <a:latin typeface="Proxima Nova"/>
                <a:ea typeface="Proxima Nova"/>
                <a:cs typeface="Proxima Nova"/>
                <a:sym typeface="Proxima Nova"/>
              </a:rPr>
              <a:t>cascading effects</a:t>
            </a:r>
            <a:r>
              <a:rPr lang="en" sz="2000" b="0" i="0" u="none" strike="noStrike" cap="none">
                <a:solidFill>
                  <a:schemeClr val="accent1"/>
                </a:solidFill>
                <a:latin typeface="Proxima Nova"/>
                <a:ea typeface="Proxima Nova"/>
                <a:cs typeface="Proxima Nova"/>
                <a:sym typeface="Proxima Nova"/>
              </a:rPr>
              <a:t> from outage </a:t>
            </a:r>
            <a:r>
              <a:rPr lang="en" sz="2000" b="0" i="1" u="none" strike="noStrike" cap="none">
                <a:solidFill>
                  <a:schemeClr val="accent1"/>
                </a:solidFill>
                <a:latin typeface="Proxima Nova"/>
                <a:ea typeface="Proxima Nova"/>
                <a:cs typeface="Proxima Nova"/>
                <a:sym typeface="Proxima Nova"/>
              </a:rPr>
              <a:t>source</a:t>
            </a:r>
          </a:p>
          <a:p>
            <a:pPr marL="457200" marR="0" lvl="0" indent="-368300" algn="l" rtl="0">
              <a:lnSpc>
                <a:spcPct val="115000"/>
              </a:lnSpc>
              <a:spcBef>
                <a:spcPts val="1600"/>
              </a:spcBef>
              <a:spcAft>
                <a:spcPts val="0"/>
              </a:spcAft>
              <a:buClr>
                <a:srgbClr val="000000"/>
              </a:buClr>
              <a:buSzPct val="100000"/>
              <a:buFont typeface="Proxima Nova"/>
              <a:buAutoNum type="arabicPeriod"/>
            </a:pPr>
            <a:r>
              <a:rPr lang="en" sz="2200" b="0" i="0" u="none" strike="noStrike" cap="none">
                <a:solidFill>
                  <a:schemeClr val="accent1"/>
                </a:solidFill>
                <a:latin typeface="Proxima Nova"/>
                <a:ea typeface="Proxima Nova"/>
                <a:cs typeface="Proxima Nova"/>
                <a:sym typeface="Proxima Nova"/>
              </a:rPr>
              <a:t>Outage tracking:</a:t>
            </a:r>
          </a:p>
          <a:p>
            <a:pPr marL="914400" marR="0" lvl="1" indent="-355600" algn="l" rtl="0">
              <a:lnSpc>
                <a:spcPct val="115000"/>
              </a:lnSpc>
              <a:spcBef>
                <a:spcPts val="0"/>
              </a:spcBef>
              <a:spcAft>
                <a:spcPts val="0"/>
              </a:spcAft>
              <a:buClr>
                <a:schemeClr val="lt2"/>
              </a:buClr>
              <a:buSzPct val="100000"/>
              <a:buFont typeface="Proxima Nova"/>
              <a:buChar char="○"/>
            </a:pPr>
            <a:r>
              <a:rPr lang="en" sz="2000" b="0" i="0" u="none" strike="noStrike" cap="none">
                <a:solidFill>
                  <a:schemeClr val="accent1"/>
                </a:solidFill>
                <a:latin typeface="Proxima Nova"/>
                <a:ea typeface="Proxima Nova"/>
                <a:cs typeface="Proxima Nova"/>
                <a:sym typeface="Proxima Nova"/>
              </a:rPr>
              <a:t>Determine duration, shifts in routing paths, </a:t>
            </a:r>
            <a:br>
              <a:rPr lang="en" sz="2000" b="0" i="0" u="none" strike="noStrike" cap="none">
                <a:solidFill>
                  <a:schemeClr val="accent1"/>
                </a:solidFill>
                <a:latin typeface="Proxima Nova"/>
                <a:ea typeface="Proxima Nova"/>
                <a:cs typeface="Proxima Nova"/>
                <a:sym typeface="Proxima Nova"/>
              </a:rPr>
            </a:br>
            <a:r>
              <a:rPr lang="en" sz="2000" b="0" i="0" u="none" strike="noStrike" cap="none">
                <a:solidFill>
                  <a:schemeClr val="accent1"/>
                </a:solidFill>
                <a:latin typeface="Proxima Nova"/>
                <a:ea typeface="Proxima Nova"/>
                <a:cs typeface="Proxima Nova"/>
                <a:sym typeface="Proxima Nova"/>
              </a:rPr>
              <a:t>geographic spread</a:t>
            </a:r>
          </a:p>
        </p:txBody>
      </p:sp>
      <p:sp>
        <p:nvSpPr>
          <p:cNvPr id="110" name="Shape 110"/>
          <p:cNvSpPr txBox="1">
            <a:spLocks noGrp="1"/>
          </p:cNvSpPr>
          <p:nvPr>
            <p:ph type="sldNum" idx="12"/>
          </p:nvPr>
        </p:nvSpPr>
        <p:spPr>
          <a:xfrm>
            <a:off x="8595300" y="0"/>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6</a:t>
            </a:fld>
            <a:endParaRPr lang="en" sz="1000" b="0" i="0" u="none" strike="noStrike" cap="none">
              <a:solidFill>
                <a:srgbClr val="33B3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sp>
        <p:nvSpPr>
          <p:cNvPr id="116" name="Shape 116"/>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0000FF"/>
                </a:solidFill>
                <a:latin typeface="Proxima Nova"/>
                <a:ea typeface="Proxima Nova"/>
                <a:cs typeface="Proxima Nova"/>
                <a:sym typeface="Proxima Nova"/>
              </a:rPr>
              <a:t>Initialization</a:t>
            </a:r>
          </a:p>
        </p:txBody>
      </p:sp>
      <p:sp>
        <p:nvSpPr>
          <p:cNvPr id="117" name="Shape 117"/>
          <p:cNvSpPr txBox="1">
            <a:spLocks noGrp="1"/>
          </p:cNvSpPr>
          <p:nvPr>
            <p:ph type="sldNum" idx="12"/>
          </p:nvPr>
        </p:nvSpPr>
        <p:spPr>
          <a:xfrm>
            <a:off x="8595300" y="625"/>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7</a:t>
            </a:fld>
            <a:endParaRPr lang="en" sz="1000" b="0" i="0" u="none" strike="noStrike" cap="none">
              <a:solidFill>
                <a:srgbClr val="33B36F"/>
              </a:solidFill>
              <a:latin typeface="Arial"/>
              <a:ea typeface="Arial"/>
              <a:cs typeface="Arial"/>
              <a:sym typeface="Arial"/>
            </a:endParaRPr>
          </a:p>
        </p:txBody>
      </p:sp>
      <p:sp>
        <p:nvSpPr>
          <p:cNvPr id="118" name="Shape 118"/>
          <p:cNvSpPr/>
          <p:nvPr/>
        </p:nvSpPr>
        <p:spPr>
          <a:xfrm>
            <a:off x="6600900" y="1863725"/>
            <a:ext cx="736800" cy="1114800"/>
          </a:xfrm>
          <a:prstGeom prst="rect">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txBox="1">
            <a:spLocks noGrp="1"/>
          </p:cNvSpPr>
          <p:nvPr>
            <p:ph type="body" idx="1"/>
          </p:nvPr>
        </p:nvSpPr>
        <p:spPr>
          <a:xfrm>
            <a:off x="289650" y="4031700"/>
            <a:ext cx="8364900" cy="7560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For each vantage point </a:t>
            </a:r>
            <a:r>
              <a:rPr lang="en" sz="2200" b="1" i="0" u="none" strike="noStrike" cap="none">
                <a:solidFill>
                  <a:schemeClr val="dk2"/>
                </a:solidFill>
                <a:latin typeface="Proxima Nova"/>
                <a:ea typeface="Proxima Nova"/>
                <a:cs typeface="Proxima Nova"/>
                <a:sym typeface="Proxima Nova"/>
              </a:rPr>
              <a:t>(VP)</a:t>
            </a:r>
            <a:r>
              <a:rPr lang="en" sz="2200" b="0" i="0" u="none" strike="noStrike" cap="none">
                <a:solidFill>
                  <a:schemeClr val="accent1"/>
                </a:solidFill>
                <a:latin typeface="Proxima Nova"/>
                <a:ea typeface="Proxima Nova"/>
                <a:cs typeface="Proxima Nova"/>
                <a:sym typeface="Proxima Nova"/>
              </a:rPr>
              <a:t> collect all the </a:t>
            </a:r>
            <a:r>
              <a:rPr lang="en" sz="2200" b="1" i="0" u="none" strike="noStrike" cap="none">
                <a:solidFill>
                  <a:schemeClr val="accent1"/>
                </a:solidFill>
                <a:latin typeface="Proxima Nova"/>
                <a:ea typeface="Proxima Nova"/>
                <a:cs typeface="Proxima Nova"/>
                <a:sym typeface="Proxima Nova"/>
              </a:rPr>
              <a:t>stable </a:t>
            </a:r>
            <a:r>
              <a:rPr lang="en" sz="2200" b="0" i="0" u="none" strike="noStrike" cap="none">
                <a:solidFill>
                  <a:schemeClr val="accent1"/>
                </a:solidFill>
                <a:latin typeface="Proxima Nova"/>
                <a:ea typeface="Proxima Nova"/>
                <a:cs typeface="Proxima Nova"/>
                <a:sym typeface="Proxima Nova"/>
              </a:rPr>
              <a:t>BGP routes tagged with the communities of the target facility (Facility 2)</a:t>
            </a:r>
          </a:p>
        </p:txBody>
      </p:sp>
      <p:pic>
        <p:nvPicPr>
          <p:cNvPr id="120" name="Shape 120"/>
          <p:cNvPicPr preferRelativeResize="0"/>
          <p:nvPr/>
        </p:nvPicPr>
        <p:blipFill rotWithShape="1">
          <a:blip r:embed="rId4">
            <a:alphaModFix/>
          </a:blip>
          <a:srcRect b="19530"/>
          <a:stretch/>
        </p:blipFill>
        <p:spPr>
          <a:xfrm>
            <a:off x="152400" y="832975"/>
            <a:ext cx="4417725" cy="2198124"/>
          </a:xfrm>
          <a:prstGeom prst="rect">
            <a:avLst/>
          </a:prstGeom>
          <a:noFill/>
          <a:ln>
            <a:noFill/>
          </a:ln>
        </p:spPr>
      </p:pic>
      <p:sp>
        <p:nvSpPr>
          <p:cNvPr id="121" name="Shape 121"/>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122" name="Shape 122"/>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cxnSp>
        <p:nvCxnSpPr>
          <p:cNvPr id="128" name="Shape 128"/>
          <p:cNvCxnSpPr/>
          <p:nvPr/>
        </p:nvCxnSpPr>
        <p:spPr>
          <a:xfrm rot="10800000">
            <a:off x="7250099" y="2504524"/>
            <a:ext cx="1369200" cy="737100"/>
          </a:xfrm>
          <a:prstGeom prst="straightConnector1">
            <a:avLst/>
          </a:prstGeom>
          <a:noFill/>
          <a:ln w="28575" cap="flat" cmpd="sng">
            <a:solidFill>
              <a:srgbClr val="0000FF"/>
            </a:solidFill>
            <a:prstDash val="solid"/>
            <a:round/>
            <a:headEnd type="triangle" w="lg" len="lg"/>
            <a:tailEnd type="none" w="med" len="med"/>
          </a:ln>
        </p:spPr>
      </p:cxnSp>
      <p:sp>
        <p:nvSpPr>
          <p:cNvPr id="129" name="Shape 129"/>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rgbClr val="000000"/>
                </a:solidFill>
                <a:latin typeface="Proxima Nova"/>
                <a:ea typeface="Proxima Nova"/>
                <a:cs typeface="Proxima Nova"/>
                <a:sym typeface="Proxima Nova"/>
              </a:rPr>
              <a:t>Passive outage detection: </a:t>
            </a:r>
            <a:r>
              <a:rPr lang="en" sz="2800" b="1" i="0" u="none" strike="noStrike" cap="none">
                <a:solidFill>
                  <a:srgbClr val="0000FF"/>
                </a:solidFill>
                <a:latin typeface="Proxima Nova"/>
                <a:ea typeface="Proxima Nova"/>
                <a:cs typeface="Proxima Nova"/>
                <a:sym typeface="Proxima Nova"/>
              </a:rPr>
              <a:t>Initialization</a:t>
            </a:r>
          </a:p>
        </p:txBody>
      </p:sp>
      <p:sp>
        <p:nvSpPr>
          <p:cNvPr id="130" name="Shape 130"/>
          <p:cNvSpPr txBox="1">
            <a:spLocks noGrp="1"/>
          </p:cNvSpPr>
          <p:nvPr>
            <p:ph type="sldNum" idx="12"/>
          </p:nvPr>
        </p:nvSpPr>
        <p:spPr>
          <a:xfrm>
            <a:off x="8591710" y="79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8</a:t>
            </a:fld>
            <a:endParaRPr lang="en" sz="1000" b="0" i="0" u="none" strike="noStrike" cap="none">
              <a:solidFill>
                <a:srgbClr val="33B36F"/>
              </a:solidFill>
              <a:latin typeface="Arial"/>
              <a:ea typeface="Arial"/>
              <a:cs typeface="Arial"/>
              <a:sym typeface="Arial"/>
            </a:endParaRPr>
          </a:p>
        </p:txBody>
      </p:sp>
      <p:cxnSp>
        <p:nvCxnSpPr>
          <p:cNvPr id="131" name="Shape 131"/>
          <p:cNvCxnSpPr/>
          <p:nvPr/>
        </p:nvCxnSpPr>
        <p:spPr>
          <a:xfrm>
            <a:off x="6354775"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132" name="Shape 132"/>
          <p:cNvCxnSpPr/>
          <p:nvPr/>
        </p:nvCxnSpPr>
        <p:spPr>
          <a:xfrm flipH="1">
            <a:off x="5792575" y="2416675"/>
            <a:ext cx="1141499" cy="17700"/>
          </a:xfrm>
          <a:prstGeom prst="straightConnector1">
            <a:avLst/>
          </a:prstGeom>
          <a:noFill/>
          <a:ln w="28575" cap="flat" cmpd="sng">
            <a:solidFill>
              <a:srgbClr val="0000FF"/>
            </a:solidFill>
            <a:prstDash val="solid"/>
            <a:round/>
            <a:headEnd type="none" w="med" len="med"/>
            <a:tailEnd type="none" w="med" len="med"/>
          </a:ln>
        </p:spPr>
      </p:cxnSp>
      <p:sp>
        <p:nvSpPr>
          <p:cNvPr id="133" name="Shape 133"/>
          <p:cNvSpPr txBox="1">
            <a:spLocks noGrp="1"/>
          </p:cNvSpPr>
          <p:nvPr>
            <p:ph type="body" idx="1"/>
          </p:nvPr>
        </p:nvSpPr>
        <p:spPr>
          <a:xfrm>
            <a:off x="289650" y="4031700"/>
            <a:ext cx="8364900" cy="7560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For each vantage point </a:t>
            </a:r>
            <a:r>
              <a:rPr lang="en" sz="2200" b="1" i="0" u="none" strike="noStrike" cap="none">
                <a:solidFill>
                  <a:schemeClr val="dk2"/>
                </a:solidFill>
                <a:latin typeface="Proxima Nova"/>
                <a:ea typeface="Proxima Nova"/>
                <a:cs typeface="Proxima Nova"/>
                <a:sym typeface="Proxima Nova"/>
              </a:rPr>
              <a:t>(VP)</a:t>
            </a:r>
            <a:r>
              <a:rPr lang="en" sz="2200" b="0" i="0" u="none" strike="noStrike" cap="none">
                <a:solidFill>
                  <a:schemeClr val="accent1"/>
                </a:solidFill>
                <a:latin typeface="Proxima Nova"/>
                <a:ea typeface="Proxima Nova"/>
                <a:cs typeface="Proxima Nova"/>
                <a:sym typeface="Proxima Nova"/>
              </a:rPr>
              <a:t> collect all the </a:t>
            </a:r>
            <a:r>
              <a:rPr lang="en" sz="2200" b="1" i="0" u="none" strike="noStrike" cap="none">
                <a:solidFill>
                  <a:schemeClr val="accent1"/>
                </a:solidFill>
                <a:latin typeface="Proxima Nova"/>
                <a:ea typeface="Proxima Nova"/>
                <a:cs typeface="Proxima Nova"/>
                <a:sym typeface="Proxima Nova"/>
              </a:rPr>
              <a:t>stable </a:t>
            </a:r>
            <a:r>
              <a:rPr lang="en" sz="2200" b="0" i="0" u="none" strike="noStrike" cap="none">
                <a:solidFill>
                  <a:schemeClr val="accent1"/>
                </a:solidFill>
                <a:latin typeface="Proxima Nova"/>
                <a:ea typeface="Proxima Nova"/>
                <a:cs typeface="Proxima Nova"/>
                <a:sym typeface="Proxima Nova"/>
              </a:rPr>
              <a:t>BGP routes tagged with the communities of the target facility (Facility 2)</a:t>
            </a:r>
          </a:p>
        </p:txBody>
      </p:sp>
      <p:sp>
        <p:nvSpPr>
          <p:cNvPr id="134" name="Shape 134"/>
          <p:cNvSpPr txBox="1"/>
          <p:nvPr/>
        </p:nvSpPr>
        <p:spPr>
          <a:xfrm>
            <a:off x="4850675" y="760575"/>
            <a:ext cx="1750200" cy="596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1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1:FAC2</a:t>
            </a:r>
          </a:p>
        </p:txBody>
      </p:sp>
      <p:cxnSp>
        <p:nvCxnSpPr>
          <p:cNvPr id="135" name="Shape 135"/>
          <p:cNvCxnSpPr>
            <a:stCxn id="134" idx="2"/>
          </p:cNvCxnSpPr>
          <p:nvPr/>
        </p:nvCxnSpPr>
        <p:spPr>
          <a:xfrm>
            <a:off x="5725775" y="1357274"/>
            <a:ext cx="330600" cy="129000"/>
          </a:xfrm>
          <a:prstGeom prst="straightConnector1">
            <a:avLst/>
          </a:prstGeom>
          <a:noFill/>
          <a:ln w="9525" cap="flat" cmpd="sng">
            <a:solidFill>
              <a:srgbClr val="000000"/>
            </a:solidFill>
            <a:prstDash val="solid"/>
            <a:round/>
            <a:headEnd type="none" w="med" len="med"/>
            <a:tailEnd type="triangle" w="lg" len="lg"/>
          </a:ln>
        </p:spPr>
      </p:cxnSp>
      <p:sp>
        <p:nvSpPr>
          <p:cNvPr id="136" name="Shape 136"/>
          <p:cNvSpPr txBox="1"/>
          <p:nvPr/>
        </p:nvSpPr>
        <p:spPr>
          <a:xfrm>
            <a:off x="7355300" y="856750"/>
            <a:ext cx="1702800" cy="572699"/>
          </a:xfrm>
          <a:prstGeom prst="rect">
            <a:avLst/>
          </a:prstGeom>
          <a:no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2 1 0</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2:FAC2</a:t>
            </a:r>
          </a:p>
        </p:txBody>
      </p:sp>
      <p:cxnSp>
        <p:nvCxnSpPr>
          <p:cNvPr id="137" name="Shape 137"/>
          <p:cNvCxnSpPr>
            <a:stCxn id="136" idx="2"/>
          </p:cNvCxnSpPr>
          <p:nvPr/>
        </p:nvCxnSpPr>
        <p:spPr>
          <a:xfrm flipH="1">
            <a:off x="8086400" y="1429449"/>
            <a:ext cx="120300" cy="179400"/>
          </a:xfrm>
          <a:prstGeom prst="straightConnector1">
            <a:avLst/>
          </a:prstGeom>
          <a:noFill/>
          <a:ln w="9525" cap="flat" cmpd="sng">
            <a:solidFill>
              <a:srgbClr val="000000"/>
            </a:solidFill>
            <a:prstDash val="solid"/>
            <a:round/>
            <a:headEnd type="none" w="med" len="med"/>
            <a:tailEnd type="triangle" w="lg" len="lg"/>
          </a:ln>
        </p:spPr>
      </p:cxnSp>
      <p:cxnSp>
        <p:nvCxnSpPr>
          <p:cNvPr id="138" name="Shape 138"/>
          <p:cNvCxnSpPr/>
          <p:nvPr/>
        </p:nvCxnSpPr>
        <p:spPr>
          <a:xfrm>
            <a:off x="8268900" y="2806886"/>
            <a:ext cx="455699" cy="417300"/>
          </a:xfrm>
          <a:prstGeom prst="straightConnector1">
            <a:avLst/>
          </a:prstGeom>
          <a:noFill/>
          <a:ln w="9525" cap="flat" cmpd="sng">
            <a:solidFill>
              <a:srgbClr val="000000"/>
            </a:solidFill>
            <a:prstDash val="solid"/>
            <a:round/>
            <a:headEnd type="none" w="med" len="med"/>
            <a:tailEnd type="triangle" w="lg" len="lg"/>
          </a:ln>
        </p:spPr>
      </p:cxnSp>
      <p:cxnSp>
        <p:nvCxnSpPr>
          <p:cNvPr id="139" name="Shape 139"/>
          <p:cNvCxnSpPr/>
          <p:nvPr/>
        </p:nvCxnSpPr>
        <p:spPr>
          <a:xfrm rot="10800000">
            <a:off x="6934075" y="2118174"/>
            <a:ext cx="0" cy="298500"/>
          </a:xfrm>
          <a:prstGeom prst="straightConnector1">
            <a:avLst/>
          </a:prstGeom>
          <a:noFill/>
          <a:ln w="28575" cap="flat" cmpd="sng">
            <a:solidFill>
              <a:srgbClr val="0000FF"/>
            </a:solidFill>
            <a:prstDash val="solid"/>
            <a:round/>
            <a:headEnd type="none" w="med" len="med"/>
            <a:tailEnd type="none" w="med" len="med"/>
          </a:ln>
        </p:spPr>
      </p:cxnSp>
      <p:cxnSp>
        <p:nvCxnSpPr>
          <p:cNvPr id="140" name="Shape 140"/>
          <p:cNvCxnSpPr/>
          <p:nvPr/>
        </p:nvCxnSpPr>
        <p:spPr>
          <a:xfrm rot="10800000">
            <a:off x="6618174" y="2118250"/>
            <a:ext cx="315900" cy="0"/>
          </a:xfrm>
          <a:prstGeom prst="straightConnector1">
            <a:avLst/>
          </a:prstGeom>
          <a:noFill/>
          <a:ln w="28575" cap="flat" cmpd="sng">
            <a:solidFill>
              <a:srgbClr val="0000FF"/>
            </a:solidFill>
            <a:prstDash val="solid"/>
            <a:round/>
            <a:headEnd type="none" w="med" len="med"/>
            <a:tailEnd type="none" w="med" len="med"/>
          </a:ln>
        </p:spPr>
      </p:cxnSp>
      <p:grpSp>
        <p:nvGrpSpPr>
          <p:cNvPr id="141" name="Shape 141"/>
          <p:cNvGrpSpPr/>
          <p:nvPr/>
        </p:nvGrpSpPr>
        <p:grpSpPr>
          <a:xfrm>
            <a:off x="5406824" y="1609175"/>
            <a:ext cx="2211875" cy="526711"/>
            <a:chOff x="5406824" y="1609175"/>
            <a:chExt cx="2211875" cy="526711"/>
          </a:xfrm>
        </p:grpSpPr>
        <p:cxnSp>
          <p:nvCxnSpPr>
            <p:cNvPr id="142" name="Shape 142"/>
            <p:cNvCxnSpPr/>
            <p:nvPr/>
          </p:nvCxnSpPr>
          <p:spPr>
            <a:xfrm flipH="1">
              <a:off x="7355299"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143" name="Shape 143"/>
            <p:cNvCxnSpPr/>
            <p:nvPr/>
          </p:nvCxnSpPr>
          <p:spPr>
            <a:xfrm flipH="1">
              <a:off x="5406824" y="1609175"/>
              <a:ext cx="1123500" cy="8699"/>
            </a:xfrm>
            <a:prstGeom prst="straightConnector1">
              <a:avLst/>
            </a:prstGeom>
            <a:noFill/>
            <a:ln w="28575" cap="flat" cmpd="sng">
              <a:solidFill>
                <a:srgbClr val="0000FF"/>
              </a:solidFill>
              <a:prstDash val="solid"/>
              <a:round/>
              <a:headEnd type="none" w="med" len="med"/>
              <a:tailEnd type="none" w="med" len="med"/>
            </a:ln>
          </p:spPr>
        </p:cxnSp>
        <p:cxnSp>
          <p:nvCxnSpPr>
            <p:cNvPr id="144" name="Shape 144"/>
            <p:cNvCxnSpPr/>
            <p:nvPr/>
          </p:nvCxnSpPr>
          <p:spPr>
            <a:xfrm>
              <a:off x="6530325" y="1609175"/>
              <a:ext cx="526500" cy="509099"/>
            </a:xfrm>
            <a:prstGeom prst="straightConnector1">
              <a:avLst/>
            </a:prstGeom>
            <a:noFill/>
            <a:ln w="28575" cap="flat" cmpd="sng">
              <a:solidFill>
                <a:srgbClr val="0000FF"/>
              </a:solidFill>
              <a:prstDash val="solid"/>
              <a:round/>
              <a:headEnd type="none" w="med" len="med"/>
              <a:tailEnd type="none" w="med" len="med"/>
            </a:ln>
          </p:spPr>
        </p:cxnSp>
        <p:cxnSp>
          <p:nvCxnSpPr>
            <p:cNvPr id="145" name="Shape 145"/>
            <p:cNvCxnSpPr/>
            <p:nvPr/>
          </p:nvCxnSpPr>
          <p:spPr>
            <a:xfrm flipH="1">
              <a:off x="7039549" y="2114886"/>
              <a:ext cx="333300" cy="21000"/>
            </a:xfrm>
            <a:prstGeom prst="straightConnector1">
              <a:avLst/>
            </a:prstGeom>
            <a:noFill/>
            <a:ln w="28575" cap="flat" cmpd="sng">
              <a:solidFill>
                <a:srgbClr val="0000FF"/>
              </a:solidFill>
              <a:prstDash val="solid"/>
              <a:round/>
              <a:headEnd type="none" w="med" len="med"/>
              <a:tailEnd type="none" w="med" len="med"/>
            </a:ln>
          </p:spPr>
        </p:cxnSp>
      </p:grpSp>
      <p:cxnSp>
        <p:nvCxnSpPr>
          <p:cNvPr id="146" name="Shape 146"/>
          <p:cNvCxnSpPr/>
          <p:nvPr/>
        </p:nvCxnSpPr>
        <p:spPr>
          <a:xfrm flipH="1">
            <a:off x="5792949" y="2504450"/>
            <a:ext cx="1457100" cy="18000"/>
          </a:xfrm>
          <a:prstGeom prst="straightConnector1">
            <a:avLst/>
          </a:prstGeom>
          <a:noFill/>
          <a:ln w="28575" cap="flat" cmpd="sng">
            <a:solidFill>
              <a:srgbClr val="0000FF"/>
            </a:solidFill>
            <a:prstDash val="solid"/>
            <a:round/>
            <a:headEnd type="none" w="med" len="med"/>
            <a:tailEnd type="none" w="med" len="med"/>
          </a:ln>
        </p:spPr>
      </p:cxnSp>
      <p:sp>
        <p:nvSpPr>
          <p:cNvPr id="147" name="Shape 147"/>
          <p:cNvSpPr txBox="1"/>
          <p:nvPr/>
        </p:nvSpPr>
        <p:spPr>
          <a:xfrm>
            <a:off x="7408050" y="2210200"/>
            <a:ext cx="1650000" cy="5966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AS_PATH: 4 x</a:t>
            </a:r>
          </a:p>
          <a:p>
            <a:pPr marL="0" marR="0" lvl="0" indent="0" algn="l" rtl="0">
              <a:lnSpc>
                <a:spcPct val="100000"/>
              </a:lnSpc>
              <a:spcBef>
                <a:spcPts val="0"/>
              </a:spcBef>
              <a:spcAft>
                <a:spcPts val="0"/>
              </a:spcAft>
              <a:buClr>
                <a:srgbClr val="000000"/>
              </a:buClr>
              <a:buSzPct val="25000"/>
              <a:buFont typeface="Courier New"/>
              <a:buNone/>
            </a:pPr>
            <a:r>
              <a:rPr lang="en" sz="1400" b="0" i="0" u="none" strike="noStrike" cap="none">
                <a:solidFill>
                  <a:srgbClr val="000000"/>
                </a:solidFill>
                <a:latin typeface="Courier New"/>
                <a:ea typeface="Courier New"/>
                <a:cs typeface="Courier New"/>
                <a:sym typeface="Courier New"/>
              </a:rPr>
              <a:t>COMM: 4:FAC2</a:t>
            </a:r>
          </a:p>
        </p:txBody>
      </p:sp>
      <p:pic>
        <p:nvPicPr>
          <p:cNvPr id="148" name="Shape 148"/>
          <p:cNvPicPr preferRelativeResize="0"/>
          <p:nvPr/>
        </p:nvPicPr>
        <p:blipFill rotWithShape="1">
          <a:blip r:embed="rId4">
            <a:alphaModFix/>
          </a:blip>
          <a:srcRect b="18247"/>
          <a:stretch/>
        </p:blipFill>
        <p:spPr>
          <a:xfrm>
            <a:off x="152400" y="832975"/>
            <a:ext cx="4417725" cy="2233225"/>
          </a:xfrm>
          <a:prstGeom prst="rect">
            <a:avLst/>
          </a:prstGeom>
          <a:noFill/>
          <a:ln>
            <a:noFill/>
          </a:ln>
        </p:spPr>
      </p:pic>
      <p:sp>
        <p:nvSpPr>
          <p:cNvPr id="149" name="Shape 149"/>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150" name="Shape 150"/>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descr="Network Diagram Tutorial - Network Diagram.png"/>
          <p:cNvPicPr preferRelativeResize="0"/>
          <p:nvPr/>
        </p:nvPicPr>
        <p:blipFill rotWithShape="1">
          <a:blip r:embed="rId3">
            <a:alphaModFix/>
          </a:blip>
          <a:srcRect l="690" r="690"/>
          <a:stretch/>
        </p:blipFill>
        <p:spPr>
          <a:xfrm>
            <a:off x="4722525" y="608550"/>
            <a:ext cx="4493549" cy="3536849"/>
          </a:xfrm>
          <a:prstGeom prst="rect">
            <a:avLst/>
          </a:prstGeom>
          <a:noFill/>
          <a:ln>
            <a:noFill/>
          </a:ln>
        </p:spPr>
      </p:pic>
      <p:cxnSp>
        <p:nvCxnSpPr>
          <p:cNvPr id="156" name="Shape 156"/>
          <p:cNvCxnSpPr/>
          <p:nvPr/>
        </p:nvCxnSpPr>
        <p:spPr>
          <a:xfrm rot="10800000">
            <a:off x="7250099" y="2504524"/>
            <a:ext cx="1369200" cy="737100"/>
          </a:xfrm>
          <a:prstGeom prst="straightConnector1">
            <a:avLst/>
          </a:prstGeom>
          <a:noFill/>
          <a:ln w="28575" cap="flat" cmpd="sng">
            <a:solidFill>
              <a:srgbClr val="0000FF"/>
            </a:solidFill>
            <a:prstDash val="solid"/>
            <a:round/>
            <a:headEnd type="triangle" w="lg" len="lg"/>
            <a:tailEnd type="none" w="med" len="med"/>
          </a:ln>
        </p:spPr>
      </p:cxnSp>
      <p:sp>
        <p:nvSpPr>
          <p:cNvPr id="157" name="Shape 157"/>
          <p:cNvSpPr txBox="1">
            <a:spLocks noGrp="1"/>
          </p:cNvSpPr>
          <p:nvPr>
            <p:ph type="title"/>
          </p:nvPr>
        </p:nvSpPr>
        <p:spPr>
          <a:xfrm>
            <a:off x="335850" y="107875"/>
            <a:ext cx="8685300" cy="572699"/>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Proxima Nova"/>
              <a:buNone/>
            </a:pPr>
            <a:r>
              <a:rPr lang="en" sz="2800" b="1" i="0" u="none" strike="noStrike" cap="none">
                <a:solidFill>
                  <a:schemeClr val="dk1"/>
                </a:solidFill>
                <a:latin typeface="Proxima Nova"/>
                <a:ea typeface="Proxima Nova"/>
                <a:cs typeface="Proxima Nova"/>
                <a:sym typeface="Proxima Nova"/>
              </a:rPr>
              <a:t>Passive outage detection: </a:t>
            </a:r>
            <a:r>
              <a:rPr lang="en" sz="2800" b="1" i="0" u="none" strike="noStrike" cap="none">
                <a:solidFill>
                  <a:srgbClr val="0000FF"/>
                </a:solidFill>
                <a:latin typeface="Proxima Nova"/>
                <a:ea typeface="Proxima Nova"/>
                <a:cs typeface="Proxima Nova"/>
                <a:sym typeface="Proxima Nova"/>
              </a:rPr>
              <a:t>Monitoring</a:t>
            </a:r>
          </a:p>
        </p:txBody>
      </p:sp>
      <p:sp>
        <p:nvSpPr>
          <p:cNvPr id="158" name="Shape 158"/>
          <p:cNvSpPr txBox="1">
            <a:spLocks noGrp="1"/>
          </p:cNvSpPr>
          <p:nvPr>
            <p:ph type="sldNum" idx="12"/>
          </p:nvPr>
        </p:nvSpPr>
        <p:spPr>
          <a:xfrm>
            <a:off x="8595300" y="-1242"/>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33B36F"/>
              </a:buClr>
              <a:buSzPct val="25000"/>
              <a:buFont typeface="Arial"/>
              <a:buNone/>
            </a:pPr>
            <a:fld id="{00000000-1234-1234-1234-123412341234}" type="slidenum">
              <a:rPr lang="en" sz="1000" b="0" i="0" u="none" strike="noStrike" cap="none">
                <a:solidFill>
                  <a:srgbClr val="33B36F"/>
                </a:solidFill>
                <a:latin typeface="Arial"/>
                <a:ea typeface="Arial"/>
                <a:cs typeface="Arial"/>
                <a:sym typeface="Arial"/>
              </a:rPr>
              <a:t>9</a:t>
            </a:fld>
            <a:endParaRPr lang="en" sz="1000" b="0" i="0" u="none" strike="noStrike" cap="none">
              <a:solidFill>
                <a:srgbClr val="33B36F"/>
              </a:solidFill>
              <a:latin typeface="Arial"/>
              <a:ea typeface="Arial"/>
              <a:cs typeface="Arial"/>
              <a:sym typeface="Arial"/>
            </a:endParaRPr>
          </a:p>
        </p:txBody>
      </p:sp>
      <p:cxnSp>
        <p:nvCxnSpPr>
          <p:cNvPr id="159" name="Shape 159"/>
          <p:cNvCxnSpPr/>
          <p:nvPr/>
        </p:nvCxnSpPr>
        <p:spPr>
          <a:xfrm>
            <a:off x="6354775"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160" name="Shape 160"/>
          <p:cNvCxnSpPr/>
          <p:nvPr/>
        </p:nvCxnSpPr>
        <p:spPr>
          <a:xfrm flipH="1">
            <a:off x="5792575" y="2416675"/>
            <a:ext cx="1141499" cy="17700"/>
          </a:xfrm>
          <a:prstGeom prst="straightConnector1">
            <a:avLst/>
          </a:prstGeom>
          <a:noFill/>
          <a:ln w="28575" cap="flat" cmpd="sng">
            <a:solidFill>
              <a:srgbClr val="0000FF"/>
            </a:solidFill>
            <a:prstDash val="solid"/>
            <a:round/>
            <a:headEnd type="none" w="med" len="med"/>
            <a:tailEnd type="none" w="med" len="med"/>
          </a:ln>
        </p:spPr>
      </p:cxnSp>
      <p:sp>
        <p:nvSpPr>
          <p:cNvPr id="161" name="Shape 161"/>
          <p:cNvSpPr txBox="1">
            <a:spLocks noGrp="1"/>
          </p:cNvSpPr>
          <p:nvPr>
            <p:ph type="body" idx="1"/>
          </p:nvPr>
        </p:nvSpPr>
        <p:spPr>
          <a:xfrm>
            <a:off x="289650" y="4031700"/>
            <a:ext cx="8364900" cy="7560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accent3"/>
              </a:buClr>
              <a:buSzPct val="25000"/>
              <a:buFont typeface="Proxima Nova"/>
              <a:buNone/>
            </a:pPr>
            <a:r>
              <a:rPr lang="en" sz="2200" b="0" i="0" u="none" strike="noStrike" cap="none">
                <a:solidFill>
                  <a:schemeClr val="accent1"/>
                </a:solidFill>
                <a:latin typeface="Proxima Nova"/>
                <a:ea typeface="Proxima Nova"/>
                <a:cs typeface="Proxima Nova"/>
                <a:sym typeface="Proxima Nova"/>
              </a:rPr>
              <a:t>Track the BGP updates of the stable paths for changes in the communities values that indicate ingress point change.</a:t>
            </a:r>
          </a:p>
          <a:p>
            <a:pPr marL="0" marR="0" lvl="0" indent="0" algn="l" rtl="0">
              <a:lnSpc>
                <a:spcPct val="115000"/>
              </a:lnSpc>
              <a:spcBef>
                <a:spcPts val="1600"/>
              </a:spcBef>
              <a:spcAft>
                <a:spcPts val="0"/>
              </a:spcAft>
              <a:buClr>
                <a:schemeClr val="accent3"/>
              </a:buClr>
              <a:buSzPct val="25000"/>
              <a:buFont typeface="Proxima Nova"/>
              <a:buNone/>
            </a:pPr>
            <a:endParaRPr sz="2200" b="0" i="0" u="none" strike="noStrike" cap="none">
              <a:solidFill>
                <a:schemeClr val="accent1"/>
              </a:solidFill>
              <a:latin typeface="Proxima Nova"/>
              <a:ea typeface="Proxima Nova"/>
              <a:cs typeface="Proxima Nova"/>
              <a:sym typeface="Proxima Nova"/>
            </a:endParaRPr>
          </a:p>
        </p:txBody>
      </p:sp>
      <p:cxnSp>
        <p:nvCxnSpPr>
          <p:cNvPr id="162" name="Shape 162"/>
          <p:cNvCxnSpPr/>
          <p:nvPr/>
        </p:nvCxnSpPr>
        <p:spPr>
          <a:xfrm rot="10800000">
            <a:off x="6934075" y="2118174"/>
            <a:ext cx="0" cy="298500"/>
          </a:xfrm>
          <a:prstGeom prst="straightConnector1">
            <a:avLst/>
          </a:prstGeom>
          <a:noFill/>
          <a:ln w="28575" cap="flat" cmpd="sng">
            <a:solidFill>
              <a:srgbClr val="0000FF"/>
            </a:solidFill>
            <a:prstDash val="solid"/>
            <a:round/>
            <a:headEnd type="none" w="med" len="med"/>
            <a:tailEnd type="none" w="med" len="med"/>
          </a:ln>
        </p:spPr>
      </p:cxnSp>
      <p:cxnSp>
        <p:nvCxnSpPr>
          <p:cNvPr id="163" name="Shape 163"/>
          <p:cNvCxnSpPr/>
          <p:nvPr/>
        </p:nvCxnSpPr>
        <p:spPr>
          <a:xfrm rot="10800000">
            <a:off x="6618174" y="2118250"/>
            <a:ext cx="315900" cy="0"/>
          </a:xfrm>
          <a:prstGeom prst="straightConnector1">
            <a:avLst/>
          </a:prstGeom>
          <a:noFill/>
          <a:ln w="28575" cap="flat" cmpd="sng">
            <a:solidFill>
              <a:srgbClr val="0000FF"/>
            </a:solidFill>
            <a:prstDash val="solid"/>
            <a:round/>
            <a:headEnd type="none" w="med" len="med"/>
            <a:tailEnd type="none" w="med" len="med"/>
          </a:ln>
        </p:spPr>
      </p:cxnSp>
      <p:cxnSp>
        <p:nvCxnSpPr>
          <p:cNvPr id="164" name="Shape 164"/>
          <p:cNvCxnSpPr/>
          <p:nvPr/>
        </p:nvCxnSpPr>
        <p:spPr>
          <a:xfrm flipH="1">
            <a:off x="5792949" y="2504450"/>
            <a:ext cx="1457100" cy="18000"/>
          </a:xfrm>
          <a:prstGeom prst="straightConnector1">
            <a:avLst/>
          </a:prstGeom>
          <a:noFill/>
          <a:ln w="28575" cap="flat" cmpd="sng">
            <a:solidFill>
              <a:srgbClr val="0000FF"/>
            </a:solidFill>
            <a:prstDash val="solid"/>
            <a:round/>
            <a:headEnd type="none" w="med" len="med"/>
            <a:tailEnd type="none" w="med" len="med"/>
          </a:ln>
        </p:spPr>
      </p:cxnSp>
      <p:grpSp>
        <p:nvGrpSpPr>
          <p:cNvPr id="165" name="Shape 165"/>
          <p:cNvGrpSpPr/>
          <p:nvPr/>
        </p:nvGrpSpPr>
        <p:grpSpPr>
          <a:xfrm>
            <a:off x="5406824" y="1609175"/>
            <a:ext cx="2211875" cy="526711"/>
            <a:chOff x="5406824" y="1609175"/>
            <a:chExt cx="2211875" cy="526711"/>
          </a:xfrm>
        </p:grpSpPr>
        <p:cxnSp>
          <p:nvCxnSpPr>
            <p:cNvPr id="166" name="Shape 166"/>
            <p:cNvCxnSpPr/>
            <p:nvPr/>
          </p:nvCxnSpPr>
          <p:spPr>
            <a:xfrm flipH="1">
              <a:off x="7355299" y="1732050"/>
              <a:ext cx="263400" cy="386100"/>
            </a:xfrm>
            <a:prstGeom prst="straightConnector1">
              <a:avLst/>
            </a:prstGeom>
            <a:noFill/>
            <a:ln w="28575" cap="flat" cmpd="sng">
              <a:solidFill>
                <a:srgbClr val="0000FF"/>
              </a:solidFill>
              <a:prstDash val="solid"/>
              <a:round/>
              <a:headEnd type="triangle" w="lg" len="lg"/>
              <a:tailEnd type="none" w="med" len="med"/>
            </a:ln>
          </p:spPr>
        </p:cxnSp>
        <p:cxnSp>
          <p:nvCxnSpPr>
            <p:cNvPr id="167" name="Shape 167"/>
            <p:cNvCxnSpPr/>
            <p:nvPr/>
          </p:nvCxnSpPr>
          <p:spPr>
            <a:xfrm flipH="1">
              <a:off x="5406824" y="1609175"/>
              <a:ext cx="1123500" cy="8699"/>
            </a:xfrm>
            <a:prstGeom prst="straightConnector1">
              <a:avLst/>
            </a:prstGeom>
            <a:noFill/>
            <a:ln w="28575" cap="flat" cmpd="sng">
              <a:solidFill>
                <a:srgbClr val="0000FF"/>
              </a:solidFill>
              <a:prstDash val="solid"/>
              <a:round/>
              <a:headEnd type="none" w="med" len="med"/>
              <a:tailEnd type="none" w="med" len="med"/>
            </a:ln>
          </p:spPr>
        </p:cxnSp>
        <p:cxnSp>
          <p:nvCxnSpPr>
            <p:cNvPr id="168" name="Shape 168"/>
            <p:cNvCxnSpPr/>
            <p:nvPr/>
          </p:nvCxnSpPr>
          <p:spPr>
            <a:xfrm>
              <a:off x="6530325" y="1609175"/>
              <a:ext cx="526500" cy="509099"/>
            </a:xfrm>
            <a:prstGeom prst="straightConnector1">
              <a:avLst/>
            </a:prstGeom>
            <a:noFill/>
            <a:ln w="28575" cap="flat" cmpd="sng">
              <a:solidFill>
                <a:srgbClr val="0000FF"/>
              </a:solidFill>
              <a:prstDash val="solid"/>
              <a:round/>
              <a:headEnd type="none" w="med" len="med"/>
              <a:tailEnd type="none" w="med" len="med"/>
            </a:ln>
          </p:spPr>
        </p:cxnSp>
        <p:cxnSp>
          <p:nvCxnSpPr>
            <p:cNvPr id="169" name="Shape 169"/>
            <p:cNvCxnSpPr/>
            <p:nvPr/>
          </p:nvCxnSpPr>
          <p:spPr>
            <a:xfrm flipH="1">
              <a:off x="7039549" y="2114886"/>
              <a:ext cx="333300" cy="21000"/>
            </a:xfrm>
            <a:prstGeom prst="straightConnector1">
              <a:avLst/>
            </a:prstGeom>
            <a:noFill/>
            <a:ln w="28575" cap="flat" cmpd="sng">
              <a:solidFill>
                <a:srgbClr val="0000FF"/>
              </a:solidFill>
              <a:prstDash val="solid"/>
              <a:round/>
              <a:headEnd type="none" w="med" len="med"/>
              <a:tailEnd type="none" w="med" len="med"/>
            </a:ln>
          </p:spPr>
        </p:cxnSp>
      </p:grpSp>
      <p:pic>
        <p:nvPicPr>
          <p:cNvPr id="170" name="Shape 170"/>
          <p:cNvPicPr preferRelativeResize="0"/>
          <p:nvPr/>
        </p:nvPicPr>
        <p:blipFill rotWithShape="1">
          <a:blip r:embed="rId4">
            <a:alphaModFix/>
          </a:blip>
          <a:srcRect b="20172"/>
          <a:stretch/>
        </p:blipFill>
        <p:spPr>
          <a:xfrm>
            <a:off x="152400" y="832975"/>
            <a:ext cx="4417725" cy="2180574"/>
          </a:xfrm>
          <a:prstGeom prst="rect">
            <a:avLst/>
          </a:prstGeom>
          <a:noFill/>
          <a:ln>
            <a:noFill/>
          </a:ln>
        </p:spPr>
      </p:pic>
      <p:sp>
        <p:nvSpPr>
          <p:cNvPr id="171" name="Shape 171"/>
          <p:cNvSpPr txBox="1"/>
          <p:nvPr/>
        </p:nvSpPr>
        <p:spPr>
          <a:xfrm>
            <a:off x="2374475" y="2973525"/>
            <a:ext cx="590100" cy="272100"/>
          </a:xfrm>
          <a:prstGeom prst="rect">
            <a:avLst/>
          </a:prstGeom>
          <a:noFill/>
          <a:ln>
            <a:noFill/>
          </a:ln>
        </p:spPr>
        <p:txBody>
          <a:bodyPr wrap="square" lIns="91425" tIns="91425" rIns="91425" bIns="91425" anchor="t" anchorCtr="0">
            <a:noAutofit/>
          </a:bodyPr>
          <a:lstStyle/>
          <a:p>
            <a:pPr lvl="0" algn="ctr" rtl="0">
              <a:spcBef>
                <a:spcPts val="0"/>
              </a:spcBef>
              <a:buNone/>
            </a:pPr>
            <a:r>
              <a:rPr lang="en"/>
              <a:t>Time</a:t>
            </a:r>
          </a:p>
        </p:txBody>
      </p:sp>
      <p:cxnSp>
        <p:nvCxnSpPr>
          <p:cNvPr id="172" name="Shape 172"/>
          <p:cNvCxnSpPr/>
          <p:nvPr/>
        </p:nvCxnSpPr>
        <p:spPr>
          <a:xfrm>
            <a:off x="2167325" y="3057450"/>
            <a:ext cx="1004400" cy="0"/>
          </a:xfrm>
          <a:prstGeom prst="straightConnector1">
            <a:avLst/>
          </a:prstGeom>
          <a:noFill/>
          <a:ln w="9525" cap="flat" cmpd="sng">
            <a:solidFill>
              <a:srgbClr val="000000"/>
            </a:solidFill>
            <a:prstDash val="solid"/>
            <a:round/>
            <a:headEnd type="none" w="lg" len="lg"/>
            <a:tailEnd type="triangle" w="lg" len="lg"/>
          </a:ln>
        </p:spPr>
      </p:cxn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2295</Words>
  <Application>Microsoft Office PowerPoint</Application>
  <PresentationFormat>On-screen Show (16:9)</PresentationFormat>
  <Paragraphs>337</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Courier New</vt:lpstr>
      <vt:lpstr>Proxima Nova</vt:lpstr>
      <vt:lpstr>Spearmint</vt:lpstr>
      <vt:lpstr>Detecting Peering Infrastructure Outages ENOG14, Minsk </vt:lpstr>
      <vt:lpstr>Peering Infrastructures are critical part of the interconnection ecosystem</vt:lpstr>
      <vt:lpstr>Outages in peering infrastructures can severely disrupt critical services and applications   </vt:lpstr>
      <vt:lpstr>Outages in peering infrastructures can severely disrupt critical services and applications   </vt:lpstr>
      <vt:lpstr>Current practice: “Is anyone else having issues?”</vt:lpstr>
      <vt:lpstr>Our Research Goals</vt:lpstr>
      <vt:lpstr>Passive outage detection: Initialization</vt:lpstr>
      <vt:lpstr>Passive outage detection: Initialization</vt:lpstr>
      <vt:lpstr>Passive outage detection: Monitoring</vt:lpstr>
      <vt:lpstr>Passive outage detection: Monitoring</vt:lpstr>
      <vt:lpstr>Passive outage detection: Outage signal</vt:lpstr>
      <vt:lpstr>Passive outage detection: Outage signal</vt:lpstr>
      <vt:lpstr>Passive outage detection: Outage signal</vt:lpstr>
      <vt:lpstr>Passive outage detection: Outage signal</vt:lpstr>
      <vt:lpstr>Passive outage detection: Outage tracking</vt:lpstr>
      <vt:lpstr>De-noising of BGP routing activity</vt:lpstr>
      <vt:lpstr>De-noising of BGP routing activity</vt:lpstr>
      <vt:lpstr>Outage localization is more complicated!</vt:lpstr>
      <vt:lpstr>Outage localization is more complicated! </vt:lpstr>
      <vt:lpstr>Outage localization is more complicated! </vt:lpstr>
      <vt:lpstr>Outage localization is more complicated! </vt:lpstr>
      <vt:lpstr>Outage localization is more complicated! </vt:lpstr>
      <vt:lpstr>Outage localization is more complicated!</vt:lpstr>
      <vt:lpstr>Outage source disambiguation and localization</vt:lpstr>
      <vt:lpstr>Outage source disambiguation and localization </vt:lpstr>
      <vt:lpstr>Outage source disambiguation and localization  </vt:lpstr>
      <vt:lpstr>Tracking the progress of outages</vt:lpstr>
      <vt:lpstr>Detecting peering infrastructure outages in the wild</vt:lpstr>
      <vt:lpstr>Effect of outages on Service Level Agreements</vt:lpstr>
      <vt:lpstr>Measuring the impact of outages</vt:lpstr>
      <vt:lpstr>Conclusions</vt:lpstr>
      <vt:lpstr>Questions / Comments?</vt:lpstr>
      <vt:lpstr>Challenges in detecting infrastructure outages </vt:lpstr>
      <vt:lpstr>Challenges in detecting infrastructure outages </vt:lpstr>
      <vt:lpstr>Deciphering location-metadata in BGP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Peering Infrastructure Outages </dc:title>
  <cp:lastModifiedBy>Christoph Dietzel</cp:lastModifiedBy>
  <cp:revision>3</cp:revision>
  <dcterms:modified xsi:type="dcterms:W3CDTF">2017-10-10T08:03:02Z</dcterms:modified>
</cp:coreProperties>
</file>