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9" r:id="rId3"/>
    <p:sldId id="303" r:id="rId4"/>
    <p:sldId id="281" r:id="rId5"/>
    <p:sldId id="304" r:id="rId6"/>
    <p:sldId id="267" r:id="rId7"/>
    <p:sldId id="305" r:id="rId8"/>
    <p:sldId id="308" r:id="rId9"/>
    <p:sldId id="279" r:id="rId10"/>
    <p:sldId id="273" r:id="rId11"/>
    <p:sldId id="306" r:id="rId12"/>
    <p:sldId id="283" r:id="rId13"/>
    <p:sldId id="309" r:id="rId14"/>
    <p:sldId id="284" r:id="rId15"/>
    <p:sldId id="310" r:id="rId16"/>
    <p:sldId id="287" r:id="rId17"/>
    <p:sldId id="314" r:id="rId18"/>
    <p:sldId id="286" r:id="rId19"/>
    <p:sldId id="322" r:id="rId20"/>
    <p:sldId id="288" r:id="rId21"/>
    <p:sldId id="323" r:id="rId22"/>
    <p:sldId id="289" r:id="rId23"/>
    <p:sldId id="324" r:id="rId24"/>
    <p:sldId id="302" r:id="rId25"/>
    <p:sldId id="315" r:id="rId26"/>
    <p:sldId id="291" r:id="rId27"/>
    <p:sldId id="316" r:id="rId28"/>
    <p:sldId id="292" r:id="rId29"/>
    <p:sldId id="317" r:id="rId30"/>
    <p:sldId id="293" r:id="rId31"/>
    <p:sldId id="318" r:id="rId32"/>
    <p:sldId id="294" r:id="rId33"/>
    <p:sldId id="319" r:id="rId34"/>
    <p:sldId id="295" r:id="rId35"/>
    <p:sldId id="320" r:id="rId36"/>
    <p:sldId id="296" r:id="rId37"/>
    <p:sldId id="325" r:id="rId38"/>
    <p:sldId id="298" r:id="rId39"/>
    <p:sldId id="326" r:id="rId40"/>
    <p:sldId id="299" r:id="rId41"/>
    <p:sldId id="321" r:id="rId42"/>
    <p:sldId id="285" r:id="rId43"/>
    <p:sldId id="313" r:id="rId44"/>
    <p:sldId id="277" r:id="rId45"/>
    <p:sldId id="312" r:id="rId46"/>
    <p:sldId id="300" r:id="rId47"/>
    <p:sldId id="311" r:id="rId4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422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793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1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83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808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885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735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355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953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7576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2965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25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1270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4117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002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77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8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2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91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87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7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800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34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53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3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173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73"/>
            <a:ext cx="4629150" cy="3655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36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7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35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890DB-F3D6-4EE1-8DFB-31CBC1285B2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0B37E-0934-4A2D-8929-0AD689DE03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49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339502"/>
            <a:ext cx="6858000" cy="1790700"/>
          </a:xfrm>
        </p:spPr>
        <p:txBody>
          <a:bodyPr>
            <a:normAutofit/>
          </a:bodyPr>
          <a:lstStyle/>
          <a:p>
            <a:r>
              <a:rPr lang="en-GB" dirty="0" smtClean="0"/>
              <a:t>Operating a Secure Network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787774"/>
            <a:ext cx="6858000" cy="712232"/>
          </a:xfrm>
        </p:spPr>
        <p:txBody>
          <a:bodyPr>
            <a:normAutofit/>
          </a:bodyPr>
          <a:lstStyle/>
          <a:p>
            <a:r>
              <a:rPr lang="en-GB" sz="3600" dirty="0" smtClean="0"/>
              <a:t> Effects of Encryption</a:t>
            </a:r>
            <a:endParaRPr lang="en-US" sz="36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87624" y="3867894"/>
            <a:ext cx="6858000" cy="71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 smtClean="0"/>
              <a:t> </a:t>
            </a:r>
            <a:r>
              <a:rPr lang="en-GB" dirty="0" smtClean="0"/>
              <a:t>A Fairy Tale of Happiness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576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1590"/>
            <a:ext cx="7992888" cy="311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Проблемы конфиденциальности не должны превращать сеть в </a:t>
            </a:r>
            <a:r>
              <a:rPr lang="ru-RU" sz="2400" dirty="0" smtClean="0"/>
              <a:t>неуправляемую</a:t>
            </a:r>
            <a:r>
              <a:rPr lang="en-GB" sz="24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Сеть должна работать</a:t>
            </a:r>
            <a:r>
              <a:rPr lang="en-GB" sz="2400" dirty="0" smtClean="0"/>
              <a:t>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Отсутствие обслуживания, ухудшенное обслуживание, и обычное обслуживание</a:t>
            </a:r>
            <a:r>
              <a:rPr lang="en-GB" sz="2400" dirty="0" smtClean="0"/>
              <a:t>.</a:t>
            </a:r>
            <a:endParaRPr lang="ru-RU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Никакой конфиденциальности, частичная конфиденциальность, и полная конфиденциальность</a:t>
            </a:r>
            <a:r>
              <a:rPr lang="en-GB" sz="2400" dirty="0" smtClean="0"/>
              <a:t>.</a:t>
            </a:r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ru-RU" dirty="0"/>
              <a:t>Относительность важности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1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8"/>
            <a:ext cx="7992888" cy="344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Access to </a:t>
            </a:r>
            <a:r>
              <a:rPr lang="en-GB" sz="2400" dirty="0" err="1" smtClean="0"/>
              <a:t>cleartext</a:t>
            </a:r>
            <a:r>
              <a:rPr lang="en-GB" sz="2400" dirty="0" smtClean="0"/>
              <a:t> </a:t>
            </a:r>
            <a:r>
              <a:rPr lang="en-GB" sz="2400" dirty="0"/>
              <a:t>traffic </a:t>
            </a:r>
            <a:r>
              <a:rPr lang="en-GB" sz="2400" dirty="0" smtClean="0"/>
              <a:t>and user identities certainly helps. It is not mandatory though.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The times of running ‘</a:t>
            </a:r>
            <a:r>
              <a:rPr lang="en-GB" sz="2400" dirty="0"/>
              <a:t>debug all’ on a production </a:t>
            </a:r>
            <a:r>
              <a:rPr lang="en-GB" sz="2400" dirty="0" smtClean="0"/>
              <a:t>node have mostly passed.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Lack of access to </a:t>
            </a:r>
            <a:r>
              <a:rPr lang="en-GB" sz="2400" dirty="0" err="1"/>
              <a:t>cleartext</a:t>
            </a:r>
            <a:r>
              <a:rPr lang="en-GB" sz="2400" dirty="0"/>
              <a:t> payload </a:t>
            </a:r>
            <a:r>
              <a:rPr lang="en-GB" sz="2400" dirty="0" smtClean="0"/>
              <a:t>and signalling may </a:t>
            </a:r>
            <a:r>
              <a:rPr lang="en-GB" sz="2400" dirty="0"/>
              <a:t>result in </a:t>
            </a:r>
            <a:r>
              <a:rPr lang="en-GB" sz="2400" dirty="0" smtClean="0"/>
              <a:t>development </a:t>
            </a:r>
            <a:r>
              <a:rPr lang="en-GB" sz="2400" dirty="0"/>
              <a:t>of inherently </a:t>
            </a:r>
            <a:r>
              <a:rPr lang="en-GB" sz="2400" dirty="0" smtClean="0"/>
              <a:t>flawed/insecure/damaging </a:t>
            </a:r>
            <a:r>
              <a:rPr lang="en-GB" sz="2400" dirty="0"/>
              <a:t>operational </a:t>
            </a:r>
            <a:r>
              <a:rPr lang="en-GB" sz="2400" dirty="0" smtClean="0"/>
              <a:t>practices and protocol extensions.  </a:t>
            </a:r>
            <a:endParaRPr lang="en-US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GB" sz="2400" dirty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Is Everything Broken?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7189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8"/>
            <a:ext cx="7992888" cy="3315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Доступ к открытому трафику и удостоверениям пользователей, безусловно, помогает. Но это не обязательно</a:t>
            </a:r>
            <a:r>
              <a:rPr lang="ru-RU" sz="2400" dirty="0" smtClean="0"/>
              <a:t>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Времена </a:t>
            </a:r>
            <a:r>
              <a:rPr lang="ru-RU" sz="2400" dirty="0" smtClean="0"/>
              <a:t>выполнения</a:t>
            </a:r>
            <a:r>
              <a:rPr lang="en-GB" sz="2400" dirty="0" smtClean="0"/>
              <a:t> </a:t>
            </a:r>
            <a:r>
              <a:rPr lang="ru-RU" sz="2400" dirty="0" smtClean="0"/>
              <a:t>’debug </a:t>
            </a:r>
            <a:r>
              <a:rPr lang="ru-RU" sz="2400" dirty="0"/>
              <a:t>all ' на работающем сетевом узле в основном прошло</a:t>
            </a:r>
            <a:r>
              <a:rPr lang="ru-RU" sz="2400" dirty="0" smtClean="0"/>
              <a:t>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Отсутствие доступа к открытому трафику </a:t>
            </a:r>
            <a:r>
              <a:rPr lang="ru-RU" sz="2400" dirty="0" smtClean="0"/>
              <a:t>и </a:t>
            </a:r>
            <a:r>
              <a:rPr lang="ru-RU" sz="2400" dirty="0"/>
              <a:t>сигнализации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может привести к появлению дефектных/небезопасных/ </a:t>
            </a:r>
            <a:r>
              <a:rPr lang="ru-RU" sz="2400" dirty="0" smtClean="0"/>
              <a:t>разрушительных</a:t>
            </a:r>
            <a:r>
              <a:rPr lang="en-GB" sz="2400" dirty="0" smtClean="0"/>
              <a:t> </a:t>
            </a:r>
            <a:r>
              <a:rPr lang="ru-RU" sz="2400" dirty="0" smtClean="0"/>
              <a:t>практик </a:t>
            </a:r>
            <a:r>
              <a:rPr lang="ru-RU" sz="2400" dirty="0"/>
              <a:t>и расширений протоколов.</a:t>
            </a:r>
            <a:endParaRPr lang="en-GB" sz="2400" dirty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Все-ли сломано?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97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064896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Attacks will not get worse. Attacks will only get better.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Application to network </a:t>
            </a:r>
            <a:r>
              <a:rPr lang="en-GB" sz="2400" dirty="0" smtClean="0"/>
              <a:t>interface.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Traffic type distribution is narrowing. HTTP </a:t>
            </a:r>
            <a:r>
              <a:rPr lang="en-GB" sz="2400" dirty="0"/>
              <a:t>over TLS as </a:t>
            </a:r>
            <a:r>
              <a:rPr lang="en-GB" sz="2400" dirty="0" smtClean="0"/>
              <a:t>the </a:t>
            </a:r>
            <a:r>
              <a:rPr lang="en-GB" sz="2400" dirty="0"/>
              <a:t>universal transport protocol.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The level of encryption in use is not going to decrease. </a:t>
            </a:r>
            <a:endParaRPr lang="en-US" sz="2400" dirty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General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58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064896" cy="2779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Атаки не ухудшаються. Атаки будут только улучшаться</a:t>
            </a:r>
            <a:r>
              <a:rPr lang="en-GB" sz="2400" dirty="0" smtClean="0"/>
              <a:t>.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Интерфейс между апликацией и сетью</a:t>
            </a:r>
            <a:r>
              <a:rPr lang="en-GB" sz="2400" dirty="0" smtClean="0"/>
              <a:t>.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Количество типов трафика </a:t>
            </a:r>
            <a:r>
              <a:rPr lang="ru-RU" sz="2400" dirty="0" smtClean="0"/>
              <a:t>сокращается. H</a:t>
            </a:r>
            <a:r>
              <a:rPr lang="en-GB" sz="2400" dirty="0" smtClean="0"/>
              <a:t>TTP</a:t>
            </a:r>
            <a:r>
              <a:rPr lang="ru-RU" sz="2400" dirty="0" smtClean="0"/>
              <a:t> </a:t>
            </a:r>
            <a:r>
              <a:rPr lang="ru-RU" sz="2400" dirty="0"/>
              <a:t>поверх TLS в качестве универсального транспортного протокола</a:t>
            </a:r>
            <a:r>
              <a:rPr lang="en-GB" sz="2400" dirty="0" smtClean="0"/>
              <a:t>.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Общий уровень шифрования в использовании не собирается снижаться</a:t>
            </a:r>
            <a:r>
              <a:rPr lang="en-GB" sz="2400" dirty="0" smtClean="0"/>
              <a:t>. </a:t>
            </a:r>
            <a:endParaRPr lang="en-US" sz="2400" dirty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Общие тенденции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44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26062"/>
            <a:ext cx="8064896" cy="4032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The scope of monitoring – from a sniffer on a home wireless link to monitoring country egress links.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Use to user </a:t>
            </a:r>
            <a:r>
              <a:rPr lang="en-GB" sz="2400" dirty="0" smtClean="0"/>
              <a:t>(</a:t>
            </a:r>
            <a:r>
              <a:rPr lang="en-GB" sz="2400" dirty="0" smtClean="0"/>
              <a:t>application</a:t>
            </a:r>
            <a:r>
              <a:rPr lang="en-GB" sz="2400" dirty="0" smtClean="0"/>
              <a:t> </a:t>
            </a:r>
            <a:r>
              <a:rPr lang="en-GB" sz="2400" dirty="0"/>
              <a:t>to </a:t>
            </a:r>
            <a:r>
              <a:rPr lang="en-GB" sz="2400" dirty="0" smtClean="0"/>
              <a:t>application</a:t>
            </a:r>
            <a:r>
              <a:rPr lang="en-GB" sz="2400" dirty="0" smtClean="0"/>
              <a:t>) </a:t>
            </a:r>
            <a:r>
              <a:rPr lang="en-GB" sz="2400" dirty="0"/>
              <a:t>vs session level encryption vs transport level encryption</a:t>
            </a:r>
            <a:r>
              <a:rPr lang="en-GB" sz="2400" dirty="0" smtClean="0"/>
              <a:t>.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Transit providers, application providers, hosting </a:t>
            </a:r>
            <a:r>
              <a:rPr lang="en-GB" sz="2400" dirty="0" smtClean="0"/>
              <a:t>providers.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Eyeballs </a:t>
            </a:r>
            <a:r>
              <a:rPr lang="en-GB" sz="2400" dirty="0"/>
              <a:t>vs service/content </a:t>
            </a:r>
            <a:r>
              <a:rPr lang="en-GB" sz="2400" dirty="0" smtClean="0"/>
              <a:t>generation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err="1" smtClean="0"/>
              <a:t>Datacenter</a:t>
            </a:r>
            <a:r>
              <a:rPr lang="en-GB" sz="2400" dirty="0" smtClean="0"/>
              <a:t> as the new core of the network.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Decryption/termination of ingress sessions and keeping intra-DC traffic clear. Scale of decryption.</a:t>
            </a:r>
            <a:endParaRPr lang="en-GB" sz="2400" dirty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Context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26062"/>
            <a:ext cx="8064896" cy="3596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smtClean="0"/>
              <a:t>От </a:t>
            </a:r>
            <a:r>
              <a:rPr lang="ru-RU" sz="2400" dirty="0"/>
              <a:t>мониторинга на домашней беспроводной сети до мониторинга выхода всеи страны.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End to end</a:t>
            </a:r>
            <a:r>
              <a:rPr lang="ru-RU" sz="2400" dirty="0" smtClean="0"/>
              <a:t> </a:t>
            </a:r>
            <a:r>
              <a:rPr lang="ru-RU" sz="2400" dirty="0"/>
              <a:t>пользовальское шифрование, шифрование сессий, шифрование транспорта. 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smtClean="0"/>
              <a:t>Транзитные </a:t>
            </a:r>
            <a:r>
              <a:rPr lang="ru-RU" sz="2400" dirty="0"/>
              <a:t>провайдеры, провайдеры апликаций, хостинг провайдеры.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smtClean="0"/>
              <a:t>Центр </a:t>
            </a:r>
            <a:r>
              <a:rPr lang="ru-RU" sz="2400" dirty="0"/>
              <a:t>обработки данных как новое ядро сети.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Расшифровка и терминирование входных сессий и открытый трафик внутри </a:t>
            </a:r>
            <a:r>
              <a:rPr lang="en-GB" sz="2400" dirty="0" smtClean="0"/>
              <a:t>DC</a:t>
            </a:r>
            <a:r>
              <a:rPr lang="ru-RU" sz="2400" dirty="0" smtClean="0"/>
              <a:t>. </a:t>
            </a:r>
            <a:r>
              <a:rPr lang="ru-RU" sz="2400" dirty="0"/>
              <a:t>Масштаб расшифровки</a:t>
            </a:r>
            <a:r>
              <a:rPr lang="ru-RU" sz="2400" dirty="0" smtClean="0"/>
              <a:t>.</a:t>
            </a:r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Контекст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94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208911" cy="4008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Encryption </a:t>
            </a:r>
            <a:r>
              <a:rPr lang="en-GB" sz="2400" dirty="0" smtClean="0"/>
              <a:t>itself does </a:t>
            </a:r>
            <a:r>
              <a:rPr lang="en-GB" sz="2400" dirty="0"/>
              <a:t>not change </a:t>
            </a:r>
            <a:r>
              <a:rPr lang="en-GB" sz="2400" dirty="0" smtClean="0"/>
              <a:t>the bit </a:t>
            </a:r>
            <a:r>
              <a:rPr lang="en-GB" sz="2400" dirty="0"/>
              <a:t>rate </a:t>
            </a:r>
            <a:r>
              <a:rPr lang="en-GB" sz="2400" dirty="0" smtClean="0"/>
              <a:t>much.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S</a:t>
            </a:r>
            <a:r>
              <a:rPr lang="en-GB" sz="2400" dirty="0" smtClean="0"/>
              <a:t>pecial concealment measures </a:t>
            </a:r>
            <a:r>
              <a:rPr lang="en-GB" sz="2400" dirty="0"/>
              <a:t>as padding and size </a:t>
            </a:r>
            <a:r>
              <a:rPr lang="en-GB" sz="2400" dirty="0" smtClean="0"/>
              <a:t>adjustment </a:t>
            </a:r>
            <a:r>
              <a:rPr lang="en-GB" sz="2400" dirty="0"/>
              <a:t>may do. 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Multiplexing </a:t>
            </a:r>
            <a:r>
              <a:rPr lang="en-GB" sz="2400" dirty="0"/>
              <a:t>(</a:t>
            </a:r>
            <a:r>
              <a:rPr lang="en-GB" sz="2400" dirty="0" smtClean="0"/>
              <a:t>HTTP2</a:t>
            </a:r>
            <a:r>
              <a:rPr lang="en-GB" sz="2400" dirty="0"/>
              <a:t>, QUIC) may change bit rate a lot.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Overlays and insecure underlay</a:t>
            </a:r>
            <a:r>
              <a:rPr lang="en-GB" sz="2400" dirty="0" smtClean="0"/>
              <a:t>.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Bandwidth </a:t>
            </a:r>
            <a:r>
              <a:rPr lang="en-GB" sz="2400" dirty="0"/>
              <a:t>requirements – 100G is certainly there, but mobile links are also present.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Encryption of lower transport layers – optical. </a:t>
            </a:r>
            <a:endParaRPr lang="en-US" sz="2400" dirty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Transport interaction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89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208911" cy="4237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smtClean="0"/>
              <a:t>Само </a:t>
            </a:r>
            <a:r>
              <a:rPr lang="ru-RU" sz="2400" dirty="0"/>
              <a:t>шифрование не сильно меняет обьем передачи </a:t>
            </a:r>
            <a:r>
              <a:rPr lang="ru-RU" sz="2400" dirty="0" smtClean="0"/>
              <a:t>данных</a:t>
            </a:r>
            <a:endParaRPr lang="ru-RU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Специальные меры сокрытия (регулировка размера и времени</a:t>
            </a:r>
            <a:r>
              <a:rPr lang="ru-RU" sz="2400" dirty="0" smtClean="0"/>
              <a:t>)</a:t>
            </a:r>
            <a:r>
              <a:rPr lang="en-GB" sz="2400" dirty="0" smtClean="0"/>
              <a:t> </a:t>
            </a:r>
            <a:r>
              <a:rPr lang="az-Cyrl-AZ" sz="2400" dirty="0"/>
              <a:t>могут менять </a:t>
            </a:r>
            <a:r>
              <a:rPr lang="az-Cyrl-AZ" sz="2400" dirty="0" smtClean="0"/>
              <a:t>обьем</a:t>
            </a:r>
            <a:r>
              <a:rPr lang="en-GB" sz="2400" dirty="0" smtClean="0"/>
              <a:t>.</a:t>
            </a:r>
            <a:endParaRPr lang="ru-RU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Мультиплексирование (HTTP2, QUIC) может сильно изменить битрейт</a:t>
            </a:r>
            <a:r>
              <a:rPr lang="ru-RU" sz="2400" dirty="0" smtClean="0"/>
              <a:t>.</a:t>
            </a:r>
            <a:endParaRPr lang="ru-RU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Требования к пропускной способности – 100Gbps, конечно, есть везде, но есть и мобильные сети</a:t>
            </a:r>
            <a:r>
              <a:rPr lang="ru-RU" sz="2400" dirty="0" smtClean="0"/>
              <a:t>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smtClean="0"/>
              <a:t>Шифрование </a:t>
            </a:r>
            <a:r>
              <a:rPr lang="ru-RU" sz="2400" dirty="0"/>
              <a:t>нижних транспортных </a:t>
            </a:r>
            <a:r>
              <a:rPr lang="ru-RU" sz="2400" dirty="0" smtClean="0"/>
              <a:t>слоев</a:t>
            </a:r>
            <a:r>
              <a:rPr lang="en-GB" sz="2400" dirty="0" smtClean="0"/>
              <a:t> </a:t>
            </a:r>
            <a:r>
              <a:rPr lang="ru-RU" sz="2400" dirty="0" smtClean="0"/>
              <a:t>-</a:t>
            </a:r>
            <a:r>
              <a:rPr lang="en-GB" sz="2400" dirty="0" smtClean="0"/>
              <a:t> </a:t>
            </a:r>
            <a:r>
              <a:rPr lang="ru-RU" sz="2400" dirty="0"/>
              <a:t>оптический транспорт.</a:t>
            </a:r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Взаимодействие с транспортом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62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064896" cy="3880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Unauthorized traffic tunnelling over specific </a:t>
            </a:r>
            <a:r>
              <a:rPr lang="en-GB" sz="2400" dirty="0" smtClean="0"/>
              <a:t>application ports  </a:t>
            </a:r>
            <a:r>
              <a:rPr lang="en-GB" sz="2400" dirty="0"/>
              <a:t>– </a:t>
            </a:r>
            <a:r>
              <a:rPr lang="en-GB" sz="2400" dirty="0" smtClean="0"/>
              <a:t>HTTP as the universal tunnelling protocol.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Security policy compliance due to lack of visibility. 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Data Loss Prevention </a:t>
            </a:r>
            <a:r>
              <a:rPr lang="en-GB" sz="2400" dirty="0" smtClean="0"/>
              <a:t>mechanisms work </a:t>
            </a:r>
            <a:r>
              <a:rPr lang="en-GB" sz="2400" dirty="0"/>
              <a:t>on unencrypted streams. </a:t>
            </a:r>
            <a:r>
              <a:rPr lang="en-GB" sz="2400" dirty="0" smtClean="0"/>
              <a:t>Object hashing </a:t>
            </a:r>
            <a:r>
              <a:rPr lang="en-GB" sz="2400" dirty="0"/>
              <a:t>is not </a:t>
            </a:r>
            <a:r>
              <a:rPr lang="en-GB" sz="2400" dirty="0" smtClean="0"/>
              <a:t>reliable enough.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Enterprise policy enforcement – </a:t>
            </a:r>
            <a:r>
              <a:rPr lang="en-GB" sz="2400" dirty="0" smtClean="0"/>
              <a:t>viruses, worms, </a:t>
            </a:r>
            <a:r>
              <a:rPr lang="en-GB" sz="2400" dirty="0" err="1" smtClean="0"/>
              <a:t>tojans</a:t>
            </a:r>
            <a:r>
              <a:rPr lang="en-GB" sz="2400" dirty="0" smtClean="0"/>
              <a:t>, </a:t>
            </a:r>
            <a:r>
              <a:rPr lang="en-GB" sz="2400" dirty="0"/>
              <a:t>data leaks, </a:t>
            </a:r>
            <a:r>
              <a:rPr lang="en-GB" sz="2400" dirty="0" smtClean="0"/>
              <a:t>malware</a:t>
            </a:r>
            <a:r>
              <a:rPr lang="en-GB" sz="2400" dirty="0"/>
              <a:t> </a:t>
            </a:r>
            <a:r>
              <a:rPr lang="en-GB" sz="2400" dirty="0" smtClean="0"/>
              <a:t>protection.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Central </a:t>
            </a:r>
            <a:r>
              <a:rPr lang="en-GB" sz="2400" dirty="0"/>
              <a:t>control vs control at the end points. </a:t>
            </a:r>
            <a:endParaRPr lang="en-US" sz="2400" dirty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Security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339502"/>
            <a:ext cx="6858000" cy="1790700"/>
          </a:xfrm>
        </p:spPr>
        <p:txBody>
          <a:bodyPr>
            <a:normAutofit/>
          </a:bodyPr>
          <a:lstStyle/>
          <a:p>
            <a:r>
              <a:rPr lang="az-Cyrl-AZ" dirty="0" smtClean="0"/>
              <a:t>Управление </a:t>
            </a:r>
            <a:r>
              <a:rPr lang="az-Cyrl-AZ" dirty="0"/>
              <a:t>защищенной сетью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787774"/>
            <a:ext cx="6858000" cy="712232"/>
          </a:xfrm>
        </p:spPr>
        <p:txBody>
          <a:bodyPr>
            <a:normAutofit/>
          </a:bodyPr>
          <a:lstStyle/>
          <a:p>
            <a:r>
              <a:rPr lang="en-GB" sz="3600" dirty="0" smtClean="0"/>
              <a:t> </a:t>
            </a:r>
            <a:r>
              <a:rPr lang="ru-RU" sz="3600" dirty="0"/>
              <a:t>Эффекты шифрования</a:t>
            </a:r>
            <a:endParaRPr lang="en-US" sz="36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87624" y="3867894"/>
            <a:ext cx="6858000" cy="71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 smtClean="0"/>
              <a:t> </a:t>
            </a:r>
            <a:r>
              <a:rPr lang="ru-RU" dirty="0"/>
              <a:t>Сказка о счастье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6142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064896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Несанкционированное туннелирование трафика </a:t>
            </a:r>
            <a:r>
              <a:rPr lang="ru-RU" sz="2400" dirty="0" smtClean="0"/>
              <a:t>– </a:t>
            </a:r>
            <a:r>
              <a:rPr lang="en-GB" sz="2400" dirty="0" smtClean="0"/>
              <a:t>HTTP</a:t>
            </a:r>
            <a:r>
              <a:rPr lang="ru-RU" sz="2400" dirty="0" smtClean="0"/>
              <a:t> </a:t>
            </a:r>
            <a:r>
              <a:rPr lang="ru-RU" sz="2400" dirty="0"/>
              <a:t>в качестве универсального протокола </a:t>
            </a:r>
            <a:r>
              <a:rPr lang="ru-RU" sz="2400" dirty="0" smtClean="0"/>
              <a:t>туннелирования</a:t>
            </a:r>
            <a:r>
              <a:rPr lang="en-GB" sz="2400" dirty="0" smtClean="0"/>
              <a:t>.</a:t>
            </a:r>
            <a:endParaRPr lang="ru-RU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Соблюдение политики безопасности в среде отсутствия видимости</a:t>
            </a:r>
            <a:r>
              <a:rPr lang="ru-RU" sz="2400" dirty="0" smtClean="0"/>
              <a:t>.</a:t>
            </a:r>
            <a:r>
              <a:rPr lang="ru-RU" sz="2400" dirty="0"/>
              <a:t> Вирусы, черви, трояны, утечка данных, защита от вредоносных программ 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smtClean="0"/>
              <a:t>Механизмы </a:t>
            </a:r>
            <a:r>
              <a:rPr lang="ru-RU" sz="2400" dirty="0"/>
              <a:t>предотвращения кражы данных работают на незашифрованных потоках. Хэширование объектов не является достаточно надежным</a:t>
            </a:r>
            <a:r>
              <a:rPr lang="ru-RU" sz="2400" dirty="0" smtClean="0"/>
              <a:t>.</a:t>
            </a:r>
            <a:endParaRPr lang="ru-RU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Центральный контроль против управления в конечных точках.</a:t>
            </a:r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Политика безопасности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2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992888" cy="3547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My video is broken. </a:t>
            </a:r>
            <a:r>
              <a:rPr lang="en-GB" sz="2400" dirty="0" smtClean="0"/>
              <a:t>Your encryption broke it. 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DPI </a:t>
            </a:r>
            <a:r>
              <a:rPr lang="en-GB" sz="2400" dirty="0"/>
              <a:t>visibility. CDN optimization. </a:t>
            </a:r>
            <a:r>
              <a:rPr lang="en-GB" sz="2400" dirty="0" smtClean="0"/>
              <a:t>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HTTP redirect for usage based billing. 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Content </a:t>
            </a:r>
            <a:r>
              <a:rPr lang="en-GB" sz="2400" dirty="0"/>
              <a:t>size and partial transfers. Zero rating content reachability. 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Real-time media signalling needs to be visible to intermediate network elements. </a:t>
            </a:r>
            <a:endParaRPr lang="en-US" sz="2400" dirty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Cat Videos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992888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Мое видео не работает. Ваше шифрование её </a:t>
            </a:r>
            <a:r>
              <a:rPr lang="ru-RU" sz="2400" dirty="0" smtClean="0"/>
              <a:t>сломало</a:t>
            </a:r>
            <a:r>
              <a:rPr lang="en-GB" sz="24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Глубина видимости DPI. Оптимизации для CDN</a:t>
            </a:r>
            <a:r>
              <a:rPr lang="ru-RU" sz="2400" dirty="0" smtClean="0"/>
              <a:t>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smtClean="0"/>
              <a:t>HTTP-</a:t>
            </a:r>
            <a:r>
              <a:rPr lang="en-GB" sz="2400" dirty="0" smtClean="0"/>
              <a:t>redirects.</a:t>
            </a:r>
            <a:r>
              <a:rPr lang="ru-RU" sz="2400" dirty="0" smtClean="0"/>
              <a:t> </a:t>
            </a:r>
            <a:r>
              <a:rPr lang="en-GB" sz="2400" dirty="0" smtClean="0"/>
              <a:t>Usage-based billing</a:t>
            </a:r>
            <a:r>
              <a:rPr lang="ru-RU" sz="2400" dirty="0" smtClean="0"/>
              <a:t>.</a:t>
            </a:r>
            <a:endParaRPr lang="ru-RU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Сигнализация для мультимедии реального времени должна быть видна промежуточным элементам сети.</a:t>
            </a: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Видео с кошками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13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992888" cy="2293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Key management at scale. 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The </a:t>
            </a:r>
            <a:r>
              <a:rPr lang="en-GB" sz="2400" dirty="0" smtClean="0"/>
              <a:t>location</a:t>
            </a:r>
            <a:r>
              <a:rPr lang="en-GB" sz="2400" dirty="0" smtClean="0"/>
              <a:t> </a:t>
            </a:r>
            <a:r>
              <a:rPr lang="en-GB" sz="2400" dirty="0"/>
              <a:t>of the problem – transport, application, or key management</a:t>
            </a:r>
            <a:r>
              <a:rPr lang="en-GB" sz="2400" dirty="0" smtClean="0"/>
              <a:t>?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Attacks on key management tend to be more productive.</a:t>
            </a:r>
            <a:r>
              <a:rPr lang="en-GB" sz="2400" dirty="0" smtClean="0">
                <a:solidFill>
                  <a:srgbClr val="FF0000"/>
                </a:solidFill>
              </a:rPr>
              <a:t>  </a:t>
            </a:r>
            <a:endParaRPr lang="en-GB" sz="2400" dirty="0">
              <a:solidFill>
                <a:srgbClr val="FF0000"/>
              </a:solidFill>
            </a:endParaRPr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Key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9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992888" cy="2318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az-Cyrl-AZ" sz="2400" dirty="0"/>
              <a:t>Управление ключами в масштабе</a:t>
            </a:r>
            <a:r>
              <a:rPr lang="en-GB" sz="2400" dirty="0" smtClean="0"/>
              <a:t>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Местоположение проблемы – транспорт, применение </a:t>
            </a:r>
            <a:r>
              <a:rPr lang="ru-RU" sz="2400" dirty="0" smtClean="0"/>
              <a:t>ключей</a:t>
            </a:r>
            <a:r>
              <a:rPr lang="en-GB" sz="2400" dirty="0" smtClean="0"/>
              <a:t>,</a:t>
            </a:r>
            <a:r>
              <a:rPr lang="ru-RU" sz="2400" dirty="0" smtClean="0"/>
              <a:t> или </a:t>
            </a:r>
            <a:r>
              <a:rPr lang="ru-RU" sz="2400" dirty="0"/>
              <a:t>управление ключами</a:t>
            </a:r>
            <a:r>
              <a:rPr lang="ru-RU" sz="2400" dirty="0" smtClean="0"/>
              <a:t>?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Нападения на управление ключами, как правило, являются более продуктивными.</a:t>
            </a:r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Управление ключами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18448"/>
            <a:ext cx="8208911" cy="2318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Presence of </a:t>
            </a:r>
            <a:r>
              <a:rPr lang="en-GB" sz="2400" dirty="0" err="1"/>
              <a:t>DoS</a:t>
            </a:r>
            <a:r>
              <a:rPr lang="en-GB" sz="2400" dirty="0"/>
              <a:t> attack traffic not related to the application use.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Fingerprinting, </a:t>
            </a:r>
            <a:r>
              <a:rPr lang="en-GB" sz="2400" dirty="0" err="1"/>
              <a:t>DoS</a:t>
            </a:r>
            <a:r>
              <a:rPr lang="en-GB" sz="2400" dirty="0"/>
              <a:t> protection, visibility into attack traffic.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Intelligent </a:t>
            </a:r>
            <a:r>
              <a:rPr lang="en-GB" sz="2400" dirty="0" err="1"/>
              <a:t>DoS</a:t>
            </a:r>
            <a:r>
              <a:rPr lang="en-GB" sz="2400" dirty="0"/>
              <a:t> attacks/information theft vs brute force traffic based </a:t>
            </a:r>
            <a:r>
              <a:rPr lang="en-GB" sz="2400" dirty="0" err="1"/>
              <a:t>DoS</a:t>
            </a:r>
            <a:r>
              <a:rPr lang="en-GB" sz="2400" dirty="0"/>
              <a:t>.  </a:t>
            </a:r>
            <a:endParaRPr lang="en-US" sz="2400" dirty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DoS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18448"/>
            <a:ext cx="8208911" cy="2650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Наличие DоS трафика, не связанного с трафиком приложения.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err="1" smtClean="0"/>
              <a:t>DoS</a:t>
            </a:r>
            <a:r>
              <a:rPr lang="en-GB" sz="2400" dirty="0" smtClean="0"/>
              <a:t> fingerprinting</a:t>
            </a:r>
            <a:r>
              <a:rPr lang="ru-RU" sz="2400" dirty="0" smtClean="0"/>
              <a:t>, </a:t>
            </a:r>
            <a:r>
              <a:rPr lang="ru-RU" sz="2400" dirty="0"/>
              <a:t>защита от </a:t>
            </a:r>
            <a:r>
              <a:rPr lang="ru-RU" sz="2400" dirty="0" smtClean="0"/>
              <a:t>D</a:t>
            </a:r>
            <a:r>
              <a:rPr lang="en-GB" sz="2400" dirty="0" smtClean="0"/>
              <a:t>o</a:t>
            </a:r>
            <a:r>
              <a:rPr lang="ru-RU" sz="2400" dirty="0" smtClean="0"/>
              <a:t>S-атак</a:t>
            </a:r>
            <a:r>
              <a:rPr lang="ru-RU" sz="2400" dirty="0"/>
              <a:t>, видимость в трафик атаки</a:t>
            </a:r>
            <a:r>
              <a:rPr lang="ru-RU" sz="2400" dirty="0" smtClean="0"/>
              <a:t>.</a:t>
            </a:r>
            <a:r>
              <a:rPr lang="en-GB" sz="2400" dirty="0" smtClean="0"/>
              <a:t>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smtClean="0"/>
              <a:t>Умные D</a:t>
            </a:r>
            <a:r>
              <a:rPr lang="en-GB" sz="2400" dirty="0" smtClean="0"/>
              <a:t>o</a:t>
            </a:r>
            <a:r>
              <a:rPr lang="ru-RU" sz="2400" dirty="0" smtClean="0"/>
              <a:t>S</a:t>
            </a:r>
            <a:r>
              <a:rPr lang="en-GB" sz="2400" dirty="0" smtClean="0"/>
              <a:t> </a:t>
            </a:r>
            <a:r>
              <a:rPr lang="ru-RU" sz="2400" dirty="0" smtClean="0"/>
              <a:t>атаки </a:t>
            </a:r>
            <a:r>
              <a:rPr lang="ru-RU" sz="2400" dirty="0"/>
              <a:t>и кража информации против </a:t>
            </a:r>
            <a:r>
              <a:rPr lang="en-GB" sz="2400" dirty="0" smtClean="0"/>
              <a:t>brute force </a:t>
            </a:r>
            <a:r>
              <a:rPr lang="ru-RU" sz="2400" dirty="0"/>
              <a:t>D</a:t>
            </a:r>
            <a:r>
              <a:rPr lang="en-GB" sz="2400" dirty="0"/>
              <a:t>o</a:t>
            </a:r>
            <a:r>
              <a:rPr lang="ru-RU" sz="2400" dirty="0"/>
              <a:t>S</a:t>
            </a:r>
            <a:r>
              <a:rPr lang="en-GB" sz="2400" dirty="0"/>
              <a:t> </a:t>
            </a:r>
            <a:r>
              <a:rPr lang="ru-RU" sz="2400" dirty="0" smtClean="0"/>
              <a:t>атак.</a:t>
            </a:r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Отказ в обслуживании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13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280919" cy="3977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Integrated and standalone load balancers. </a:t>
            </a:r>
            <a:r>
              <a:rPr lang="en-GB" sz="2400" dirty="0" err="1"/>
              <a:t>Anycasting</a:t>
            </a:r>
            <a:r>
              <a:rPr lang="en-GB" sz="2400" dirty="0"/>
              <a:t> on custom header fields. Visibility into headers.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TLS interception on load balancing </a:t>
            </a:r>
            <a:r>
              <a:rPr lang="en-GB" sz="2400" dirty="0" smtClean="0"/>
              <a:t>environments</a:t>
            </a:r>
            <a:r>
              <a:rPr lang="en-GB" sz="2400" dirty="0"/>
              <a:t>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Performance enhancing proxies, long distance transport optimizations.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Content, </a:t>
            </a:r>
            <a:r>
              <a:rPr lang="en-GB" sz="2400" dirty="0" smtClean="0"/>
              <a:t>advertisement </a:t>
            </a:r>
            <a:r>
              <a:rPr lang="en-GB" sz="2400" dirty="0"/>
              <a:t>injection – need a better dedicated </a:t>
            </a:r>
            <a:r>
              <a:rPr lang="en-GB" sz="2400" dirty="0" smtClean="0"/>
              <a:t>mechanism </a:t>
            </a:r>
            <a:r>
              <a:rPr lang="en-GB" sz="2400" dirty="0"/>
              <a:t>for </a:t>
            </a:r>
            <a:r>
              <a:rPr lang="en-GB" sz="2400" dirty="0" smtClean="0"/>
              <a:t>that.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ALGs and </a:t>
            </a:r>
            <a:r>
              <a:rPr lang="en-GB" sz="2400" dirty="0" err="1" smtClean="0"/>
              <a:t>middleboxes</a:t>
            </a:r>
            <a:r>
              <a:rPr lang="en-GB" sz="2400" dirty="0"/>
              <a:t> </a:t>
            </a:r>
            <a:r>
              <a:rPr lang="en-GB" sz="2400" dirty="0" smtClean="0"/>
              <a:t>are here to stay. </a:t>
            </a:r>
            <a:r>
              <a:rPr lang="en-GB" sz="2400" dirty="0" smtClean="0"/>
              <a:t> </a:t>
            </a:r>
            <a:endParaRPr lang="en-US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Load Balancers and Optimizers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280919" cy="3977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Интегрированные и автономные балансировщики нагрузки</a:t>
            </a:r>
            <a:r>
              <a:rPr lang="ru-RU" sz="2400" dirty="0" smtClean="0"/>
              <a:t>. </a:t>
            </a:r>
            <a:r>
              <a:rPr lang="ru-RU" sz="2400" dirty="0"/>
              <a:t>Видимость в </a:t>
            </a:r>
            <a:r>
              <a:rPr lang="ru-RU" sz="2400" dirty="0" smtClean="0"/>
              <a:t>заголовки</a:t>
            </a:r>
            <a:r>
              <a:rPr lang="en-GB" sz="2400" dirty="0" smtClean="0"/>
              <a:t> </a:t>
            </a:r>
            <a:r>
              <a:rPr lang="az-Cyrl-AZ" sz="2400" dirty="0"/>
              <a:t>пакетов</a:t>
            </a:r>
            <a:r>
              <a:rPr lang="ru-RU" sz="2400" dirty="0" smtClean="0"/>
              <a:t>.</a:t>
            </a:r>
            <a:r>
              <a:rPr lang="en-GB" sz="2400" dirty="0" smtClean="0"/>
              <a:t>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Перехват TLS в средах балансировки нагрузки</a:t>
            </a:r>
            <a:r>
              <a:rPr lang="en-GB" sz="2400" dirty="0" smtClean="0"/>
              <a:t>.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Повышение производительности прокси-серверов, оптимизация транспорта на большие расстояния</a:t>
            </a:r>
            <a:r>
              <a:rPr lang="ru-RU" sz="2400" dirty="0" smtClean="0"/>
              <a:t>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Локальный контент, контекстная реклама – нужен специальный механизм для этого</a:t>
            </a:r>
            <a:r>
              <a:rPr lang="ru-RU" sz="2400" dirty="0" smtClean="0"/>
              <a:t>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ALGs</a:t>
            </a:r>
            <a:r>
              <a:rPr lang="ru-RU" sz="2400" dirty="0" smtClean="0"/>
              <a:t> </a:t>
            </a:r>
            <a:r>
              <a:rPr lang="ru-RU" sz="2400" dirty="0"/>
              <a:t>и </a:t>
            </a:r>
            <a:r>
              <a:rPr lang="en-GB" sz="2400" dirty="0" err="1" smtClean="0"/>
              <a:t>middleboxes</a:t>
            </a:r>
            <a:r>
              <a:rPr lang="ru-RU" sz="2400" dirty="0" smtClean="0"/>
              <a:t> </a:t>
            </a:r>
            <a:r>
              <a:rPr lang="ru-RU" sz="2400" dirty="0"/>
              <a:t>останутся в сети на долго</a:t>
            </a:r>
            <a:r>
              <a:rPr lang="en-GB" sz="2400" dirty="0" smtClean="0"/>
              <a:t>.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826383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Балансировщики и </a:t>
            </a:r>
            <a:r>
              <a:rPr lang="az-Cyrl-AZ" dirty="0" smtClean="0"/>
              <a:t>оптимизаторы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53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992888" cy="1961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Lawful </a:t>
            </a:r>
            <a:r>
              <a:rPr lang="en-GB" sz="2400" dirty="0" smtClean="0"/>
              <a:t>Intercept has to work.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This is not a topic for joking</a:t>
            </a:r>
            <a:r>
              <a:rPr lang="en-GB" sz="24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A thin line between lawful and unlawful intercept. </a:t>
            </a:r>
            <a:endParaRPr lang="en-GB" sz="2400" dirty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Lawful Intercept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 Fairy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63638"/>
            <a:ext cx="7874075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With a grain of reality though.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US" dirty="0" smtClean="0"/>
          </a:p>
          <a:p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735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992888" cy="1653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Законный перехват </a:t>
            </a:r>
            <a:r>
              <a:rPr lang="en-GB" sz="2400" dirty="0" smtClean="0"/>
              <a:t>(lawful intercept) </a:t>
            </a:r>
            <a:r>
              <a:rPr lang="ru-RU" sz="2400" dirty="0" smtClean="0"/>
              <a:t>должен </a:t>
            </a:r>
            <a:r>
              <a:rPr lang="ru-RU" sz="2400" dirty="0"/>
              <a:t>работать.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Это не тема для шуток.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Тонкая грань между законным и незаконным перехватом.</a:t>
            </a:r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Законный перехват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4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13183"/>
            <a:ext cx="7992888" cy="1653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Packet m</a:t>
            </a:r>
            <a:r>
              <a:rPr lang="en-GB" sz="2400" dirty="0" smtClean="0"/>
              <a:t>arking for OAM purposes.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P</a:t>
            </a:r>
            <a:r>
              <a:rPr lang="en-GB" sz="2400" dirty="0" smtClean="0"/>
              <a:t>assive </a:t>
            </a:r>
            <a:r>
              <a:rPr lang="en-GB" sz="2400" dirty="0"/>
              <a:t>monitoring, service level OAM, </a:t>
            </a:r>
            <a:r>
              <a:rPr lang="en-GB" sz="2400" dirty="0" smtClean="0"/>
              <a:t>SLA validation.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Synthetic service probes. </a:t>
            </a:r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13183"/>
            <a:ext cx="7992888" cy="134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Маркировка пакетов для целей OAM.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Пассивный мониторинг, </a:t>
            </a:r>
            <a:r>
              <a:rPr lang="en-GB" sz="2400" dirty="0" smtClean="0"/>
              <a:t>service level </a:t>
            </a:r>
            <a:r>
              <a:rPr lang="ru-RU" sz="2400" dirty="0" smtClean="0"/>
              <a:t>OAM</a:t>
            </a:r>
            <a:r>
              <a:rPr lang="ru-RU" sz="2400" dirty="0"/>
              <a:t>, проверка SLA.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Синтетические сервисные зонды.</a:t>
            </a:r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1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064896" cy="272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Data at rest </a:t>
            </a:r>
            <a:r>
              <a:rPr lang="en-GB" sz="2400" dirty="0" smtClean="0"/>
              <a:t>encryption</a:t>
            </a:r>
            <a:r>
              <a:rPr lang="en-GB" sz="2400" dirty="0"/>
              <a:t>.</a:t>
            </a:r>
            <a:r>
              <a:rPr lang="en-GB" sz="2400" dirty="0" smtClean="0"/>
              <a:t>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Deduplication</a:t>
            </a:r>
            <a:r>
              <a:rPr lang="en-GB" sz="2400" dirty="0"/>
              <a:t>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Blind </a:t>
            </a:r>
            <a:r>
              <a:rPr lang="en-GB" sz="2400" dirty="0" smtClean="0"/>
              <a:t>caching.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Content compression</a:t>
            </a:r>
            <a:r>
              <a:rPr lang="en-GB" sz="2400" dirty="0" smtClean="0"/>
              <a:t>.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Content blocking. </a:t>
            </a:r>
            <a:endParaRPr lang="en-US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Encryption decreases </a:t>
            </a:r>
            <a:r>
              <a:rPr lang="en-GB" sz="2400" dirty="0" smtClean="0"/>
              <a:t>effectiveness of caching.</a:t>
            </a:r>
            <a:endParaRPr lang="en-GB" sz="2400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Caching and 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8064896" cy="2727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Шифрование данных в состоянии покоя.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Дедупликация.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Слепое кэширование.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Сжатие содержимого.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Блокировка содержимого.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Шифрование снижает эффективность кэширования.</a:t>
            </a:r>
            <a:endParaRPr lang="en-GB" sz="2400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Кэширование и хранение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41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848871" cy="2293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Decryption for troubleshooting purposes is done by offline encryption by using </a:t>
            </a:r>
            <a:r>
              <a:rPr lang="en-GB" sz="2400" dirty="0" smtClean="0"/>
              <a:t>private </a:t>
            </a:r>
            <a:r>
              <a:rPr lang="en-GB" sz="2400" dirty="0"/>
              <a:t>keys </a:t>
            </a:r>
            <a:r>
              <a:rPr lang="en-GB" sz="2400" dirty="0" smtClean="0"/>
              <a:t>available out of band. 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This is a common practice.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Tooling is important.</a:t>
            </a:r>
            <a:endParaRPr lang="en-GB" sz="2400" dirty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8407846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Network Management and 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5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848871" cy="2626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Расшифровка для устранения неполадок выполняется автономным дешифрованием с использованием приватных ключей, </a:t>
            </a:r>
            <a:r>
              <a:rPr lang="ru-RU" sz="2400" dirty="0" smtClean="0"/>
              <a:t>доступных</a:t>
            </a:r>
            <a:r>
              <a:rPr lang="en-GB" sz="2400" dirty="0" smtClean="0"/>
              <a:t> out of band</a:t>
            </a:r>
            <a:r>
              <a:rPr lang="ru-RU" sz="2400" dirty="0" smtClean="0"/>
              <a:t>.</a:t>
            </a:r>
            <a:endParaRPr lang="ru-RU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Это обычная практика.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Важно иметь подходящие инструменты</a:t>
            </a:r>
            <a:r>
              <a:rPr lang="en-GB" sz="2400" dirty="0" smtClean="0"/>
              <a:t>.</a:t>
            </a:r>
            <a:endParaRPr lang="en-GB" sz="2400" dirty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8407846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Управление сетью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7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Network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31590"/>
            <a:ext cx="7848872" cy="34624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GB" dirty="0" smtClean="0"/>
              <a:t>E</a:t>
            </a:r>
            <a:r>
              <a:rPr lang="en-GB" dirty="0" smtClean="0"/>
              <a:t>volution </a:t>
            </a:r>
            <a:r>
              <a:rPr lang="en-GB" dirty="0" smtClean="0"/>
              <a:t>of </a:t>
            </a:r>
            <a:r>
              <a:rPr lang="en-GB" dirty="0" smtClean="0"/>
              <a:t>RPF and control plane </a:t>
            </a:r>
            <a:r>
              <a:rPr lang="en-GB" dirty="0" smtClean="0"/>
              <a:t>snooping</a:t>
            </a:r>
            <a:r>
              <a:rPr lang="en-GB" dirty="0" smtClean="0"/>
              <a:t>. 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GB" dirty="0" smtClean="0"/>
              <a:t>Application </a:t>
            </a:r>
            <a:r>
              <a:rPr lang="en-GB" dirty="0"/>
              <a:t>performance and monitoring, network diagnostics and troubleshooting. </a:t>
            </a:r>
          </a:p>
          <a:p>
            <a:pPr>
              <a:lnSpc>
                <a:spcPct val="110000"/>
              </a:lnSpc>
            </a:pPr>
            <a:r>
              <a:rPr lang="en-GB" dirty="0"/>
              <a:t>2-tuple, 5-tuple analysis for various places in network and encryption technologies. 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GB" dirty="0"/>
              <a:t>Filtering based on URL lookup and DNS </a:t>
            </a:r>
            <a:r>
              <a:rPr lang="en-GB" dirty="0" smtClean="0"/>
              <a:t>resolution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Encrypted </a:t>
            </a:r>
            <a:r>
              <a:rPr lang="en-GB" dirty="0"/>
              <a:t>DNS. </a:t>
            </a:r>
            <a:endParaRPr lang="en-US" dirty="0"/>
          </a:p>
          <a:p>
            <a:pPr marL="0" indent="0">
              <a:lnSpc>
                <a:spcPct val="110000"/>
              </a:lnSpc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939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Сетевая инфраструктура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31590"/>
            <a:ext cx="7848872" cy="34624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ru-RU" dirty="0"/>
              <a:t>Эволюция </a:t>
            </a:r>
            <a:r>
              <a:rPr lang="ru-RU" dirty="0" smtClean="0"/>
              <a:t>RPF</a:t>
            </a:r>
            <a:r>
              <a:rPr lang="en-GB" dirty="0" smtClean="0"/>
              <a:t> </a:t>
            </a:r>
            <a:r>
              <a:rPr lang="ru-RU" dirty="0" smtClean="0"/>
              <a:t>и</a:t>
            </a:r>
            <a:r>
              <a:rPr lang="en-GB" dirty="0" smtClean="0"/>
              <a:t> </a:t>
            </a:r>
            <a:r>
              <a:rPr lang="en-GB" dirty="0"/>
              <a:t>control plane snooping</a:t>
            </a:r>
            <a:r>
              <a:rPr lang="ru-RU" dirty="0" smtClean="0"/>
              <a:t>. Производительность </a:t>
            </a:r>
            <a:r>
              <a:rPr lang="ru-RU" dirty="0"/>
              <a:t>приложений и мониторинг, диагностика сети и устранение неполадок.</a:t>
            </a:r>
          </a:p>
          <a:p>
            <a:pPr>
              <a:lnSpc>
                <a:spcPct val="110000"/>
              </a:lnSpc>
            </a:pPr>
            <a:r>
              <a:rPr lang="ru-RU" dirty="0"/>
              <a:t>2-tuple, 5-tuple анализ в различных местах в сети</a:t>
            </a:r>
            <a:r>
              <a:rPr lang="ru-RU" dirty="0" smtClean="0"/>
              <a:t>.</a:t>
            </a:r>
            <a:endParaRPr lang="ru-RU" dirty="0"/>
          </a:p>
          <a:p>
            <a:pPr>
              <a:lnSpc>
                <a:spcPct val="110000"/>
              </a:lnSpc>
            </a:pPr>
            <a:r>
              <a:rPr lang="ru-RU" dirty="0"/>
              <a:t>Фильтрация на основе URL-адресов и DNS </a:t>
            </a:r>
            <a:r>
              <a:rPr lang="ru-RU" dirty="0" smtClean="0"/>
              <a:t>разрешения</a:t>
            </a:r>
            <a:endParaRPr lang="en-GB" dirty="0" smtClean="0"/>
          </a:p>
          <a:p>
            <a:pPr>
              <a:lnSpc>
                <a:spcPct val="110000"/>
              </a:lnSpc>
            </a:pPr>
            <a:r>
              <a:rPr lang="ru-RU" dirty="0" smtClean="0"/>
              <a:t>Шифрованный </a:t>
            </a:r>
            <a:r>
              <a:rPr lang="ru-RU" dirty="0"/>
              <a:t>DNS.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571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920879" cy="1986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Traffic conditioning and marking on </a:t>
            </a:r>
            <a:r>
              <a:rPr lang="en-GB" sz="2400" dirty="0"/>
              <a:t>encrypted payload. 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Everything </a:t>
            </a:r>
            <a:r>
              <a:rPr lang="en-GB" sz="2400" dirty="0"/>
              <a:t>is HTTP over TLS, web page and </a:t>
            </a:r>
            <a:r>
              <a:rPr lang="en-GB" sz="2400" dirty="0" err="1"/>
              <a:t>websocket</a:t>
            </a:r>
            <a:r>
              <a:rPr lang="en-GB" sz="2400" dirty="0"/>
              <a:t> based </a:t>
            </a:r>
            <a:r>
              <a:rPr lang="en-GB" sz="2400" dirty="0" err="1"/>
              <a:t>realtime</a:t>
            </a:r>
            <a:r>
              <a:rPr lang="en-GB" sz="2400" dirty="0"/>
              <a:t> </a:t>
            </a:r>
            <a:r>
              <a:rPr lang="en-GB" sz="2400" dirty="0" smtClean="0"/>
              <a:t>communication</a:t>
            </a:r>
            <a:r>
              <a:rPr lang="en-GB" sz="2400" dirty="0"/>
              <a:t> </a:t>
            </a:r>
            <a:r>
              <a:rPr lang="en-GB" sz="2400" dirty="0" smtClean="0"/>
              <a:t>is just HTTP over TLS. </a:t>
            </a:r>
            <a:endParaRPr lang="en-GB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Congestion management according to application traffic. </a:t>
            </a:r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QoS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46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ru-RU" dirty="0"/>
              <a:t>Сказка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63638"/>
            <a:ext cx="7874075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C</a:t>
            </a:r>
            <a:r>
              <a:rPr lang="ru-RU" sz="2400" dirty="0" smtClean="0"/>
              <a:t> </a:t>
            </a:r>
            <a:r>
              <a:rPr lang="ru-RU" sz="2400" dirty="0"/>
              <a:t>зерном реальности.</a:t>
            </a:r>
            <a:endParaRPr lang="en-US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US" dirty="0" smtClean="0"/>
          </a:p>
          <a:p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50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9"/>
            <a:ext cx="7920879" cy="267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Кондиционирование трафика и маркировка на зашифрованной полезной нагрузке.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Все это http над TLS, веб-страницы и на основе вебсокетов общение в реальном времени-это только http над TLS.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Управление перегрузками в соответствии с трафиком приложений.</a:t>
            </a:r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Качество </a:t>
            </a:r>
            <a:r>
              <a:rPr lang="az-Cyrl-AZ" dirty="0" smtClean="0"/>
              <a:t>обслуживания</a:t>
            </a:r>
            <a:r>
              <a:rPr lang="en-GB" dirty="0" smtClean="0"/>
              <a:t> (</a:t>
            </a:r>
            <a:r>
              <a:rPr lang="en-GB" dirty="0" err="1" smtClean="0"/>
              <a:t>QoS</a:t>
            </a:r>
            <a:r>
              <a:rPr lang="en-GB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22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8"/>
            <a:ext cx="7952659" cy="2958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No. We need to find better ways to operate in encrypted environment instead.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And </a:t>
            </a:r>
            <a:r>
              <a:rPr lang="en-GB" sz="2400" dirty="0" smtClean="0"/>
              <a:t>we </a:t>
            </a:r>
            <a:r>
              <a:rPr lang="en-GB" sz="2400" dirty="0"/>
              <a:t>need to realize that there will be attempts to block encryption.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We should do no evil on the network too. This one seems a bit harder to achieve though.  </a:t>
            </a:r>
            <a:endParaRPr lang="en-US" sz="2400" dirty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Do we need to encrypt less?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7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7168"/>
            <a:ext cx="7952659" cy="2650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Нет. Вместо этого мы должны найти лучшие способы работы в зашифрованной среде</a:t>
            </a:r>
            <a:r>
              <a:rPr lang="ru-RU" sz="2400" dirty="0" smtClean="0"/>
              <a:t>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И мы должны понимать, что будут попытки заблокировать шифрование</a:t>
            </a:r>
            <a:r>
              <a:rPr lang="ru-RU" sz="2400" dirty="0" smtClean="0"/>
              <a:t>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Мы не должны делать зла в сети тоже. Это кажется немного труднее достичь, хотя.</a:t>
            </a:r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Нужно ли меньше шифровать?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Way Forward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539553" y="1005576"/>
            <a:ext cx="8018092" cy="2574286"/>
          </a:xfrm>
        </p:spPr>
        <p:txBody>
          <a:bodyPr>
            <a:normAutofit/>
          </a:bodyPr>
          <a:lstStyle/>
          <a:p>
            <a:r>
              <a:rPr lang="en-GB" sz="2400" dirty="0"/>
              <a:t>IETF is working on a set of recommendations for widespread encryption deployment. </a:t>
            </a:r>
          </a:p>
          <a:p>
            <a:r>
              <a:rPr lang="en-GB" sz="2400" dirty="0"/>
              <a:t>Please provide feedback on your experiences with encryption. </a:t>
            </a:r>
          </a:p>
          <a:p>
            <a:r>
              <a:rPr lang="en-GB" sz="2400" dirty="0" smtClean="0"/>
              <a:t>There may be broken/suboptimal things and incorrect assumptions. That needs to be addressed and fixed. </a:t>
            </a:r>
            <a:endParaRPr lang="en-GB" sz="2400" dirty="0"/>
          </a:p>
          <a:p>
            <a:pPr marL="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632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Путь вперед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539553" y="1005576"/>
            <a:ext cx="8018092" cy="2574286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/>
              <a:t>IETF</a:t>
            </a:r>
            <a:r>
              <a:rPr lang="ru-RU" sz="2400" dirty="0" smtClean="0"/>
              <a:t> </a:t>
            </a:r>
            <a:r>
              <a:rPr lang="ru-RU" sz="2400" dirty="0"/>
              <a:t>работает над набором рекомендаций для внедрения всеобщего шифрования</a:t>
            </a:r>
            <a:r>
              <a:rPr lang="en-GB" sz="2400" dirty="0" smtClean="0"/>
              <a:t>. </a:t>
            </a:r>
            <a:endParaRPr lang="en-GB" sz="2400" dirty="0"/>
          </a:p>
          <a:p>
            <a:r>
              <a:rPr lang="ru-RU" sz="2400" dirty="0"/>
              <a:t>Нам интересна ваша обратная связь о вашем опыте с шифрованием</a:t>
            </a:r>
            <a:r>
              <a:rPr lang="en-GB" sz="2400" dirty="0" smtClean="0"/>
              <a:t>. </a:t>
            </a:r>
            <a:endParaRPr lang="en-GB" sz="2400" dirty="0"/>
          </a:p>
          <a:p>
            <a:r>
              <a:rPr lang="ru-RU" sz="2400" dirty="0"/>
              <a:t>Некоторые вещи могут быть сломанные/неоптимальные или приняты неправильные предположения. Ето нужно рассмотреть и исправить</a:t>
            </a:r>
            <a:r>
              <a:rPr lang="en-GB" sz="2400" dirty="0" smtClean="0"/>
              <a:t>.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endParaRPr lang="en-GB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272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Discussion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539553" y="1005576"/>
            <a:ext cx="8018092" cy="25742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All </a:t>
            </a:r>
            <a:r>
              <a:rPr lang="en-GB" sz="2400" dirty="0"/>
              <a:t>fairy tales eventually come to </a:t>
            </a:r>
            <a:r>
              <a:rPr lang="en-GB" sz="2400" dirty="0" smtClean="0"/>
              <a:t>an</a:t>
            </a:r>
            <a:r>
              <a:rPr lang="en-GB" sz="2400" dirty="0" smtClean="0"/>
              <a:t> </a:t>
            </a:r>
            <a:r>
              <a:rPr lang="en-GB" sz="2400" dirty="0"/>
              <a:t>end.</a:t>
            </a:r>
          </a:p>
          <a:p>
            <a:pPr marL="0" indent="0">
              <a:buNone/>
            </a:pPr>
            <a:r>
              <a:rPr lang="en-GB" sz="2400" dirty="0" smtClean="0"/>
              <a:t>  </a:t>
            </a:r>
          </a:p>
          <a:p>
            <a:endParaRPr lang="en-GB" dirty="0" smtClean="0"/>
          </a:p>
          <a:p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715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Дискуссия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539553" y="1005576"/>
            <a:ext cx="8018092" cy="25742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az-Cyrl-AZ" sz="2400" dirty="0" smtClean="0"/>
              <a:t>Все </a:t>
            </a:r>
            <a:r>
              <a:rPr lang="az-Cyrl-AZ" sz="2400" dirty="0"/>
              <a:t>сказки когда-то заканчиваются</a:t>
            </a:r>
            <a:r>
              <a:rPr lang="en-GB" sz="2400" dirty="0" smtClean="0"/>
              <a:t>.</a:t>
            </a: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  </a:t>
            </a:r>
          </a:p>
          <a:p>
            <a:endParaRPr lang="en-GB" dirty="0" smtClean="0"/>
          </a:p>
          <a:p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968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 Feeling of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31590"/>
            <a:ext cx="7992888" cy="324036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Pervasive Monitoring is a problem.</a:t>
            </a:r>
            <a:endParaRPr lang="en-US" sz="2400" dirty="0" smtClean="0"/>
          </a:p>
          <a:p>
            <a:r>
              <a:rPr lang="en-GB" sz="2400" dirty="0" smtClean="0"/>
              <a:t>Let’s Address Pervasive Monitoring with Pervasive Encryption.</a:t>
            </a:r>
          </a:p>
          <a:p>
            <a:r>
              <a:rPr lang="en-GB" sz="2400" dirty="0" smtClean="0"/>
              <a:t>Problem solved.</a:t>
            </a:r>
          </a:p>
          <a:p>
            <a:endParaRPr lang="en-GB" sz="2400" dirty="0"/>
          </a:p>
          <a:p>
            <a:r>
              <a:rPr lang="en-GB" sz="2400" dirty="0" smtClean="0"/>
              <a:t>Just at what cost? </a:t>
            </a:r>
            <a:endParaRPr lang="en-GB" dirty="0" smtClean="0"/>
          </a:p>
          <a:p>
            <a:endParaRPr lang="en-US" dirty="0" smtClean="0"/>
          </a:p>
          <a:p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421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ru-RU" dirty="0"/>
              <a:t>Ощущение безопасности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31590"/>
            <a:ext cx="7992888" cy="3240360"/>
          </a:xfrm>
        </p:spPr>
        <p:txBody>
          <a:bodyPr>
            <a:normAutofit/>
          </a:bodyPr>
          <a:lstStyle/>
          <a:p>
            <a:r>
              <a:rPr lang="ru-RU" sz="2400" dirty="0"/>
              <a:t>Всеобщчий мониторинг </a:t>
            </a:r>
            <a:r>
              <a:rPr lang="ru-RU" sz="2400" dirty="0" smtClean="0"/>
              <a:t>– это</a:t>
            </a:r>
            <a:r>
              <a:rPr lang="en-GB" sz="2400" dirty="0" smtClean="0"/>
              <a:t> </a:t>
            </a:r>
            <a:r>
              <a:rPr lang="ru-RU" sz="2400" dirty="0" smtClean="0"/>
              <a:t>проблема</a:t>
            </a:r>
            <a:r>
              <a:rPr lang="en-GB" sz="2400" dirty="0" smtClean="0"/>
              <a:t>.</a:t>
            </a:r>
            <a:endParaRPr lang="en-US" sz="2400" dirty="0" smtClean="0"/>
          </a:p>
          <a:p>
            <a:r>
              <a:rPr lang="ru-RU" sz="2400" dirty="0"/>
              <a:t>Попробуем ответить на всеобщчий мониторинг всеобщчим </a:t>
            </a:r>
            <a:r>
              <a:rPr lang="ru-RU" sz="2400" dirty="0" smtClean="0"/>
              <a:t>шифрованием</a:t>
            </a:r>
            <a:r>
              <a:rPr lang="en-GB" sz="2400" dirty="0" smtClean="0"/>
              <a:t>.</a:t>
            </a:r>
          </a:p>
          <a:p>
            <a:r>
              <a:rPr lang="ru-RU" sz="2400" dirty="0" smtClean="0"/>
              <a:t>И</a:t>
            </a:r>
            <a:r>
              <a:rPr lang="en-GB" sz="2400" dirty="0" smtClean="0"/>
              <a:t> </a:t>
            </a:r>
            <a:r>
              <a:rPr lang="ru-RU" sz="2400" dirty="0"/>
              <a:t>п</a:t>
            </a:r>
            <a:r>
              <a:rPr lang="ru-RU" sz="2400" dirty="0" smtClean="0"/>
              <a:t>роблема </a:t>
            </a:r>
            <a:r>
              <a:rPr lang="ru-RU" sz="2400" dirty="0"/>
              <a:t>решена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ru-RU" sz="2400" dirty="0" smtClean="0"/>
              <a:t>Но</a:t>
            </a:r>
            <a:r>
              <a:rPr lang="en-GB" sz="2400" dirty="0" smtClean="0"/>
              <a:t> </a:t>
            </a:r>
            <a:r>
              <a:rPr lang="ru-RU" sz="2400" dirty="0"/>
              <a:t>п</a:t>
            </a:r>
            <a:r>
              <a:rPr lang="ru-RU" sz="2400" dirty="0" smtClean="0"/>
              <a:t>о </a:t>
            </a:r>
            <a:r>
              <a:rPr lang="ru-RU" sz="2400" dirty="0"/>
              <a:t>какой цене</a:t>
            </a:r>
            <a:r>
              <a:rPr lang="en-GB" sz="2400" dirty="0" smtClean="0"/>
              <a:t>? </a:t>
            </a:r>
            <a:endParaRPr lang="en-GB" dirty="0" smtClean="0"/>
          </a:p>
          <a:p>
            <a:endParaRPr lang="en-US" dirty="0" smtClean="0"/>
          </a:p>
          <a:p>
            <a:endParaRPr lang="en-GB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691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Encryption in the network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39552" y="1131590"/>
            <a:ext cx="7920880" cy="2599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Has been around for long. At different layers. D</a:t>
            </a:r>
            <a:r>
              <a:rPr lang="en-US" sz="2400" dirty="0" smtClean="0"/>
              <a:t>one </a:t>
            </a:r>
            <a:r>
              <a:rPr lang="en-US" sz="2400" dirty="0"/>
              <a:t>in different ways</a:t>
            </a:r>
            <a:r>
              <a:rPr lang="en-US" sz="24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Authentication </a:t>
            </a:r>
            <a:r>
              <a:rPr lang="en-US" sz="2400" dirty="0"/>
              <a:t>and </a:t>
            </a:r>
            <a:r>
              <a:rPr lang="en-US" sz="2400" dirty="0" smtClean="0"/>
              <a:t>encryption.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Opportunistic </a:t>
            </a:r>
            <a:r>
              <a:rPr lang="en-GB" sz="2400" dirty="0"/>
              <a:t>encryption, strong end to end encryption</a:t>
            </a:r>
            <a:r>
              <a:rPr lang="en-GB" sz="24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Accessibility of encryption.</a:t>
            </a:r>
            <a:endParaRPr lang="en-US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214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az-Cyrl-AZ" dirty="0"/>
              <a:t>Шифрование в сети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39552" y="1131590"/>
            <a:ext cx="7920880" cy="3264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az-Cyrl-AZ" sz="2400" dirty="0"/>
              <a:t>Шифрование </a:t>
            </a:r>
            <a:r>
              <a:rPr lang="ru-RU" sz="2400" dirty="0"/>
              <a:t>присудствует </a:t>
            </a:r>
            <a:r>
              <a:rPr lang="ru-RU" sz="2400" dirty="0" smtClean="0"/>
              <a:t>в </a:t>
            </a:r>
            <a:r>
              <a:rPr lang="ru-RU" sz="2400" dirty="0"/>
              <a:t>течение длительного времени. На разных </a:t>
            </a:r>
            <a:r>
              <a:rPr lang="ru-RU" sz="2400" dirty="0"/>
              <a:t>уровнях. </a:t>
            </a:r>
            <a:r>
              <a:rPr lang="ru-RU" sz="2400" dirty="0" smtClean="0"/>
              <a:t>Реализовано </a:t>
            </a:r>
            <a:r>
              <a:rPr lang="ru-RU" sz="2400" dirty="0"/>
              <a:t>по разному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az-Cyrl-AZ" sz="2400" dirty="0"/>
              <a:t>Проверка подлинности </a:t>
            </a:r>
            <a:r>
              <a:rPr lang="en-GB" sz="2400" dirty="0" smtClean="0"/>
              <a:t>(authentication) </a:t>
            </a:r>
            <a:r>
              <a:rPr lang="az-Cyrl-AZ" sz="2400" dirty="0" smtClean="0"/>
              <a:t>и шифрование</a:t>
            </a:r>
            <a:r>
              <a:rPr lang="en-GB" sz="2400" dirty="0" smtClean="0"/>
              <a:t> (encryption)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smtClean="0"/>
              <a:t>Оппортунистическое шифрование</a:t>
            </a:r>
            <a:r>
              <a:rPr lang="en-GB" sz="2400" dirty="0" smtClean="0"/>
              <a:t> (Opportunistic encryption).</a:t>
            </a:r>
            <a:endParaRPr lang="en-GB" sz="24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az-Cyrl-AZ" sz="2400" dirty="0"/>
              <a:t>Доступность шифрования</a:t>
            </a:r>
            <a:r>
              <a:rPr lang="en-GB" sz="2400" dirty="0" smtClean="0"/>
              <a:t>.</a:t>
            </a:r>
            <a:endParaRPr lang="en-US" sz="24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44514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1131590"/>
            <a:ext cx="799288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Privacy concerns should not make the network </a:t>
            </a:r>
            <a:r>
              <a:rPr lang="en-GB" sz="2400" dirty="0" smtClean="0"/>
              <a:t>to become </a:t>
            </a:r>
            <a:r>
              <a:rPr lang="en-GB" sz="2400" dirty="0"/>
              <a:t>unmanageable</a:t>
            </a:r>
            <a:r>
              <a:rPr lang="en-GB" sz="24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The network has to work.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No service vs degraded service vs </a:t>
            </a:r>
            <a:r>
              <a:rPr lang="en-GB" sz="2400" dirty="0" smtClean="0"/>
              <a:t>full</a:t>
            </a:r>
            <a:r>
              <a:rPr lang="en-GB" sz="2400" dirty="0" smtClean="0"/>
              <a:t> </a:t>
            </a:r>
            <a:r>
              <a:rPr lang="en-GB" sz="2400" dirty="0" smtClean="0"/>
              <a:t>service.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No privacy vs compromised privacy vs full privacy.</a:t>
            </a:r>
            <a:endParaRPr lang="en-GB" sz="2400" dirty="0"/>
          </a:p>
          <a:p>
            <a:endParaRPr lang="en-GB" sz="2000" dirty="0" smtClean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334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Relativity of Importance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8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3165</TotalTime>
  <Words>1714</Words>
  <Application>Microsoft Office PowerPoint</Application>
  <PresentationFormat>On-screen Show (16:9)</PresentationFormat>
  <Paragraphs>235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1_Office Theme</vt:lpstr>
      <vt:lpstr>2_Office Theme</vt:lpstr>
      <vt:lpstr>Operating a Secure Network  </vt:lpstr>
      <vt:lpstr>Управление защищенной сетью</vt:lpstr>
      <vt:lpstr>A Fairy Tale</vt:lpstr>
      <vt:lpstr>Сказка</vt:lpstr>
      <vt:lpstr>A Feeling of Security</vt:lpstr>
      <vt:lpstr>Ощущение безопасности</vt:lpstr>
      <vt:lpstr>Encryption in the network</vt:lpstr>
      <vt:lpstr>Шифрование в сети</vt:lpstr>
      <vt:lpstr>Relativity of Importance</vt:lpstr>
      <vt:lpstr>Относительность важности</vt:lpstr>
      <vt:lpstr>Is Everything Broken?</vt:lpstr>
      <vt:lpstr>Все-ли сломано?</vt:lpstr>
      <vt:lpstr>General Trends</vt:lpstr>
      <vt:lpstr>Общие тенденции</vt:lpstr>
      <vt:lpstr>The Context</vt:lpstr>
      <vt:lpstr>Контекст</vt:lpstr>
      <vt:lpstr>Transport interaction</vt:lpstr>
      <vt:lpstr>Взаимодействие с транспортом</vt:lpstr>
      <vt:lpstr>Security Policy</vt:lpstr>
      <vt:lpstr>Политика безопасности</vt:lpstr>
      <vt:lpstr>Cat Videos</vt:lpstr>
      <vt:lpstr>Видео с кошками</vt:lpstr>
      <vt:lpstr>Key Management</vt:lpstr>
      <vt:lpstr>Управление ключами</vt:lpstr>
      <vt:lpstr>DoS</vt:lpstr>
      <vt:lpstr>Отказ в обслуживании</vt:lpstr>
      <vt:lpstr>Load Balancers and Optimizers </vt:lpstr>
      <vt:lpstr>Балансировщики и оптимизаторы</vt:lpstr>
      <vt:lpstr>Lawful Intercept</vt:lpstr>
      <vt:lpstr>Законный перехват</vt:lpstr>
      <vt:lpstr>OAM</vt:lpstr>
      <vt:lpstr>OAM</vt:lpstr>
      <vt:lpstr>Caching and Storage</vt:lpstr>
      <vt:lpstr>Кэширование и хранение</vt:lpstr>
      <vt:lpstr>Network Management and Operations</vt:lpstr>
      <vt:lpstr>Управление сетью</vt:lpstr>
      <vt:lpstr>Network Infrastructure</vt:lpstr>
      <vt:lpstr>Сетевая инфраструктура</vt:lpstr>
      <vt:lpstr>QoS</vt:lpstr>
      <vt:lpstr>Качество обслуживания (QoS)</vt:lpstr>
      <vt:lpstr>Do we need to encrypt less?</vt:lpstr>
      <vt:lpstr>Нужно ли меньше шифровать?</vt:lpstr>
      <vt:lpstr>Way Forward</vt:lpstr>
      <vt:lpstr>Путь вперед</vt:lpstr>
      <vt:lpstr>Discussion</vt:lpstr>
      <vt:lpstr>Дискуссия</vt:lpstr>
    </vt:vector>
  </TitlesOfParts>
  <Company>Equinix,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Ignas Bagdonas</dc:creator>
  <cp:lastModifiedBy>Ignas Bagdonas</cp:lastModifiedBy>
  <cp:revision>84</cp:revision>
  <dcterms:created xsi:type="dcterms:W3CDTF">2016-02-23T09:02:48Z</dcterms:created>
  <dcterms:modified xsi:type="dcterms:W3CDTF">2017-10-09T09:42:00Z</dcterms:modified>
</cp:coreProperties>
</file>