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81" r:id="rId4"/>
    <p:sldId id="267" r:id="rId5"/>
    <p:sldId id="308" r:id="rId6"/>
    <p:sldId id="273" r:id="rId7"/>
    <p:sldId id="283" r:id="rId8"/>
    <p:sldId id="284" r:id="rId9"/>
    <p:sldId id="287" r:id="rId10"/>
    <p:sldId id="286" r:id="rId11"/>
    <p:sldId id="288" r:id="rId12"/>
    <p:sldId id="289" r:id="rId13"/>
    <p:sldId id="302" r:id="rId14"/>
    <p:sldId id="291" r:id="rId15"/>
    <p:sldId id="292" r:id="rId16"/>
    <p:sldId id="293" r:id="rId17"/>
    <p:sldId id="294" r:id="rId18"/>
    <p:sldId id="295" r:id="rId19"/>
    <p:sldId id="296" r:id="rId20"/>
    <p:sldId id="298" r:id="rId21"/>
    <p:sldId id="299" r:id="rId22"/>
    <p:sldId id="285" r:id="rId23"/>
    <p:sldId id="277" r:id="rId24"/>
    <p:sldId id="300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422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9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1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83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08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85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35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355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953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7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96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5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27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11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02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7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8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2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1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7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0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4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3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7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7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5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90DB-F3D6-4EE1-8DFB-31CBC1285B2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B37E-0934-4A2D-8929-0AD689DE03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9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39502"/>
            <a:ext cx="6858000" cy="1790700"/>
          </a:xfrm>
        </p:spPr>
        <p:txBody>
          <a:bodyPr>
            <a:normAutofit/>
          </a:bodyPr>
          <a:lstStyle/>
          <a:p>
            <a:r>
              <a:rPr lang="en-GB" dirty="0" smtClean="0"/>
              <a:t>Operating a Secure Network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787774"/>
            <a:ext cx="6858000" cy="71223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 Effects of Encryption</a:t>
            </a:r>
            <a:endParaRPr lang="en-US" sz="3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87624" y="3867894"/>
            <a:ext cx="6858000" cy="71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 </a:t>
            </a:r>
            <a:r>
              <a:rPr lang="en-GB" dirty="0" smtClean="0"/>
              <a:t>A Fairy Tale of Happiness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576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388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Unauthorized traffic tunnelling over specific </a:t>
            </a:r>
            <a:r>
              <a:rPr lang="en-GB" sz="2400" dirty="0" smtClean="0"/>
              <a:t>application ports  </a:t>
            </a:r>
            <a:r>
              <a:rPr lang="en-GB" sz="2400" dirty="0"/>
              <a:t>– </a:t>
            </a:r>
            <a:r>
              <a:rPr lang="en-GB" sz="2400" dirty="0" smtClean="0"/>
              <a:t>HTTP as the universal tunnelling protocol.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Security policy compliance due to lack of visibility. 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Data Loss Prevention </a:t>
            </a:r>
            <a:r>
              <a:rPr lang="en-GB" sz="2400" dirty="0" smtClean="0"/>
              <a:t>mechanisms work </a:t>
            </a:r>
            <a:r>
              <a:rPr lang="en-GB" sz="2400" dirty="0"/>
              <a:t>on unencrypted streams. </a:t>
            </a:r>
            <a:r>
              <a:rPr lang="en-GB" sz="2400" dirty="0" smtClean="0"/>
              <a:t>Object hashing </a:t>
            </a:r>
            <a:r>
              <a:rPr lang="en-GB" sz="2400" dirty="0"/>
              <a:t>is not </a:t>
            </a:r>
            <a:r>
              <a:rPr lang="en-GB" sz="2400" dirty="0" smtClean="0"/>
              <a:t>reliable enough.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Enterprise policy enforcement – </a:t>
            </a:r>
            <a:r>
              <a:rPr lang="en-GB" sz="2400" dirty="0" smtClean="0"/>
              <a:t>viruses, worms, </a:t>
            </a:r>
            <a:r>
              <a:rPr lang="en-GB" sz="2400" dirty="0" err="1" smtClean="0"/>
              <a:t>tojans</a:t>
            </a:r>
            <a:r>
              <a:rPr lang="en-GB" sz="2400" dirty="0" smtClean="0"/>
              <a:t>, </a:t>
            </a:r>
            <a:r>
              <a:rPr lang="en-GB" sz="2400" dirty="0"/>
              <a:t>data leaks, </a:t>
            </a:r>
            <a:r>
              <a:rPr lang="en-GB" sz="2400" dirty="0" smtClean="0"/>
              <a:t>malware</a:t>
            </a:r>
            <a:r>
              <a:rPr lang="en-GB" sz="2400" dirty="0"/>
              <a:t> </a:t>
            </a:r>
            <a:r>
              <a:rPr lang="en-GB" sz="2400" dirty="0" smtClean="0"/>
              <a:t>protection.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Central </a:t>
            </a:r>
            <a:r>
              <a:rPr lang="en-GB" sz="2400" dirty="0"/>
              <a:t>control vs control at the end points. </a:t>
            </a:r>
            <a:endParaRPr lang="en-US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Security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3547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My video is broken. </a:t>
            </a:r>
            <a:r>
              <a:rPr lang="en-GB" sz="2400" dirty="0" smtClean="0"/>
              <a:t>Your encryption broke it.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DPI </a:t>
            </a:r>
            <a:r>
              <a:rPr lang="en-GB" sz="2400" dirty="0"/>
              <a:t>visibility. CDN optimization. </a:t>
            </a:r>
            <a:r>
              <a:rPr lang="en-GB" sz="2400" dirty="0" smtClean="0"/>
              <a:t>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HTTP redirect for usage based billing.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Content </a:t>
            </a:r>
            <a:r>
              <a:rPr lang="en-GB" sz="2400" dirty="0"/>
              <a:t>size and partial transfers. Zero rating content reachability.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Real-time media signalling needs to be visible to intermediate network elements. </a:t>
            </a:r>
            <a:endParaRPr lang="en-US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Cat Videos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229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Key management at scale.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 smtClean="0"/>
              <a:t>location</a:t>
            </a:r>
            <a:r>
              <a:rPr lang="en-GB" sz="2400" dirty="0" smtClean="0"/>
              <a:t> </a:t>
            </a:r>
            <a:r>
              <a:rPr lang="en-GB" sz="2400" dirty="0"/>
              <a:t>of the problem – transport, application, or key management</a:t>
            </a:r>
            <a:r>
              <a:rPr lang="en-GB" sz="2400" dirty="0" smtClean="0"/>
              <a:t>?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Attacks on key management tend to be more productive.</a:t>
            </a:r>
            <a:r>
              <a:rPr lang="en-GB" sz="2400" dirty="0" smtClean="0">
                <a:solidFill>
                  <a:srgbClr val="FF0000"/>
                </a:solidFill>
              </a:rPr>
              <a:t>  </a:t>
            </a:r>
            <a:endParaRPr lang="en-GB" sz="2400" dirty="0">
              <a:solidFill>
                <a:srgbClr val="FF0000"/>
              </a:solidFill>
            </a:endParaRPr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Key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18448"/>
            <a:ext cx="8208911" cy="2318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Presence of </a:t>
            </a:r>
            <a:r>
              <a:rPr lang="en-GB" sz="2400" dirty="0" err="1"/>
              <a:t>DoS</a:t>
            </a:r>
            <a:r>
              <a:rPr lang="en-GB" sz="2400" dirty="0"/>
              <a:t> attack traffic not related to the application use.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Fingerprinting, </a:t>
            </a:r>
            <a:r>
              <a:rPr lang="en-GB" sz="2400" dirty="0" err="1"/>
              <a:t>DoS</a:t>
            </a:r>
            <a:r>
              <a:rPr lang="en-GB" sz="2400" dirty="0"/>
              <a:t> protection, visibility into attack traffic.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Intelligent </a:t>
            </a:r>
            <a:r>
              <a:rPr lang="en-GB" sz="2400" dirty="0" err="1"/>
              <a:t>DoS</a:t>
            </a:r>
            <a:r>
              <a:rPr lang="en-GB" sz="2400" dirty="0"/>
              <a:t> attacks/information theft vs brute force traffic based </a:t>
            </a:r>
            <a:r>
              <a:rPr lang="en-GB" sz="2400" dirty="0" err="1"/>
              <a:t>DoS</a:t>
            </a:r>
            <a:r>
              <a:rPr lang="en-GB" sz="2400" dirty="0"/>
              <a:t>.  </a:t>
            </a:r>
            <a:endParaRPr lang="en-US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280919" cy="3977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Integrated and standalone load balancers. </a:t>
            </a:r>
            <a:r>
              <a:rPr lang="en-GB" sz="2400" dirty="0" err="1"/>
              <a:t>Anycasting</a:t>
            </a:r>
            <a:r>
              <a:rPr lang="en-GB" sz="2400" dirty="0"/>
              <a:t> on custom header fields. Visibility into headers.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TLS interception on load balancing </a:t>
            </a:r>
            <a:r>
              <a:rPr lang="en-GB" sz="2400" dirty="0" smtClean="0"/>
              <a:t>environments</a:t>
            </a:r>
            <a:r>
              <a:rPr lang="en-GB" sz="2400" dirty="0"/>
              <a:t>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Performance enhancing proxies, long distance transport optimizations.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Content, </a:t>
            </a:r>
            <a:r>
              <a:rPr lang="en-GB" sz="2400" dirty="0" smtClean="0"/>
              <a:t>advertisement </a:t>
            </a:r>
            <a:r>
              <a:rPr lang="en-GB" sz="2400" dirty="0"/>
              <a:t>injection – need a better dedicated </a:t>
            </a:r>
            <a:r>
              <a:rPr lang="en-GB" sz="2400" dirty="0" smtClean="0"/>
              <a:t>mechanism </a:t>
            </a:r>
            <a:r>
              <a:rPr lang="en-GB" sz="2400" dirty="0"/>
              <a:t>for </a:t>
            </a:r>
            <a:r>
              <a:rPr lang="en-GB" sz="2400" dirty="0" smtClean="0"/>
              <a:t>that.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ALGs and </a:t>
            </a:r>
            <a:r>
              <a:rPr lang="en-GB" sz="2400" dirty="0" err="1" smtClean="0"/>
              <a:t>middleboxes</a:t>
            </a:r>
            <a:r>
              <a:rPr lang="en-GB" sz="2400" dirty="0"/>
              <a:t> </a:t>
            </a:r>
            <a:r>
              <a:rPr lang="en-GB" sz="2400" dirty="0" smtClean="0"/>
              <a:t>are here to stay. </a:t>
            </a:r>
            <a:r>
              <a:rPr lang="en-GB" sz="2400" dirty="0" smtClean="0"/>
              <a:t> </a:t>
            </a:r>
            <a:endParaRPr lang="en-US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Load Balancers and Optimizers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92888" cy="1961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Lawful </a:t>
            </a:r>
            <a:r>
              <a:rPr lang="en-GB" sz="2400" dirty="0" smtClean="0"/>
              <a:t>Intercept has to work.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This is not a topic for joking</a:t>
            </a:r>
            <a:r>
              <a:rPr lang="en-GB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 thin line between lawful and unlawful intercept. </a:t>
            </a:r>
            <a:endParaRPr lang="en-GB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Lawful Intercept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13183"/>
            <a:ext cx="7992888" cy="1653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Packet m</a:t>
            </a:r>
            <a:r>
              <a:rPr lang="en-GB" sz="2400" dirty="0" smtClean="0"/>
              <a:t>arking for OAM purposes.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P</a:t>
            </a:r>
            <a:r>
              <a:rPr lang="en-GB" sz="2400" dirty="0" smtClean="0"/>
              <a:t>assive </a:t>
            </a:r>
            <a:r>
              <a:rPr lang="en-GB" sz="2400" dirty="0"/>
              <a:t>monitoring, service level OAM, </a:t>
            </a:r>
            <a:r>
              <a:rPr lang="en-GB" sz="2400" dirty="0" smtClean="0"/>
              <a:t>SLA validation.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Synthetic service probes. </a:t>
            </a:r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2727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Data at rest </a:t>
            </a:r>
            <a:r>
              <a:rPr lang="en-GB" sz="2400" dirty="0" smtClean="0"/>
              <a:t>encryption</a:t>
            </a:r>
            <a:r>
              <a:rPr lang="en-GB" sz="2400" dirty="0"/>
              <a:t>.</a:t>
            </a:r>
            <a:r>
              <a:rPr lang="en-GB" sz="2400" dirty="0" smtClean="0"/>
              <a:t>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Deduplication</a:t>
            </a:r>
            <a:r>
              <a:rPr lang="en-GB" sz="2400" dirty="0"/>
              <a:t>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Blind </a:t>
            </a:r>
            <a:r>
              <a:rPr lang="en-GB" sz="2400" dirty="0" smtClean="0"/>
              <a:t>caching.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Content compression</a:t>
            </a:r>
            <a:r>
              <a:rPr lang="en-GB" sz="2400" dirty="0" smtClean="0"/>
              <a:t>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Content blocking. </a:t>
            </a:r>
            <a:endParaRPr lang="en-US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Encryption decreases </a:t>
            </a:r>
            <a:r>
              <a:rPr lang="en-GB" sz="2400" dirty="0" smtClean="0"/>
              <a:t>effectiveness of caching.</a:t>
            </a:r>
            <a:endParaRPr lang="en-GB" sz="2400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Caching and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848871" cy="229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Decryption for troubleshooting purposes is done by offline encryption by using </a:t>
            </a:r>
            <a:r>
              <a:rPr lang="en-GB" sz="2400" dirty="0" smtClean="0"/>
              <a:t>private </a:t>
            </a:r>
            <a:r>
              <a:rPr lang="en-GB" sz="2400" dirty="0"/>
              <a:t>keys </a:t>
            </a:r>
            <a:r>
              <a:rPr lang="en-GB" sz="2400" dirty="0" smtClean="0"/>
              <a:t>available out of band.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This is a common practice.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Tooling is important.</a:t>
            </a:r>
            <a:endParaRPr lang="en-GB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8407846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Network Management and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Network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31590"/>
            <a:ext cx="7848872" cy="3462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GB" dirty="0" smtClean="0"/>
              <a:t>E</a:t>
            </a:r>
            <a:r>
              <a:rPr lang="en-GB" dirty="0" smtClean="0"/>
              <a:t>volution </a:t>
            </a:r>
            <a:r>
              <a:rPr lang="en-GB" dirty="0" smtClean="0"/>
              <a:t>of </a:t>
            </a:r>
            <a:r>
              <a:rPr lang="en-GB" dirty="0" smtClean="0"/>
              <a:t>RPF and control plane </a:t>
            </a:r>
            <a:r>
              <a:rPr lang="en-GB" dirty="0" smtClean="0"/>
              <a:t>snooping</a:t>
            </a:r>
            <a:r>
              <a:rPr lang="en-GB" dirty="0" smtClean="0"/>
              <a:t>. 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GB" dirty="0" smtClean="0"/>
              <a:t>Application </a:t>
            </a:r>
            <a:r>
              <a:rPr lang="en-GB" dirty="0"/>
              <a:t>performance and monitoring, network diagnostics and troubleshooting. </a:t>
            </a:r>
          </a:p>
          <a:p>
            <a:pPr>
              <a:lnSpc>
                <a:spcPct val="110000"/>
              </a:lnSpc>
            </a:pPr>
            <a:r>
              <a:rPr lang="en-GB" dirty="0"/>
              <a:t>2-tuple, 5-tuple analysis for various places in network and encryption technologies. 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GB" dirty="0"/>
              <a:t>Filtering based on URL lookup and DNS </a:t>
            </a:r>
            <a:r>
              <a:rPr lang="en-GB" dirty="0" smtClean="0"/>
              <a:t>resolution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Encrypted </a:t>
            </a:r>
            <a:r>
              <a:rPr lang="en-GB" dirty="0"/>
              <a:t>DNS. 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93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Fairy 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63638"/>
            <a:ext cx="7874075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With a grain of reality though.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US" dirty="0" smtClean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735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7920879" cy="198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Traffic conditioning and marking on </a:t>
            </a:r>
            <a:r>
              <a:rPr lang="en-GB" sz="2400" dirty="0"/>
              <a:t>encrypted payload.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Everything </a:t>
            </a:r>
            <a:r>
              <a:rPr lang="en-GB" sz="2400" dirty="0"/>
              <a:t>is HTTP over TLS, web page and </a:t>
            </a:r>
            <a:r>
              <a:rPr lang="en-GB" sz="2400" dirty="0" err="1"/>
              <a:t>websocket</a:t>
            </a:r>
            <a:r>
              <a:rPr lang="en-GB" sz="2400" dirty="0"/>
              <a:t> based </a:t>
            </a:r>
            <a:r>
              <a:rPr lang="en-GB" sz="2400" dirty="0" err="1"/>
              <a:t>realtime</a:t>
            </a:r>
            <a:r>
              <a:rPr lang="en-GB" sz="2400" dirty="0"/>
              <a:t> </a:t>
            </a:r>
            <a:r>
              <a:rPr lang="en-GB" sz="2400" dirty="0" smtClean="0"/>
              <a:t>communication</a:t>
            </a:r>
            <a:r>
              <a:rPr lang="en-GB" sz="2400" dirty="0"/>
              <a:t> </a:t>
            </a:r>
            <a:r>
              <a:rPr lang="en-GB" sz="2400" dirty="0" smtClean="0"/>
              <a:t>is just HTTP over TLS.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Congestion management according to application traffic. </a:t>
            </a:r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QoS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8"/>
            <a:ext cx="7952659" cy="295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No. We need to find better ways to operate in encrypted environment instead.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And </a:t>
            </a:r>
            <a:r>
              <a:rPr lang="en-GB" sz="2400" dirty="0" smtClean="0"/>
              <a:t>we </a:t>
            </a:r>
            <a:r>
              <a:rPr lang="en-GB" sz="2400" dirty="0"/>
              <a:t>need to realize that there will be attempts to block encryption.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We should do no evil on the network too. This one seems a bit harder to achieve though.  </a:t>
            </a:r>
            <a:endParaRPr lang="en-US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 we need to encrypt less?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Way Forward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9553" y="1005576"/>
            <a:ext cx="8018092" cy="2574286"/>
          </a:xfrm>
        </p:spPr>
        <p:txBody>
          <a:bodyPr>
            <a:normAutofit/>
          </a:bodyPr>
          <a:lstStyle/>
          <a:p>
            <a:r>
              <a:rPr lang="en-GB" sz="2400" dirty="0"/>
              <a:t>IETF is working on a set of recommendations for widespread encryption deployment. </a:t>
            </a:r>
          </a:p>
          <a:p>
            <a:r>
              <a:rPr lang="en-GB" sz="2400" dirty="0"/>
              <a:t>Please provide feedback on your experiences with encryption. </a:t>
            </a:r>
          </a:p>
          <a:p>
            <a:r>
              <a:rPr lang="en-GB" sz="2400" dirty="0" smtClean="0"/>
              <a:t>There may be broken/suboptimal things and incorrect assumptions. That needs to be addressed and fixed. </a:t>
            </a:r>
            <a:endParaRPr lang="en-GB" sz="2400" dirty="0"/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63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Discussion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9553" y="1005576"/>
            <a:ext cx="8018092" cy="25742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All </a:t>
            </a:r>
            <a:r>
              <a:rPr lang="en-GB" sz="2400" dirty="0"/>
              <a:t>fairy tales eventually come to </a:t>
            </a:r>
            <a:r>
              <a:rPr lang="en-GB" sz="2400" dirty="0" smtClean="0"/>
              <a:t>an</a:t>
            </a:r>
            <a:r>
              <a:rPr lang="en-GB" sz="2400" dirty="0" smtClean="0"/>
              <a:t> </a:t>
            </a:r>
            <a:r>
              <a:rPr lang="en-GB" sz="2400" dirty="0"/>
              <a:t>end.</a:t>
            </a:r>
          </a:p>
          <a:p>
            <a:pPr marL="0" indent="0">
              <a:buNone/>
            </a:pPr>
            <a:r>
              <a:rPr lang="en-GB" sz="2400" dirty="0" smtClean="0"/>
              <a:t>  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71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 Feeling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31590"/>
            <a:ext cx="7992888" cy="324036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Pervasive Monitoring is a problem.</a:t>
            </a:r>
            <a:endParaRPr lang="en-US" sz="2400" dirty="0" smtClean="0"/>
          </a:p>
          <a:p>
            <a:r>
              <a:rPr lang="en-GB" sz="2400" dirty="0" smtClean="0"/>
              <a:t>Let’s Address Pervasive Monitoring with Pervasive Encryption.</a:t>
            </a:r>
          </a:p>
          <a:p>
            <a:r>
              <a:rPr lang="en-GB" sz="2400" dirty="0" smtClean="0"/>
              <a:t>Problem solved.</a:t>
            </a:r>
          </a:p>
          <a:p>
            <a:endParaRPr lang="en-GB" sz="2400" dirty="0"/>
          </a:p>
          <a:p>
            <a:r>
              <a:rPr lang="en-GB" sz="2400" dirty="0" smtClean="0"/>
              <a:t>Just at what cost? </a:t>
            </a:r>
            <a:endParaRPr lang="en-GB" dirty="0" smtClean="0"/>
          </a:p>
          <a:p>
            <a:endParaRPr lang="en-US" dirty="0" smtClean="0"/>
          </a:p>
          <a:p>
            <a:endParaRPr lang="en-GB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42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Encryption in the network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9552" y="1131590"/>
            <a:ext cx="7920880" cy="259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Has been around for long. At different layers. D</a:t>
            </a:r>
            <a:r>
              <a:rPr lang="en-US" sz="2400" dirty="0" smtClean="0"/>
              <a:t>one </a:t>
            </a:r>
            <a:r>
              <a:rPr lang="en-US" sz="2400" dirty="0"/>
              <a:t>in different ways</a:t>
            </a:r>
            <a:r>
              <a:rPr lang="en-US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Authentication </a:t>
            </a:r>
            <a:r>
              <a:rPr lang="en-US" sz="2400" dirty="0"/>
              <a:t>and </a:t>
            </a:r>
            <a:r>
              <a:rPr lang="en-US" sz="2400" dirty="0" smtClean="0"/>
              <a:t>encryption.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Opportunistic </a:t>
            </a:r>
            <a:r>
              <a:rPr lang="en-GB" sz="2400" dirty="0"/>
              <a:t>encryption, strong end to end encryption</a:t>
            </a:r>
            <a:r>
              <a:rPr lang="en-GB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Accessibility of encryption.</a:t>
            </a:r>
            <a:endParaRPr lang="en-US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214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1590"/>
            <a:ext cx="799288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Privacy concerns should not make the network </a:t>
            </a:r>
            <a:r>
              <a:rPr lang="en-GB" sz="2400" dirty="0" smtClean="0"/>
              <a:t>to become </a:t>
            </a:r>
            <a:r>
              <a:rPr lang="en-GB" sz="2400" dirty="0"/>
              <a:t>unmanageable</a:t>
            </a:r>
            <a:r>
              <a:rPr lang="en-GB" sz="2400" dirty="0" smtClean="0"/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The network has to work.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No service vs degraded service vs </a:t>
            </a:r>
            <a:r>
              <a:rPr lang="en-GB" sz="2400" dirty="0" smtClean="0"/>
              <a:t>full</a:t>
            </a:r>
            <a:r>
              <a:rPr lang="en-GB" sz="2400" dirty="0" smtClean="0"/>
              <a:t> </a:t>
            </a:r>
            <a:r>
              <a:rPr lang="en-GB" sz="2400" dirty="0" smtClean="0"/>
              <a:t>service.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No privacy vs compromised privacy vs full privacy.</a:t>
            </a:r>
            <a:endParaRPr lang="en-GB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Relativity of Importance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8"/>
            <a:ext cx="7992888" cy="344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Access to </a:t>
            </a:r>
            <a:r>
              <a:rPr lang="en-GB" sz="2400" dirty="0" err="1" smtClean="0"/>
              <a:t>cleartext</a:t>
            </a:r>
            <a:r>
              <a:rPr lang="en-GB" sz="2400" dirty="0" smtClean="0"/>
              <a:t> </a:t>
            </a:r>
            <a:r>
              <a:rPr lang="en-GB" sz="2400" dirty="0"/>
              <a:t>traffic </a:t>
            </a:r>
            <a:r>
              <a:rPr lang="en-GB" sz="2400" dirty="0" smtClean="0"/>
              <a:t>and user identities certainly helps. It is not mandatory though.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The times of running ‘</a:t>
            </a:r>
            <a:r>
              <a:rPr lang="en-GB" sz="2400" dirty="0"/>
              <a:t>debug all’ on a production </a:t>
            </a:r>
            <a:r>
              <a:rPr lang="en-GB" sz="2400" dirty="0" smtClean="0"/>
              <a:t>node have mostly passed.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Lack of access to </a:t>
            </a:r>
            <a:r>
              <a:rPr lang="en-GB" sz="2400" dirty="0" err="1"/>
              <a:t>cleartext</a:t>
            </a:r>
            <a:r>
              <a:rPr lang="en-GB" sz="2400" dirty="0"/>
              <a:t> payload </a:t>
            </a:r>
            <a:r>
              <a:rPr lang="en-GB" sz="2400" dirty="0" smtClean="0"/>
              <a:t>and signalling may </a:t>
            </a:r>
            <a:r>
              <a:rPr lang="en-GB" sz="2400" dirty="0"/>
              <a:t>result in </a:t>
            </a:r>
            <a:r>
              <a:rPr lang="en-GB" sz="2400" dirty="0" smtClean="0"/>
              <a:t>development </a:t>
            </a:r>
            <a:r>
              <a:rPr lang="en-GB" sz="2400" dirty="0"/>
              <a:t>of inherently </a:t>
            </a:r>
            <a:r>
              <a:rPr lang="en-GB" sz="2400" dirty="0" smtClean="0"/>
              <a:t>flawed/insecure/damaging </a:t>
            </a:r>
            <a:r>
              <a:rPr lang="en-GB" sz="2400" dirty="0"/>
              <a:t>operational </a:t>
            </a:r>
            <a:r>
              <a:rPr lang="en-GB" sz="2400" dirty="0" smtClean="0"/>
              <a:t>practices and protocol extensions.  </a:t>
            </a:r>
            <a:endParaRPr lang="en-US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Is Everything Broken?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18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06489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Attacks will not get worse. Attacks will only get better.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Application to network </a:t>
            </a:r>
            <a:r>
              <a:rPr lang="en-GB" sz="2400" dirty="0" smtClean="0"/>
              <a:t>interface.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Traffic type distribution is narrowing. HTTP </a:t>
            </a:r>
            <a:r>
              <a:rPr lang="en-GB" sz="2400" dirty="0"/>
              <a:t>over TLS as </a:t>
            </a:r>
            <a:r>
              <a:rPr lang="en-GB" sz="2400" dirty="0" smtClean="0"/>
              <a:t>the </a:t>
            </a:r>
            <a:r>
              <a:rPr lang="en-GB" sz="2400" dirty="0"/>
              <a:t>universal transport protocol.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The level of encryption in use is not going to decrease. </a:t>
            </a:r>
            <a:endParaRPr lang="en-US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General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5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26062"/>
            <a:ext cx="8064896" cy="4032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The scope of monitoring – from a sniffer on a home wireless link to monitoring country egress links.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Use to user </a:t>
            </a:r>
            <a:r>
              <a:rPr lang="en-GB" sz="2400" dirty="0" smtClean="0"/>
              <a:t>(</a:t>
            </a:r>
            <a:r>
              <a:rPr lang="en-GB" sz="2400" dirty="0" smtClean="0"/>
              <a:t>application</a:t>
            </a:r>
            <a:r>
              <a:rPr lang="en-GB" sz="2400" dirty="0" smtClean="0"/>
              <a:t> </a:t>
            </a:r>
            <a:r>
              <a:rPr lang="en-GB" sz="2400" dirty="0"/>
              <a:t>to </a:t>
            </a:r>
            <a:r>
              <a:rPr lang="en-GB" sz="2400" dirty="0" smtClean="0"/>
              <a:t>application</a:t>
            </a:r>
            <a:r>
              <a:rPr lang="en-GB" sz="2400" dirty="0" smtClean="0"/>
              <a:t>) </a:t>
            </a:r>
            <a:r>
              <a:rPr lang="en-GB" sz="2400" dirty="0"/>
              <a:t>vs session level encryption vs transport level encryption</a:t>
            </a:r>
            <a:r>
              <a:rPr lang="en-GB" sz="2400" dirty="0" smtClean="0"/>
              <a:t>.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Transit providers, application providers, hosting </a:t>
            </a:r>
            <a:r>
              <a:rPr lang="en-GB" sz="2400" dirty="0" smtClean="0"/>
              <a:t>providers.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Eyeballs </a:t>
            </a:r>
            <a:r>
              <a:rPr lang="en-GB" sz="2400" dirty="0"/>
              <a:t>vs service/content </a:t>
            </a:r>
            <a:r>
              <a:rPr lang="en-GB" sz="2400" dirty="0" smtClean="0"/>
              <a:t>generation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err="1" smtClean="0"/>
              <a:t>Datacenter</a:t>
            </a:r>
            <a:r>
              <a:rPr lang="en-GB" sz="2400" dirty="0" smtClean="0"/>
              <a:t> as the new core of the network.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Decryption/termination of ingress sessions and keeping intra-DC traffic clear. Scale of decryption.</a:t>
            </a:r>
            <a:endParaRPr lang="en-GB" sz="2400" dirty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539552" y="1137169"/>
            <a:ext cx="8208911" cy="4008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Encryption </a:t>
            </a:r>
            <a:r>
              <a:rPr lang="en-GB" sz="2400" dirty="0" smtClean="0"/>
              <a:t>itself does </a:t>
            </a:r>
            <a:r>
              <a:rPr lang="en-GB" sz="2400" dirty="0"/>
              <a:t>not change </a:t>
            </a:r>
            <a:r>
              <a:rPr lang="en-GB" sz="2400" dirty="0" smtClean="0"/>
              <a:t>the bit </a:t>
            </a:r>
            <a:r>
              <a:rPr lang="en-GB" sz="2400" dirty="0"/>
              <a:t>rate </a:t>
            </a:r>
            <a:r>
              <a:rPr lang="en-GB" sz="2400" dirty="0" smtClean="0"/>
              <a:t>much.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S</a:t>
            </a:r>
            <a:r>
              <a:rPr lang="en-GB" sz="2400" dirty="0" smtClean="0"/>
              <a:t>pecial concealment measures </a:t>
            </a:r>
            <a:r>
              <a:rPr lang="en-GB" sz="2400" dirty="0"/>
              <a:t>as padding and size </a:t>
            </a:r>
            <a:r>
              <a:rPr lang="en-GB" sz="2400" dirty="0" smtClean="0"/>
              <a:t>adjustment </a:t>
            </a:r>
            <a:r>
              <a:rPr lang="en-GB" sz="2400" dirty="0"/>
              <a:t>may do. </a:t>
            </a:r>
            <a:endParaRPr lang="en-GB" sz="24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Multiplexing </a:t>
            </a:r>
            <a:r>
              <a:rPr lang="en-GB" sz="2400" dirty="0"/>
              <a:t>(</a:t>
            </a:r>
            <a:r>
              <a:rPr lang="en-GB" sz="2400" dirty="0" smtClean="0"/>
              <a:t>HTTP2</a:t>
            </a:r>
            <a:r>
              <a:rPr lang="en-GB" sz="2400" dirty="0"/>
              <a:t>, QUIC) may change bit rate a lot.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Overlays and insecure underlay</a:t>
            </a:r>
            <a:r>
              <a:rPr lang="en-GB" sz="2400" dirty="0" smtClean="0"/>
              <a:t>. </a:t>
            </a:r>
            <a:endParaRPr lang="en-GB" sz="24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Bandwidth </a:t>
            </a:r>
            <a:r>
              <a:rPr lang="en-GB" sz="2400" dirty="0"/>
              <a:t>requirements – 100G is certainly there, but mobile links are also present.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Encryption of lower transport layers – optical. </a:t>
            </a:r>
            <a:endParaRPr lang="en-US" sz="24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6334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Transport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8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893</Words>
  <Application>Microsoft Office PowerPoint</Application>
  <PresentationFormat>On-screen Show (16:9)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1_Office Theme</vt:lpstr>
      <vt:lpstr>2_Office Theme</vt:lpstr>
      <vt:lpstr>Operating a Secure Network  </vt:lpstr>
      <vt:lpstr>A Fairy Tale</vt:lpstr>
      <vt:lpstr>A Feeling of Security</vt:lpstr>
      <vt:lpstr>Encryption in the network</vt:lpstr>
      <vt:lpstr>Relativity of Importance</vt:lpstr>
      <vt:lpstr>Is Everything Broken?</vt:lpstr>
      <vt:lpstr>General Trends</vt:lpstr>
      <vt:lpstr>The Context</vt:lpstr>
      <vt:lpstr>Transport interaction</vt:lpstr>
      <vt:lpstr>Security Policy</vt:lpstr>
      <vt:lpstr>Cat Videos</vt:lpstr>
      <vt:lpstr>Key Management</vt:lpstr>
      <vt:lpstr>DoS</vt:lpstr>
      <vt:lpstr>Load Balancers and Optimizers </vt:lpstr>
      <vt:lpstr>Lawful Intercept</vt:lpstr>
      <vt:lpstr>OAM</vt:lpstr>
      <vt:lpstr>Caching and Storage</vt:lpstr>
      <vt:lpstr>Network Management and Operations</vt:lpstr>
      <vt:lpstr>Network Infrastructure</vt:lpstr>
      <vt:lpstr>QoS</vt:lpstr>
      <vt:lpstr>Do we need to encrypt less?</vt:lpstr>
      <vt:lpstr>Way Forward</vt:lpstr>
      <vt:lpstr>Discussion</vt:lpstr>
    </vt:vector>
  </TitlesOfParts>
  <Company>Equinix,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Ignas Bagdonas</dc:creator>
  <cp:lastModifiedBy>Ignas Bagdonas</cp:lastModifiedBy>
  <cp:revision>85</cp:revision>
  <dcterms:created xsi:type="dcterms:W3CDTF">2016-02-23T09:02:48Z</dcterms:created>
  <dcterms:modified xsi:type="dcterms:W3CDTF">2017-10-09T09:45:38Z</dcterms:modified>
</cp:coreProperties>
</file>