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03" r:id="rId3"/>
    <p:sldId id="304" r:id="rId4"/>
    <p:sldId id="305" r:id="rId5"/>
    <p:sldId id="279" r:id="rId6"/>
    <p:sldId id="306" r:id="rId7"/>
    <p:sldId id="309" r:id="rId8"/>
    <p:sldId id="310" r:id="rId9"/>
    <p:sldId id="314" r:id="rId10"/>
    <p:sldId id="322" r:id="rId11"/>
    <p:sldId id="323" r:id="rId12"/>
    <p:sldId id="324" r:id="rId13"/>
    <p:sldId id="315" r:id="rId14"/>
    <p:sldId id="316" r:id="rId15"/>
    <p:sldId id="317" r:id="rId16"/>
    <p:sldId id="318" r:id="rId17"/>
    <p:sldId id="319" r:id="rId18"/>
    <p:sldId id="320" r:id="rId19"/>
    <p:sldId id="325" r:id="rId20"/>
    <p:sldId id="326" r:id="rId21"/>
    <p:sldId id="321" r:id="rId22"/>
    <p:sldId id="313" r:id="rId23"/>
    <p:sldId id="312" r:id="rId24"/>
    <p:sldId id="311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422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9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1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83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08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85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35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355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953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7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96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5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27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411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02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7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8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2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1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7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0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4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3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7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7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5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9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39502"/>
            <a:ext cx="6858000" cy="1790700"/>
          </a:xfrm>
        </p:spPr>
        <p:txBody>
          <a:bodyPr>
            <a:normAutofit/>
          </a:bodyPr>
          <a:lstStyle/>
          <a:p>
            <a:r>
              <a:rPr lang="az-Cyrl-AZ" dirty="0" smtClean="0"/>
              <a:t>Управление </a:t>
            </a:r>
            <a:r>
              <a:rPr lang="az-Cyrl-AZ" dirty="0"/>
              <a:t>защищенной сетью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787774"/>
            <a:ext cx="6858000" cy="712232"/>
          </a:xfrm>
        </p:spPr>
        <p:txBody>
          <a:bodyPr>
            <a:normAutofit/>
          </a:bodyPr>
          <a:lstStyle/>
          <a:p>
            <a:r>
              <a:rPr lang="en-GB" sz="3600" dirty="0" smtClean="0"/>
              <a:t> </a:t>
            </a:r>
            <a:r>
              <a:rPr lang="ru-RU" sz="3600" dirty="0"/>
              <a:t>Эффекты шифрования</a:t>
            </a:r>
            <a:endParaRPr lang="en-US" sz="36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87624" y="3867894"/>
            <a:ext cx="6858000" cy="71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/>
              <a:t> </a:t>
            </a:r>
            <a:r>
              <a:rPr lang="ru-RU" dirty="0"/>
              <a:t>Сказка о счастье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14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06489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Несанкционированное туннелирование трафика </a:t>
            </a:r>
            <a:r>
              <a:rPr lang="ru-RU" sz="2400" dirty="0" smtClean="0"/>
              <a:t>– </a:t>
            </a:r>
            <a:r>
              <a:rPr lang="en-GB" sz="2400" dirty="0" smtClean="0"/>
              <a:t>HTTP</a:t>
            </a:r>
            <a:r>
              <a:rPr lang="ru-RU" sz="2400" dirty="0" smtClean="0"/>
              <a:t> </a:t>
            </a:r>
            <a:r>
              <a:rPr lang="ru-RU" sz="2400" dirty="0"/>
              <a:t>в качестве универсального протокола </a:t>
            </a:r>
            <a:r>
              <a:rPr lang="ru-RU" sz="2400" dirty="0" smtClean="0"/>
              <a:t>туннелирования</a:t>
            </a:r>
            <a:r>
              <a:rPr lang="en-GB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Соблюдение политики безопасности в среде отсутствия видимости</a:t>
            </a:r>
            <a:r>
              <a:rPr lang="ru-RU" sz="2400" dirty="0" smtClean="0"/>
              <a:t>.</a:t>
            </a:r>
            <a:r>
              <a:rPr lang="ru-RU" sz="2400" dirty="0"/>
              <a:t> Вирусы, черви, трояны, утечка данных, защита от вредоносных программ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Механизмы </a:t>
            </a:r>
            <a:r>
              <a:rPr lang="ru-RU" sz="2400" dirty="0"/>
              <a:t>предотвращения кражы данных работают на незашифрованных потоках. Хэширование объектов не является достаточно надежным</a:t>
            </a:r>
            <a:r>
              <a:rPr lang="ru-RU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Центральный контроль против управления в конечных точках.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Политика безопасности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9288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Мое видео не работает. Ваше шифрование её </a:t>
            </a:r>
            <a:r>
              <a:rPr lang="ru-RU" sz="2400" dirty="0" smtClean="0"/>
              <a:t>сломало</a:t>
            </a:r>
            <a:r>
              <a:rPr lang="en-GB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Глубина видимости DPI. Оптимизации для CDN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HTTP-</a:t>
            </a:r>
            <a:r>
              <a:rPr lang="en-GB" sz="2400" dirty="0" smtClean="0"/>
              <a:t>redirects.</a:t>
            </a:r>
            <a:r>
              <a:rPr lang="ru-RU" sz="2400" dirty="0" smtClean="0"/>
              <a:t> </a:t>
            </a:r>
            <a:r>
              <a:rPr lang="en-GB" sz="2400" dirty="0" smtClean="0"/>
              <a:t>Usage-based billing</a:t>
            </a:r>
            <a:r>
              <a:rPr lang="ru-RU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Сигнализация для мультимедии реального времени должна быть видна промежуточным элементам сети.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Видео с кошками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3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92888" cy="231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z-Cyrl-AZ" sz="2400" dirty="0"/>
              <a:t>Управление ключами в масштабе</a:t>
            </a:r>
            <a:r>
              <a:rPr lang="en-GB" sz="2400" dirty="0" smtClean="0"/>
              <a:t>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Местоположение проблемы – транспорт, применение </a:t>
            </a:r>
            <a:r>
              <a:rPr lang="ru-RU" sz="2400" dirty="0" smtClean="0"/>
              <a:t>ключей</a:t>
            </a:r>
            <a:r>
              <a:rPr lang="en-GB" sz="2400" dirty="0" smtClean="0"/>
              <a:t>,</a:t>
            </a:r>
            <a:r>
              <a:rPr lang="ru-RU" sz="2400" dirty="0" smtClean="0"/>
              <a:t> или </a:t>
            </a:r>
            <a:r>
              <a:rPr lang="ru-RU" sz="2400" dirty="0"/>
              <a:t>управление ключами</a:t>
            </a:r>
            <a:r>
              <a:rPr lang="ru-RU" sz="2400" dirty="0" smtClean="0"/>
              <a:t>?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Нападения на управление ключами, как правило, являются более продуктивными.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Управление ключами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18448"/>
            <a:ext cx="8208911" cy="2650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Наличие DоS трафика, не связанного с трафиком приложения.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err="1" smtClean="0"/>
              <a:t>DoS</a:t>
            </a:r>
            <a:r>
              <a:rPr lang="en-GB" sz="2400" dirty="0" smtClean="0"/>
              <a:t> fingerprinting</a:t>
            </a:r>
            <a:r>
              <a:rPr lang="ru-RU" sz="2400" dirty="0" smtClean="0"/>
              <a:t>, </a:t>
            </a:r>
            <a:r>
              <a:rPr lang="ru-RU" sz="2400" dirty="0"/>
              <a:t>защита от </a:t>
            </a:r>
            <a:r>
              <a:rPr lang="ru-RU" sz="2400" dirty="0" smtClean="0"/>
              <a:t>D</a:t>
            </a:r>
            <a:r>
              <a:rPr lang="en-GB" sz="2400" dirty="0" smtClean="0"/>
              <a:t>o</a:t>
            </a:r>
            <a:r>
              <a:rPr lang="ru-RU" sz="2400" dirty="0" smtClean="0"/>
              <a:t>S-атак</a:t>
            </a:r>
            <a:r>
              <a:rPr lang="ru-RU" sz="2400" dirty="0"/>
              <a:t>, видимость в трафик атаки</a:t>
            </a:r>
            <a:r>
              <a:rPr lang="ru-RU" sz="2400" dirty="0" smtClean="0"/>
              <a:t>.</a:t>
            </a:r>
            <a:r>
              <a:rPr lang="en-GB" sz="2400" dirty="0" smtClean="0"/>
              <a:t>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Умные D</a:t>
            </a:r>
            <a:r>
              <a:rPr lang="en-GB" sz="2400" dirty="0" smtClean="0"/>
              <a:t>o</a:t>
            </a:r>
            <a:r>
              <a:rPr lang="ru-RU" sz="2400" dirty="0" smtClean="0"/>
              <a:t>S</a:t>
            </a:r>
            <a:r>
              <a:rPr lang="en-GB" sz="2400" dirty="0" smtClean="0"/>
              <a:t> </a:t>
            </a:r>
            <a:r>
              <a:rPr lang="ru-RU" sz="2400" dirty="0" smtClean="0"/>
              <a:t>атаки </a:t>
            </a:r>
            <a:r>
              <a:rPr lang="ru-RU" sz="2400" dirty="0"/>
              <a:t>и кража информации против </a:t>
            </a:r>
            <a:r>
              <a:rPr lang="en-GB" sz="2400" dirty="0" smtClean="0"/>
              <a:t>brute force </a:t>
            </a:r>
            <a:r>
              <a:rPr lang="ru-RU" sz="2400" dirty="0"/>
              <a:t>D</a:t>
            </a:r>
            <a:r>
              <a:rPr lang="en-GB" sz="2400" dirty="0"/>
              <a:t>o</a:t>
            </a:r>
            <a:r>
              <a:rPr lang="ru-RU" sz="2400" dirty="0"/>
              <a:t>S</a:t>
            </a:r>
            <a:r>
              <a:rPr lang="en-GB" sz="2400" dirty="0"/>
              <a:t> </a:t>
            </a:r>
            <a:r>
              <a:rPr lang="ru-RU" sz="2400" dirty="0" smtClean="0"/>
              <a:t>атак.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Отказ в обслуживании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3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280919" cy="3977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Интегрированные и автономные балансировщики нагрузки</a:t>
            </a:r>
            <a:r>
              <a:rPr lang="ru-RU" sz="2400" dirty="0" smtClean="0"/>
              <a:t>. </a:t>
            </a:r>
            <a:r>
              <a:rPr lang="ru-RU" sz="2400" dirty="0"/>
              <a:t>Видимость в </a:t>
            </a:r>
            <a:r>
              <a:rPr lang="ru-RU" sz="2400" dirty="0" smtClean="0"/>
              <a:t>заголовки</a:t>
            </a:r>
            <a:r>
              <a:rPr lang="en-GB" sz="2400" dirty="0" smtClean="0"/>
              <a:t> </a:t>
            </a:r>
            <a:r>
              <a:rPr lang="az-Cyrl-AZ" sz="2400" dirty="0"/>
              <a:t>пакетов</a:t>
            </a:r>
            <a:r>
              <a:rPr lang="ru-RU" sz="2400" dirty="0" smtClean="0"/>
              <a:t>.</a:t>
            </a:r>
            <a:r>
              <a:rPr lang="en-GB" sz="2400" dirty="0" smtClean="0"/>
              <a:t>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Перехват TLS в средах балансировки нагрузки</a:t>
            </a:r>
            <a:r>
              <a:rPr lang="en-GB" sz="2400" dirty="0" smtClean="0"/>
              <a:t>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Повышение производительности прокси-серверов, оптимизация транспорта на большие расстояния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Локальный контент, контекстная реклама – нужен специальный механизм для этого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ALGs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en-GB" sz="2400" dirty="0" err="1" smtClean="0"/>
              <a:t>middleboxes</a:t>
            </a:r>
            <a:r>
              <a:rPr lang="ru-RU" sz="2400" dirty="0" smtClean="0"/>
              <a:t> </a:t>
            </a:r>
            <a:r>
              <a:rPr lang="ru-RU" sz="2400" dirty="0"/>
              <a:t>останутся в сети на долго</a:t>
            </a:r>
            <a:r>
              <a:rPr lang="en-GB" sz="2400" dirty="0" smtClean="0"/>
              <a:t>.</a:t>
            </a:r>
            <a:r>
              <a:rPr lang="en-GB" sz="2400" dirty="0" smtClean="0">
                <a:solidFill>
                  <a:srgbClr val="FF0000"/>
                </a:solidFill>
              </a:rPr>
              <a:t>  </a:t>
            </a:r>
            <a:endParaRPr lang="en-US" sz="2400" dirty="0">
              <a:solidFill>
                <a:srgbClr val="FF000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826383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Балансировщики и </a:t>
            </a:r>
            <a:r>
              <a:rPr lang="az-Cyrl-AZ" dirty="0" smtClean="0"/>
              <a:t>оптимизаторы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92888" cy="1653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Законный перехват </a:t>
            </a:r>
            <a:r>
              <a:rPr lang="en-GB" sz="2400" dirty="0" smtClean="0"/>
              <a:t>(lawful intercept) </a:t>
            </a:r>
            <a:r>
              <a:rPr lang="ru-RU" sz="2400" dirty="0" smtClean="0"/>
              <a:t>должен </a:t>
            </a:r>
            <a:r>
              <a:rPr lang="ru-RU" sz="2400" dirty="0"/>
              <a:t>работать.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Это не тема для шуток.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Тонкая грань между законным и незаконным перехватом.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Законный перехват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4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13183"/>
            <a:ext cx="7992888" cy="134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Маркировка пакетов для целей OAM.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Пассивный мониторинг, </a:t>
            </a:r>
            <a:r>
              <a:rPr lang="en-GB" sz="2400" dirty="0" smtClean="0"/>
              <a:t>service level </a:t>
            </a:r>
            <a:r>
              <a:rPr lang="ru-RU" sz="2400" dirty="0" smtClean="0"/>
              <a:t>OAM</a:t>
            </a:r>
            <a:r>
              <a:rPr lang="ru-RU" sz="2400" dirty="0"/>
              <a:t>, проверка SLA.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Синтетические сервисные зонды.</a:t>
            </a:r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064896" cy="272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Шифрование данных в состоянии покоя.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Дедупликация.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Слепое кэширование.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Сжатие содержимого.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Блокировка содержимого.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Шифрование снижает эффективность кэширования.</a:t>
            </a:r>
            <a:endParaRPr lang="en-GB" sz="2400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Кэширование и хранение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4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848871" cy="262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Расшифровка для устранения неполадок выполняется автономным дешифрованием с использованием приватных ключей, </a:t>
            </a:r>
            <a:r>
              <a:rPr lang="ru-RU" sz="2400" dirty="0" smtClean="0"/>
              <a:t>доступных</a:t>
            </a:r>
            <a:r>
              <a:rPr lang="en-GB" sz="2400" dirty="0" smtClean="0"/>
              <a:t> out of band</a:t>
            </a:r>
            <a:r>
              <a:rPr lang="ru-RU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Это обычная практика.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Важно иметь подходящие инструменты</a:t>
            </a:r>
            <a:r>
              <a:rPr lang="en-GB" sz="2400" dirty="0" smtClean="0"/>
              <a:t>.</a:t>
            </a:r>
            <a:endParaRPr lang="en-GB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8407846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Управление сетью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Сетевая инфраструктура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31590"/>
            <a:ext cx="7848872" cy="3462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/>
              <a:t>Эволюция </a:t>
            </a:r>
            <a:r>
              <a:rPr lang="ru-RU" dirty="0" smtClean="0"/>
              <a:t>RPF</a:t>
            </a:r>
            <a:r>
              <a:rPr lang="en-GB" dirty="0" smtClean="0"/>
              <a:t> </a:t>
            </a:r>
            <a:r>
              <a:rPr lang="ru-RU" dirty="0" smtClean="0"/>
              <a:t>и</a:t>
            </a:r>
            <a:r>
              <a:rPr lang="en-GB" dirty="0" smtClean="0"/>
              <a:t> </a:t>
            </a:r>
            <a:r>
              <a:rPr lang="en-GB" dirty="0"/>
              <a:t>control plane snooping</a:t>
            </a:r>
            <a:r>
              <a:rPr lang="ru-RU" dirty="0" smtClean="0"/>
              <a:t>. Производительность </a:t>
            </a:r>
            <a:r>
              <a:rPr lang="ru-RU" dirty="0"/>
              <a:t>приложений и мониторинг, диагностика сети и устранение неполадок.</a:t>
            </a:r>
          </a:p>
          <a:p>
            <a:pPr>
              <a:lnSpc>
                <a:spcPct val="110000"/>
              </a:lnSpc>
            </a:pPr>
            <a:r>
              <a:rPr lang="ru-RU" dirty="0"/>
              <a:t>2-tuple, 5-tuple анализ в различных местах в сети</a:t>
            </a:r>
            <a:r>
              <a:rPr lang="ru-RU" dirty="0" smtClean="0"/>
              <a:t>.</a:t>
            </a:r>
            <a:endParaRPr lang="ru-RU" dirty="0"/>
          </a:p>
          <a:p>
            <a:pPr>
              <a:lnSpc>
                <a:spcPct val="110000"/>
              </a:lnSpc>
            </a:pPr>
            <a:r>
              <a:rPr lang="ru-RU" dirty="0"/>
              <a:t>Фильтрация на основе URL-адресов и DNS </a:t>
            </a:r>
            <a:r>
              <a:rPr lang="ru-RU" dirty="0" smtClean="0"/>
              <a:t>разрешения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ru-RU" dirty="0" smtClean="0"/>
              <a:t>Шифрованный </a:t>
            </a:r>
            <a:r>
              <a:rPr lang="ru-RU" dirty="0"/>
              <a:t>DNS.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57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ru-RU" dirty="0"/>
              <a:t>Сказка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63638"/>
            <a:ext cx="7874075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C</a:t>
            </a:r>
            <a:r>
              <a:rPr lang="ru-RU" sz="2400" dirty="0" smtClean="0"/>
              <a:t> </a:t>
            </a:r>
            <a:r>
              <a:rPr lang="ru-RU" sz="2400" dirty="0"/>
              <a:t>зерном реальности.</a:t>
            </a:r>
            <a:endParaRPr lang="en-US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US" dirty="0" smtClean="0"/>
          </a:p>
          <a:p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5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20879" cy="267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Кондиционирование трафика и маркировка на зашифрованной полезной нагрузке.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Все это http над TLS, веб-страницы и на основе вебсокетов общение в реальном времени-это только http над TLS.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Управление перегрузками в соответствии с трафиком приложений.</a:t>
            </a:r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Качество </a:t>
            </a:r>
            <a:r>
              <a:rPr lang="az-Cyrl-AZ" dirty="0" smtClean="0"/>
              <a:t>обслуживания</a:t>
            </a:r>
            <a:r>
              <a:rPr lang="en-GB" dirty="0" smtClean="0"/>
              <a:t> (</a:t>
            </a:r>
            <a:r>
              <a:rPr lang="en-GB" dirty="0" err="1" smtClean="0"/>
              <a:t>QoS</a:t>
            </a:r>
            <a:r>
              <a:rPr lang="en-GB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8"/>
            <a:ext cx="7952659" cy="2650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Нет. Вместо этого мы должны найти лучшие способы работы в зашифрованной среде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И мы должны понимать, что будут попытки заблокировать шифрование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Мы не должны делать зла в сети тоже. Это кажется немного труднее достичь, хотя.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Нужно ли меньше шифровать?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Путь вперед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9553" y="1005576"/>
            <a:ext cx="8018092" cy="2574286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IETF</a:t>
            </a:r>
            <a:r>
              <a:rPr lang="ru-RU" sz="2400" dirty="0" smtClean="0"/>
              <a:t> </a:t>
            </a:r>
            <a:r>
              <a:rPr lang="ru-RU" sz="2400" dirty="0"/>
              <a:t>работает над набором рекомендаций для внедрения всеобщего шифрования</a:t>
            </a:r>
            <a:r>
              <a:rPr lang="en-GB" sz="2400" dirty="0" smtClean="0"/>
              <a:t>. </a:t>
            </a:r>
            <a:endParaRPr lang="en-GB" sz="2400" dirty="0"/>
          </a:p>
          <a:p>
            <a:r>
              <a:rPr lang="ru-RU" sz="2400" dirty="0"/>
              <a:t>Нам интересна ваша обратная связь о вашем опыте с шифрованием</a:t>
            </a:r>
            <a:r>
              <a:rPr lang="en-GB" sz="2400" dirty="0" smtClean="0"/>
              <a:t>. </a:t>
            </a:r>
            <a:endParaRPr lang="en-GB" sz="2400" dirty="0"/>
          </a:p>
          <a:p>
            <a:r>
              <a:rPr lang="ru-RU" sz="2400" dirty="0"/>
              <a:t>Некоторые вещи могут быть сломанные/неоптимальные или приняты неправильные предположения. Ето нужно рассмотреть и исправить</a:t>
            </a:r>
            <a:r>
              <a:rPr lang="en-GB" sz="2400" dirty="0" smtClean="0"/>
              <a:t>.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272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Дискуссия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9553" y="1005576"/>
            <a:ext cx="8018092" cy="25742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az-Cyrl-AZ" sz="2400" dirty="0" smtClean="0"/>
              <a:t>Все </a:t>
            </a:r>
            <a:r>
              <a:rPr lang="az-Cyrl-AZ" sz="2400" dirty="0"/>
              <a:t>сказки когда-то заканчиваются</a:t>
            </a:r>
            <a:r>
              <a:rPr lang="en-GB" sz="2400" dirty="0" smtClean="0"/>
              <a:t>.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 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96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ru-RU" dirty="0"/>
              <a:t>Ощущение безопасности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31590"/>
            <a:ext cx="7992888" cy="3240360"/>
          </a:xfrm>
        </p:spPr>
        <p:txBody>
          <a:bodyPr>
            <a:normAutofit/>
          </a:bodyPr>
          <a:lstStyle/>
          <a:p>
            <a:r>
              <a:rPr lang="ru-RU" sz="2400" dirty="0"/>
              <a:t>Всеобщчий мониторинг </a:t>
            </a:r>
            <a:r>
              <a:rPr lang="ru-RU" sz="2400" dirty="0" smtClean="0"/>
              <a:t>– это</a:t>
            </a:r>
            <a:r>
              <a:rPr lang="en-GB" sz="2400" dirty="0" smtClean="0"/>
              <a:t> </a:t>
            </a:r>
            <a:r>
              <a:rPr lang="ru-RU" sz="2400" dirty="0" smtClean="0"/>
              <a:t>проблема</a:t>
            </a:r>
            <a:r>
              <a:rPr lang="en-GB" sz="2400" dirty="0" smtClean="0"/>
              <a:t>.</a:t>
            </a:r>
            <a:endParaRPr lang="en-US" sz="2400" dirty="0" smtClean="0"/>
          </a:p>
          <a:p>
            <a:r>
              <a:rPr lang="ru-RU" sz="2400" dirty="0"/>
              <a:t>Попробуем ответить на всеобщчий мониторинг всеобщчим </a:t>
            </a:r>
            <a:r>
              <a:rPr lang="ru-RU" sz="2400" dirty="0" smtClean="0"/>
              <a:t>шифрованием</a:t>
            </a:r>
            <a:r>
              <a:rPr lang="en-GB" sz="2400" dirty="0" smtClean="0"/>
              <a:t>.</a:t>
            </a:r>
          </a:p>
          <a:p>
            <a:r>
              <a:rPr lang="ru-RU" sz="2400" dirty="0" smtClean="0"/>
              <a:t>И</a:t>
            </a:r>
            <a:r>
              <a:rPr lang="en-GB" sz="2400" dirty="0" smtClean="0"/>
              <a:t> </a:t>
            </a:r>
            <a:r>
              <a:rPr lang="ru-RU" sz="2400" dirty="0"/>
              <a:t>п</a:t>
            </a:r>
            <a:r>
              <a:rPr lang="ru-RU" sz="2400" dirty="0" smtClean="0"/>
              <a:t>роблема </a:t>
            </a:r>
            <a:r>
              <a:rPr lang="ru-RU" sz="2400" dirty="0"/>
              <a:t>решена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ru-RU" sz="2400" dirty="0" smtClean="0"/>
              <a:t>Но</a:t>
            </a:r>
            <a:r>
              <a:rPr lang="en-GB" sz="2400" dirty="0" smtClean="0"/>
              <a:t> </a:t>
            </a:r>
            <a:r>
              <a:rPr lang="ru-RU" sz="2400" dirty="0"/>
              <a:t>п</a:t>
            </a:r>
            <a:r>
              <a:rPr lang="ru-RU" sz="2400" dirty="0" smtClean="0"/>
              <a:t>о </a:t>
            </a:r>
            <a:r>
              <a:rPr lang="ru-RU" sz="2400" dirty="0"/>
              <a:t>какой цене</a:t>
            </a:r>
            <a:r>
              <a:rPr lang="en-GB" sz="2400" dirty="0" smtClean="0"/>
              <a:t>? </a:t>
            </a:r>
            <a:endParaRPr lang="en-GB" dirty="0" smtClean="0"/>
          </a:p>
          <a:p>
            <a:endParaRPr lang="en-US" dirty="0" smtClean="0"/>
          </a:p>
          <a:p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69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Шифрование в сети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9552" y="1131590"/>
            <a:ext cx="7920880" cy="3264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z-Cyrl-AZ" sz="2400" dirty="0"/>
              <a:t>Шифрование </a:t>
            </a:r>
            <a:r>
              <a:rPr lang="ru-RU" sz="2400" dirty="0"/>
              <a:t>присудствует </a:t>
            </a:r>
            <a:r>
              <a:rPr lang="ru-RU" sz="2400" dirty="0" smtClean="0"/>
              <a:t>в </a:t>
            </a:r>
            <a:r>
              <a:rPr lang="ru-RU" sz="2400" dirty="0"/>
              <a:t>течение длительного времени. На разных уровнях. </a:t>
            </a:r>
            <a:r>
              <a:rPr lang="ru-RU" sz="2400" dirty="0" smtClean="0"/>
              <a:t>Реализовано </a:t>
            </a:r>
            <a:r>
              <a:rPr lang="ru-RU" sz="2400" dirty="0"/>
              <a:t>по разному</a:t>
            </a:r>
            <a:r>
              <a:rPr lang="en-US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z-Cyrl-AZ" sz="2400" dirty="0"/>
              <a:t>Проверка подлинности </a:t>
            </a:r>
            <a:r>
              <a:rPr lang="en-GB" sz="2400" dirty="0" smtClean="0"/>
              <a:t>(authentication) </a:t>
            </a:r>
            <a:r>
              <a:rPr lang="az-Cyrl-AZ" sz="2400" dirty="0" smtClean="0"/>
              <a:t>и шифрование</a:t>
            </a:r>
            <a:r>
              <a:rPr lang="en-GB" sz="2400" dirty="0" smtClean="0"/>
              <a:t> (encryption)</a:t>
            </a:r>
            <a:r>
              <a:rPr lang="en-US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Оппортунистическое шифрование</a:t>
            </a:r>
            <a:r>
              <a:rPr lang="en-GB" sz="2400" dirty="0" smtClean="0"/>
              <a:t> (Opportunistic encryption).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z-Cyrl-AZ" sz="2400" dirty="0"/>
              <a:t>Доступность шифрования</a:t>
            </a:r>
            <a:r>
              <a:rPr lang="en-GB" sz="2400" dirty="0" smtClean="0"/>
              <a:t>.</a:t>
            </a:r>
            <a:endParaRPr lang="en-US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4451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1590"/>
            <a:ext cx="7992888" cy="311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Проблемы конфиденциальности не должны превращать сеть в </a:t>
            </a:r>
            <a:r>
              <a:rPr lang="ru-RU" sz="2400" dirty="0" smtClean="0"/>
              <a:t>неуправляемую</a:t>
            </a:r>
            <a:r>
              <a:rPr lang="en-GB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Сеть должна работать</a:t>
            </a:r>
            <a:r>
              <a:rPr lang="en-GB" sz="2400" dirty="0" smtClean="0"/>
              <a:t>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Отсутствие обслуживания, ухудшенное обслуживание, и обычное обслуживание</a:t>
            </a:r>
            <a:r>
              <a:rPr lang="en-GB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Никакой конфиденциальности, частичная конфиденциальность, и полная конфиденциальность</a:t>
            </a:r>
            <a:r>
              <a:rPr lang="en-GB" sz="2400" dirty="0" smtClean="0"/>
              <a:t>.</a:t>
            </a:r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ru-RU" dirty="0"/>
              <a:t>Относительность важности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1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8"/>
            <a:ext cx="7992888" cy="3315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Доступ к открытому трафику и удостоверениям пользователей, безусловно, помогает. Но это не обязательно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Времена </a:t>
            </a:r>
            <a:r>
              <a:rPr lang="ru-RU" sz="2400" dirty="0" smtClean="0"/>
              <a:t>выполнения</a:t>
            </a:r>
            <a:r>
              <a:rPr lang="en-GB" sz="2400" dirty="0" smtClean="0"/>
              <a:t> </a:t>
            </a:r>
            <a:r>
              <a:rPr lang="ru-RU" sz="2400" dirty="0" smtClean="0"/>
              <a:t>’debug </a:t>
            </a:r>
            <a:r>
              <a:rPr lang="ru-RU" sz="2400" dirty="0"/>
              <a:t>all ' на работающем сетевом узле в основном прошло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Отсутствие доступа к открытому трафику </a:t>
            </a:r>
            <a:r>
              <a:rPr lang="ru-RU" sz="2400" dirty="0" smtClean="0"/>
              <a:t>и </a:t>
            </a:r>
            <a:r>
              <a:rPr lang="ru-RU" sz="2400" dirty="0"/>
              <a:t>сигнализации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может привести к появлению дефектных/небезопасных/ </a:t>
            </a:r>
            <a:r>
              <a:rPr lang="ru-RU" sz="2400" dirty="0" smtClean="0"/>
              <a:t>разрушительных</a:t>
            </a:r>
            <a:r>
              <a:rPr lang="en-GB" sz="2400" dirty="0" smtClean="0"/>
              <a:t> </a:t>
            </a:r>
            <a:r>
              <a:rPr lang="ru-RU" sz="2400" dirty="0" smtClean="0"/>
              <a:t>практик </a:t>
            </a:r>
            <a:r>
              <a:rPr lang="ru-RU" sz="2400" dirty="0"/>
              <a:t>и расширений протоколов.</a:t>
            </a:r>
            <a:endParaRPr lang="en-GB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Все-ли сломано?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064896" cy="2779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Атаки не ухудшаються. Атаки будут только улучшаться</a:t>
            </a:r>
            <a:r>
              <a:rPr lang="en-GB" sz="2400" dirty="0" smtClean="0"/>
              <a:t>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Интерфейс между апликацией и сетью</a:t>
            </a:r>
            <a:r>
              <a:rPr lang="en-GB" sz="2400" dirty="0" smtClean="0"/>
              <a:t>.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Количество типов трафика </a:t>
            </a:r>
            <a:r>
              <a:rPr lang="ru-RU" sz="2400" dirty="0" smtClean="0"/>
              <a:t>сокращается. H</a:t>
            </a:r>
            <a:r>
              <a:rPr lang="en-GB" sz="2400" dirty="0" smtClean="0"/>
              <a:t>TTP</a:t>
            </a:r>
            <a:r>
              <a:rPr lang="ru-RU" sz="2400" dirty="0" smtClean="0"/>
              <a:t> </a:t>
            </a:r>
            <a:r>
              <a:rPr lang="ru-RU" sz="2400" dirty="0"/>
              <a:t>поверх TLS в качестве универсального транспортного протокола</a:t>
            </a:r>
            <a:r>
              <a:rPr lang="en-GB" sz="2400" dirty="0" smtClean="0"/>
              <a:t>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Общий уровень шифрования в использовании не собирается снижаться</a:t>
            </a:r>
            <a:r>
              <a:rPr lang="en-GB" sz="2400" dirty="0" smtClean="0"/>
              <a:t>. </a:t>
            </a:r>
            <a:endParaRPr lang="en-US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Общие тенденции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4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26062"/>
            <a:ext cx="8064896" cy="3596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От </a:t>
            </a:r>
            <a:r>
              <a:rPr lang="ru-RU" sz="2400" dirty="0"/>
              <a:t>мониторинга на домашней беспроводной сети до мониторинга выхода всеи страны.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End to end</a:t>
            </a:r>
            <a:r>
              <a:rPr lang="ru-RU" sz="2400" dirty="0" smtClean="0"/>
              <a:t> </a:t>
            </a:r>
            <a:r>
              <a:rPr lang="ru-RU" sz="2400" dirty="0"/>
              <a:t>пользовальское шифрование, шифрование сессий, шифрование транспорта.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Транзитные </a:t>
            </a:r>
            <a:r>
              <a:rPr lang="ru-RU" sz="2400" dirty="0"/>
              <a:t>провайдеры, провайдеры апликаций, хостинг провайдеры.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Центр </a:t>
            </a:r>
            <a:r>
              <a:rPr lang="ru-RU" sz="2400" dirty="0"/>
              <a:t>обработки данных как новое ядро сети.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Расшифровка и терминирование входных сессий и открытый трафик внутри </a:t>
            </a:r>
            <a:r>
              <a:rPr lang="en-GB" sz="2400" dirty="0" smtClean="0"/>
              <a:t>DC</a:t>
            </a:r>
            <a:r>
              <a:rPr lang="ru-RU" sz="2400" dirty="0" smtClean="0"/>
              <a:t>. </a:t>
            </a:r>
            <a:r>
              <a:rPr lang="ru-RU" sz="2400" dirty="0"/>
              <a:t>Масштаб расшифровки</a:t>
            </a:r>
            <a:r>
              <a:rPr lang="ru-RU" sz="2400" dirty="0" smtClean="0"/>
              <a:t>.</a:t>
            </a:r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Контекст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4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208911" cy="423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Само </a:t>
            </a:r>
            <a:r>
              <a:rPr lang="ru-RU" sz="2400" dirty="0"/>
              <a:t>шифрование не сильно меняет обьем передачи </a:t>
            </a:r>
            <a:r>
              <a:rPr lang="ru-RU" sz="2400" dirty="0" smtClean="0"/>
              <a:t>данных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Специальные меры сокрытия (регулировка размера и времени</a:t>
            </a:r>
            <a:r>
              <a:rPr lang="ru-RU" sz="2400" dirty="0" smtClean="0"/>
              <a:t>)</a:t>
            </a:r>
            <a:r>
              <a:rPr lang="en-GB" sz="2400" dirty="0" smtClean="0"/>
              <a:t> </a:t>
            </a:r>
            <a:r>
              <a:rPr lang="az-Cyrl-AZ" sz="2400" dirty="0"/>
              <a:t>могут менять </a:t>
            </a:r>
            <a:r>
              <a:rPr lang="az-Cyrl-AZ" sz="2400" dirty="0" smtClean="0"/>
              <a:t>обьем</a:t>
            </a:r>
            <a:r>
              <a:rPr lang="en-GB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Мультиплексирование (HTTP2, QUIC) может сильно изменить битрейт</a:t>
            </a:r>
            <a:r>
              <a:rPr lang="ru-RU" sz="2400" dirty="0" smtClean="0"/>
              <a:t>.</a:t>
            </a:r>
            <a:endParaRPr lang="ru-RU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Требования к пропускной способности – 100Gbps, конечно, есть везде, но есть и мобильные сети</a:t>
            </a:r>
            <a:r>
              <a:rPr lang="ru-RU" sz="2400" dirty="0" smtClean="0"/>
              <a:t>.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dirty="0" smtClean="0"/>
              <a:t>Шифрование </a:t>
            </a:r>
            <a:r>
              <a:rPr lang="ru-RU" sz="2400" dirty="0"/>
              <a:t>нижних транспортных </a:t>
            </a:r>
            <a:r>
              <a:rPr lang="ru-RU" sz="2400" dirty="0" smtClean="0"/>
              <a:t>слоев</a:t>
            </a:r>
            <a:r>
              <a:rPr lang="en-GB" sz="2400" dirty="0" smtClean="0"/>
              <a:t> </a:t>
            </a:r>
            <a:r>
              <a:rPr lang="ru-RU" sz="2400" dirty="0" smtClean="0"/>
              <a:t>-</a:t>
            </a:r>
            <a:r>
              <a:rPr lang="en-GB" sz="2400" dirty="0" smtClean="0"/>
              <a:t> </a:t>
            </a:r>
            <a:r>
              <a:rPr lang="ru-RU" sz="2400" dirty="0"/>
              <a:t>оптический транспорт.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az-Cyrl-AZ" dirty="0"/>
              <a:t>Взаимодействие с транспортом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62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821</Words>
  <Application>Microsoft Office PowerPoint</Application>
  <PresentationFormat>On-screen Show (16:9)</PresentationFormat>
  <Paragraphs>114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1_Office Theme</vt:lpstr>
      <vt:lpstr>2_Office Theme</vt:lpstr>
      <vt:lpstr>Управление защищенной сетью</vt:lpstr>
      <vt:lpstr>Сказка</vt:lpstr>
      <vt:lpstr>Ощущение безопасности</vt:lpstr>
      <vt:lpstr>Шифрование в сети</vt:lpstr>
      <vt:lpstr>Относительность важности</vt:lpstr>
      <vt:lpstr>Все-ли сломано?</vt:lpstr>
      <vt:lpstr>Общие тенденции</vt:lpstr>
      <vt:lpstr>Контекст</vt:lpstr>
      <vt:lpstr>Взаимодействие с транспортом</vt:lpstr>
      <vt:lpstr>Политика безопасности</vt:lpstr>
      <vt:lpstr>Видео с кошками</vt:lpstr>
      <vt:lpstr>Управление ключами</vt:lpstr>
      <vt:lpstr>Отказ в обслуживании</vt:lpstr>
      <vt:lpstr>Балансировщики и оптимизаторы</vt:lpstr>
      <vt:lpstr>Законный перехват</vt:lpstr>
      <vt:lpstr>OAM</vt:lpstr>
      <vt:lpstr>Кэширование и хранение</vt:lpstr>
      <vt:lpstr>Управление сетью</vt:lpstr>
      <vt:lpstr>Сетевая инфраструктура</vt:lpstr>
      <vt:lpstr>Качество обслуживания (QoS)</vt:lpstr>
      <vt:lpstr>Нужно ли меньше шифровать?</vt:lpstr>
      <vt:lpstr>Путь вперед</vt:lpstr>
      <vt:lpstr>Дискуссия</vt:lpstr>
    </vt:vector>
  </TitlesOfParts>
  <Company>Equinix,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Ignas Bagdonas</dc:creator>
  <cp:lastModifiedBy>Ignas Bagdonas</cp:lastModifiedBy>
  <cp:revision>85</cp:revision>
  <dcterms:created xsi:type="dcterms:W3CDTF">2016-02-23T09:02:48Z</dcterms:created>
  <dcterms:modified xsi:type="dcterms:W3CDTF">2017-10-09T09:45:44Z</dcterms:modified>
</cp:coreProperties>
</file>