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9" r:id="rId1"/>
  </p:sldMasterIdLst>
  <p:notesMasterIdLst>
    <p:notesMasterId r:id="rId18"/>
  </p:notesMasterIdLst>
  <p:handoutMasterIdLst>
    <p:handoutMasterId r:id="rId19"/>
  </p:handoutMasterIdLst>
  <p:sldIdLst>
    <p:sldId id="270" r:id="rId2"/>
    <p:sldId id="312" r:id="rId3"/>
    <p:sldId id="290" r:id="rId4"/>
    <p:sldId id="289" r:id="rId5"/>
    <p:sldId id="292" r:id="rId6"/>
    <p:sldId id="281" r:id="rId7"/>
    <p:sldId id="313" r:id="rId8"/>
    <p:sldId id="300" r:id="rId9"/>
    <p:sldId id="294" r:id="rId10"/>
    <p:sldId id="306" r:id="rId11"/>
    <p:sldId id="302" r:id="rId12"/>
    <p:sldId id="303" r:id="rId13"/>
    <p:sldId id="298" r:id="rId14"/>
    <p:sldId id="314" r:id="rId15"/>
    <p:sldId id="304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70B2"/>
    <a:srgbClr val="D01C1C"/>
    <a:srgbClr val="AFAFAF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27"/>
    <p:restoredTop sz="94669"/>
  </p:normalViewPr>
  <p:slideViewPr>
    <p:cSldViewPr snapToGrid="0" snapToObjects="1">
      <p:cViewPr>
        <p:scale>
          <a:sx n="152" d="100"/>
          <a:sy n="152" d="100"/>
        </p:scale>
        <p:origin x="1040" y="-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70" d="100"/>
          <a:sy n="170" d="100"/>
        </p:scale>
        <p:origin x="537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FE57C-E500-4940-B4B5-8A437E89C6EB}" type="datetimeFigureOut">
              <a:rPr lang="en-US" smtClean="0"/>
              <a:t>5/21/17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AA86B-C00F-BE43-B59E-30546CD8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56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E68E0-239C-A648-A315-342FC150D85D}" type="datetimeFigureOut">
              <a:rPr lang="en-US" smtClean="0"/>
              <a:t>5/21/17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76EA2-AD52-A047-A634-CDC20AA89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41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76EA2-AD52-A047-A634-CDC20AA89E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54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33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">
    <p:bg>
      <p:bgPr>
        <a:solidFill>
          <a:srgbClr val="2D7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882093" y="3008885"/>
            <a:ext cx="5379814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</a:lstStyle>
          <a:p>
            <a:pPr lvl="0"/>
            <a:r>
              <a:rPr lang="en-US" dirty="0" smtClean="0"/>
              <a:t>SPECIAL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62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2C4260-BC8D-C24C-A80E-3D260C98B9AD}" type="datetimeFigureOut">
              <a:rPr lang="en-US" smtClean="0"/>
              <a:t>5/21/17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F58047-5AC1-0B4B-ABE9-FAE1056BD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2C4260-BC8D-C24C-A80E-3D260C98B9AD}" type="datetimeFigureOut">
              <a:rPr lang="en-US" smtClean="0"/>
              <a:t>5/21/17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F58047-5AC1-0B4B-ABE9-FAE1056BD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2C4260-BC8D-C24C-A80E-3D260C98B9AD}" type="datetimeFigureOut">
              <a:rPr lang="en-US" smtClean="0"/>
              <a:t>5/21/17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F58047-5AC1-0B4B-ABE9-FAE1056BD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2C4260-BC8D-C24C-A80E-3D260C98B9AD}" type="datetimeFigureOut">
              <a:rPr lang="en-US" smtClean="0"/>
              <a:t>5/21/17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F58047-5AC1-0B4B-ABE9-FAE1056BD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2C4260-BC8D-C24C-A80E-3D260C98B9AD}" type="datetimeFigureOut">
              <a:rPr lang="en-US" smtClean="0"/>
              <a:t>5/21/17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F58047-5AC1-0B4B-ABE9-FAE1056BD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2C4260-BC8D-C24C-A80E-3D260C98B9AD}" type="datetimeFigureOut">
              <a:rPr lang="en-US" smtClean="0"/>
              <a:t>5/21/17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F58047-5AC1-0B4B-ABE9-FAE1056BD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2C4260-BC8D-C24C-A80E-3D260C98B9AD}" type="datetimeFigureOut">
              <a:rPr lang="en-US" smtClean="0"/>
              <a:t>5/21/17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F58047-5AC1-0B4B-ABE9-FAE1056BD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2C4260-BC8D-C24C-A80E-3D260C98B9AD}" type="datetimeFigureOut">
              <a:rPr lang="en-US" smtClean="0"/>
              <a:t>5/21/17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F58047-5AC1-0B4B-ABE9-FAE1056BD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2C4260-BC8D-C24C-A80E-3D260C98B9AD}" type="datetimeFigureOut">
              <a:rPr lang="en-US" smtClean="0"/>
              <a:t>5/21/17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F58047-5AC1-0B4B-ABE9-FAE1056BD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V="1">
            <a:off x="1157681" y="3416417"/>
            <a:ext cx="6828638" cy="25167"/>
          </a:xfrm>
          <a:prstGeom prst="line">
            <a:avLst/>
          </a:prstGeom>
          <a:ln w="9525">
            <a:solidFill>
              <a:srgbClr val="D0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334" y="3721730"/>
            <a:ext cx="2011458" cy="1132474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272864" y="2648602"/>
            <a:ext cx="6598273" cy="48766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800" baseline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presentation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V="1">
            <a:off x="1157681" y="3416417"/>
            <a:ext cx="6828638" cy="25167"/>
          </a:xfrm>
          <a:prstGeom prst="line">
            <a:avLst/>
          </a:prstGeom>
          <a:ln w="9525">
            <a:solidFill>
              <a:srgbClr val="D0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272864" y="2648602"/>
            <a:ext cx="6598273" cy="48766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800" baseline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presentation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s title Slide (NO Logo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V="1">
            <a:off x="1157681" y="3416417"/>
            <a:ext cx="6828638" cy="25167"/>
          </a:xfrm>
          <a:prstGeom prst="line">
            <a:avLst/>
          </a:prstGeom>
          <a:ln w="9525">
            <a:solidFill>
              <a:srgbClr val="D0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272864" y="2544841"/>
            <a:ext cx="6598273" cy="48766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800" b="1" baseline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presentation title</a:t>
            </a: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272863" y="3825491"/>
            <a:ext cx="6598273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400" baseline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presentation subtitle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Slide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V="1">
            <a:off x="1157680" y="4212707"/>
            <a:ext cx="6828638" cy="25167"/>
          </a:xfrm>
          <a:prstGeom prst="line">
            <a:avLst/>
          </a:prstGeom>
          <a:ln w="9525">
            <a:solidFill>
              <a:srgbClr val="D0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272863" y="3185166"/>
            <a:ext cx="6598273" cy="48766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800" baseline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presentation title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1157680" y="2620127"/>
            <a:ext cx="6828638" cy="25167"/>
          </a:xfrm>
          <a:prstGeom prst="line">
            <a:avLst/>
          </a:prstGeom>
          <a:ln w="9525">
            <a:solidFill>
              <a:srgbClr val="D0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828338"/>
          </a:xfrm>
          <a:prstGeom prst="rect">
            <a:avLst/>
          </a:prstGeom>
          <a:solidFill>
            <a:srgbClr val="2D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6" y="6545566"/>
            <a:ext cx="475130" cy="267503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51996" y="6497620"/>
            <a:ext cx="9040011" cy="1"/>
          </a:xfrm>
          <a:prstGeom prst="line">
            <a:avLst/>
          </a:prstGeom>
          <a:ln w="9525">
            <a:solidFill>
              <a:srgbClr val="2D70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002842" y="146403"/>
            <a:ext cx="7138316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320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6526643"/>
            <a:ext cx="3086100" cy="307777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1400">
                <a:solidFill>
                  <a:srgbClr val="AFAFAF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</a:lstStyle>
          <a:p>
            <a:r>
              <a:rPr lang="en-US" dirty="0" smtClean="0"/>
              <a:t>Click to edit slide footer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828338"/>
          </a:xfrm>
          <a:prstGeom prst="rect">
            <a:avLst/>
          </a:prstGeom>
          <a:solidFill>
            <a:srgbClr val="2D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51996" y="6497620"/>
            <a:ext cx="9040011" cy="1"/>
          </a:xfrm>
          <a:prstGeom prst="line">
            <a:avLst/>
          </a:prstGeom>
          <a:ln w="9525">
            <a:solidFill>
              <a:srgbClr val="2D70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002842" y="146403"/>
            <a:ext cx="7138316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320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6526643"/>
            <a:ext cx="3086100" cy="307777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1400">
                <a:solidFill>
                  <a:srgbClr val="AFAFAF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</a:lstStyle>
          <a:p>
            <a:r>
              <a:rPr lang="en-US" dirty="0" smtClean="0"/>
              <a:t>Click to edit slide footer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at item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828338"/>
          </a:xfrm>
          <a:prstGeom prst="rect">
            <a:avLst/>
          </a:prstGeom>
          <a:solidFill>
            <a:srgbClr val="2D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6" y="6545566"/>
            <a:ext cx="475130" cy="26750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 flipV="1">
            <a:off x="51996" y="6497620"/>
            <a:ext cx="9040011" cy="1"/>
          </a:xfrm>
          <a:prstGeom prst="line">
            <a:avLst/>
          </a:prstGeom>
          <a:ln w="9525">
            <a:solidFill>
              <a:srgbClr val="2D70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995742" y="146404"/>
            <a:ext cx="7152515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320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6516634"/>
            <a:ext cx="3086100" cy="325368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AFAFAF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</a:lstStyle>
          <a:p>
            <a:r>
              <a:rPr lang="en-US" dirty="0" smtClean="0"/>
              <a:t>Click to edit slide footer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5250" y="3061752"/>
            <a:ext cx="8173501" cy="734496"/>
          </a:xfrm>
          <a:prstGeom prst="rect">
            <a:avLst/>
          </a:prstGeom>
        </p:spPr>
        <p:txBody>
          <a:bodyPr wrap="square" anchor="ctr" anchorCtr="1">
            <a:spAutoFit/>
          </a:bodyPr>
          <a:lstStyle>
            <a:lvl1pPr marL="0" indent="0" algn="ctr">
              <a:lnSpc>
                <a:spcPct val="150000"/>
              </a:lnSpc>
              <a:buNone/>
              <a:defRPr sz="2800" baseline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</a:lstStyle>
          <a:p>
            <a:pPr lvl="0"/>
            <a:r>
              <a:rPr lang="en-US" dirty="0" smtClean="0"/>
              <a:t>Click to edit itemized flat text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at item list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828338"/>
          </a:xfrm>
          <a:prstGeom prst="rect">
            <a:avLst/>
          </a:prstGeom>
          <a:solidFill>
            <a:srgbClr val="2D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51996" y="6497620"/>
            <a:ext cx="9040011" cy="1"/>
          </a:xfrm>
          <a:prstGeom prst="line">
            <a:avLst/>
          </a:prstGeom>
          <a:ln w="9525">
            <a:solidFill>
              <a:srgbClr val="2D70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995742" y="146404"/>
            <a:ext cx="7152515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320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6516634"/>
            <a:ext cx="3086100" cy="325368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AFAFAF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</a:lstStyle>
          <a:p>
            <a:r>
              <a:rPr lang="en-US" dirty="0" smtClean="0"/>
              <a:t>Click to edit slide footer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5250" y="3061752"/>
            <a:ext cx="8173501" cy="734496"/>
          </a:xfrm>
          <a:prstGeom prst="rect">
            <a:avLst/>
          </a:prstGeom>
        </p:spPr>
        <p:txBody>
          <a:bodyPr wrap="square" anchor="ctr" anchorCtr="1">
            <a:spAutoFit/>
          </a:bodyPr>
          <a:lstStyle>
            <a:lvl1pPr marL="0" indent="0" algn="ctr">
              <a:lnSpc>
                <a:spcPct val="150000"/>
              </a:lnSpc>
              <a:buNone/>
              <a:defRPr sz="2800" baseline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</a:lstStyle>
          <a:p>
            <a:pPr lvl="0"/>
            <a:r>
              <a:rPr lang="en-US" dirty="0" smtClean="0"/>
              <a:t>Click to edit itemized flat text</a:t>
            </a:r>
          </a:p>
        </p:txBody>
      </p:sp>
    </p:spTree>
    <p:extLst>
      <p:ext uri="{BB962C8B-B14F-4D97-AF65-F5344CB8AC3E}">
        <p14:creationId xmlns:p14="http://schemas.microsoft.com/office/powerpoint/2010/main" val="115799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30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3990" r:id="rId2"/>
    <p:sldLayoutId id="2147484008" r:id="rId3"/>
    <p:sldLayoutId id="2147484005" r:id="rId4"/>
    <p:sldLayoutId id="2147484004" r:id="rId5"/>
    <p:sldLayoutId id="2147483991" r:id="rId6"/>
    <p:sldLayoutId id="2147484006" r:id="rId7"/>
    <p:sldLayoutId id="2147484007" r:id="rId8"/>
    <p:sldLayoutId id="2147484003" r:id="rId9"/>
    <p:sldLayoutId id="214748400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  <p:sldLayoutId id="2147483998" r:id="rId17"/>
    <p:sldLayoutId id="2147483999" r:id="rId18"/>
    <p:sldLayoutId id="2147484000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8668" y="6347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272864" y="2958615"/>
            <a:ext cx="6598273" cy="9407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Diego Luis Neto</a:t>
            </a:r>
          </a:p>
          <a:p>
            <a:r>
              <a:rPr lang="en-US" sz="2400" b="0" dirty="0" smtClean="0"/>
              <a:t>SW developer @ NL-ix</a:t>
            </a:r>
            <a:endParaRPr lang="en-US" sz="24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2903918" y="1781269"/>
            <a:ext cx="3336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D01C1C"/>
                </a:solidFill>
                <a:latin typeface="Lucida Grande" charset="0"/>
                <a:ea typeface="Lucida Grande" charset="0"/>
                <a:cs typeface="Lucida Grande" charset="0"/>
              </a:rPr>
              <a:t>ENOG13 Saint Petersburg</a:t>
            </a:r>
            <a:endParaRPr lang="en-US" sz="2000" dirty="0">
              <a:solidFill>
                <a:srgbClr val="D01C1C"/>
              </a:solidFill>
              <a:latin typeface="Lucida Grande" charset="0"/>
              <a:ea typeface="Lucida Grande" charset="0"/>
              <a:cs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19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 St2 pack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767396" y="1836962"/>
            <a:ext cx="1609208" cy="1833342"/>
            <a:chOff x="4156022" y="1197247"/>
            <a:chExt cx="1609208" cy="1833342"/>
          </a:xfrm>
        </p:grpSpPr>
        <p:sp>
          <p:nvSpPr>
            <p:cNvPr id="4" name="TextBox 3"/>
            <p:cNvSpPr txBox="1"/>
            <p:nvPr/>
          </p:nvSpPr>
          <p:spPr>
            <a:xfrm>
              <a:off x="4641468" y="1929252"/>
              <a:ext cx="66877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2D70B2"/>
                  </a:solidFill>
                  <a:latin typeface="Lucida Grande" charset="0"/>
                  <a:ea typeface="Lucida Grande" charset="0"/>
                  <a:cs typeface="Lucida Grande" charset="0"/>
                </a:rPr>
                <a:t>bird</a:t>
              </a:r>
              <a:endParaRPr lang="en-US" b="1" dirty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5400000">
              <a:off x="4043955" y="1309314"/>
              <a:ext cx="1833342" cy="1609208"/>
            </a:xfrm>
            <a:prstGeom prst="hexagon">
              <a:avLst/>
            </a:prstGeom>
            <a:noFill/>
            <a:ln w="19050" cap="rnd">
              <a:solidFill>
                <a:srgbClr val="2D70B2"/>
              </a:solidFill>
              <a:prstDash val="sysDot"/>
              <a:miter lim="800000"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 Placeholder 2"/>
          <p:cNvSpPr txBox="1">
            <a:spLocks/>
          </p:cNvSpPr>
          <p:nvPr/>
        </p:nvSpPr>
        <p:spPr>
          <a:xfrm>
            <a:off x="432487" y="3981216"/>
            <a:ext cx="8279027" cy="151323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b="1" dirty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Generic</a:t>
            </a:r>
            <a:r>
              <a:rPr lang="en-US" dirty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 St2 pack for </a:t>
            </a:r>
            <a:r>
              <a:rPr lang="en-US" b="1" dirty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BIRD</a:t>
            </a:r>
            <a:r>
              <a:rPr lang="en-US" dirty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 configuration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BIRD </a:t>
            </a:r>
            <a:r>
              <a:rPr lang="en-US" dirty="0" err="1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config</a:t>
            </a:r>
            <a:r>
              <a:rPr lang="en-US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en-US" dirty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file </a:t>
            </a:r>
            <a:r>
              <a:rPr lang="en-US" b="1" dirty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generation</a:t>
            </a:r>
            <a:r>
              <a:rPr lang="en-US" dirty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 and </a:t>
            </a:r>
            <a:r>
              <a:rPr lang="en-US" b="1" dirty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deployment</a:t>
            </a:r>
          </a:p>
        </p:txBody>
      </p:sp>
    </p:spTree>
    <p:extLst>
      <p:ext uri="{BB962C8B-B14F-4D97-AF65-F5344CB8AC3E}">
        <p14:creationId xmlns:p14="http://schemas.microsoft.com/office/powerpoint/2010/main" val="21633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 </a:t>
            </a:r>
            <a:r>
              <a:rPr lang="en-US" dirty="0" err="1" smtClean="0"/>
              <a:t>config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002842" y="4151724"/>
            <a:ext cx="1217531" cy="1387112"/>
            <a:chOff x="993949" y="3962945"/>
            <a:chExt cx="1217531" cy="1387112"/>
          </a:xfrm>
        </p:grpSpPr>
        <p:sp>
          <p:nvSpPr>
            <p:cNvPr id="5" name="Hexagon 4"/>
            <p:cNvSpPr/>
            <p:nvPr/>
          </p:nvSpPr>
          <p:spPr>
            <a:xfrm rot="5400000">
              <a:off x="909159" y="4047735"/>
              <a:ext cx="1387112" cy="1217531"/>
            </a:xfrm>
            <a:prstGeom prst="hexagon">
              <a:avLst/>
            </a:prstGeom>
            <a:noFill/>
            <a:ln w="19050" cap="rnd">
              <a:solidFill>
                <a:srgbClr val="2D70B2"/>
              </a:solidFill>
              <a:prstDash val="sysDot"/>
              <a:miter lim="800000"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16845" y="4353829"/>
              <a:ext cx="9717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2D70B2"/>
                  </a:solidFill>
                </a:rPr>
                <a:t>St2 pack</a:t>
              </a:r>
            </a:p>
            <a:p>
              <a:pPr algn="ctr"/>
              <a:r>
                <a:rPr lang="en-US" dirty="0" err="1">
                  <a:solidFill>
                    <a:srgbClr val="2D70B2"/>
                  </a:solidFill>
                </a:rPr>
                <a:t>config</a:t>
              </a:r>
              <a:endParaRPr lang="en-US" dirty="0">
                <a:solidFill>
                  <a:srgbClr val="2D70B2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19214" y="2972151"/>
            <a:ext cx="1258871" cy="1387112"/>
            <a:chOff x="1623903" y="2794885"/>
            <a:chExt cx="1258871" cy="1387112"/>
          </a:xfrm>
        </p:grpSpPr>
        <p:sp>
          <p:nvSpPr>
            <p:cNvPr id="9" name="Hexagon 8"/>
            <p:cNvSpPr/>
            <p:nvPr/>
          </p:nvSpPr>
          <p:spPr>
            <a:xfrm rot="5400000">
              <a:off x="1559783" y="2879675"/>
              <a:ext cx="1387112" cy="1217531"/>
            </a:xfrm>
            <a:prstGeom prst="hexagon">
              <a:avLst/>
            </a:prstGeom>
            <a:noFill/>
            <a:ln w="19050" cap="rnd">
              <a:solidFill>
                <a:srgbClr val="2D70B2"/>
              </a:solidFill>
              <a:prstDash val="sysDot"/>
              <a:miter lim="800000"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23903" y="3166333"/>
              <a:ext cx="12588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2D70B2"/>
                  </a:solidFill>
                </a:rPr>
                <a:t>BIRD </a:t>
              </a:r>
              <a:r>
                <a:rPr lang="en-US" dirty="0" err="1" smtClean="0">
                  <a:solidFill>
                    <a:srgbClr val="2D70B2"/>
                  </a:solidFill>
                </a:rPr>
                <a:t>config</a:t>
              </a:r>
              <a:endParaRPr lang="en-US" dirty="0" smtClean="0">
                <a:solidFill>
                  <a:srgbClr val="2D70B2"/>
                </a:solidFill>
              </a:endParaRPr>
            </a:p>
            <a:p>
              <a:pPr algn="ctr"/>
              <a:r>
                <a:rPr lang="en-US" dirty="0">
                  <a:solidFill>
                    <a:srgbClr val="2D70B2"/>
                  </a:solidFill>
                </a:rPr>
                <a:t>t</a:t>
              </a:r>
              <a:r>
                <a:rPr lang="en-US" dirty="0" smtClean="0">
                  <a:solidFill>
                    <a:srgbClr val="2D70B2"/>
                  </a:solidFill>
                </a:rPr>
                <a:t>emplate</a:t>
              </a:r>
              <a:endParaRPr lang="en-US" dirty="0">
                <a:solidFill>
                  <a:srgbClr val="2D70B2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02843" y="1792578"/>
            <a:ext cx="1217531" cy="1387112"/>
            <a:chOff x="982171" y="1605273"/>
            <a:chExt cx="1217531" cy="1387112"/>
          </a:xfrm>
        </p:grpSpPr>
        <p:sp>
          <p:nvSpPr>
            <p:cNvPr id="11" name="Hexagon 10"/>
            <p:cNvSpPr/>
            <p:nvPr/>
          </p:nvSpPr>
          <p:spPr>
            <a:xfrm rot="5400000">
              <a:off x="897381" y="1690063"/>
              <a:ext cx="1387112" cy="1217531"/>
            </a:xfrm>
            <a:prstGeom prst="hexagon">
              <a:avLst/>
            </a:prstGeom>
            <a:noFill/>
            <a:ln w="19050" cap="rnd">
              <a:solidFill>
                <a:srgbClr val="2D70B2"/>
              </a:solidFill>
              <a:prstDash val="sysDot"/>
              <a:miter lim="800000"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50940" y="1975662"/>
              <a:ext cx="6799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2D70B2"/>
                  </a:solidFill>
                </a:rPr>
                <a:t>User</a:t>
              </a:r>
            </a:p>
            <a:p>
              <a:pPr algn="ctr"/>
              <a:r>
                <a:rPr lang="en-US" dirty="0" smtClean="0">
                  <a:solidFill>
                    <a:srgbClr val="2D70B2"/>
                  </a:solidFill>
                </a:rPr>
                <a:t>input</a:t>
              </a:r>
              <a:endParaRPr lang="en-US" dirty="0">
                <a:solidFill>
                  <a:srgbClr val="2D70B2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131" y="3123782"/>
            <a:ext cx="1277759" cy="9583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908" y="3004641"/>
            <a:ext cx="1620412" cy="1250958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3161575" y="3456813"/>
            <a:ext cx="614855" cy="417786"/>
          </a:xfrm>
          <a:prstGeom prst="rightArrow">
            <a:avLst/>
          </a:prstGeom>
          <a:solidFill>
            <a:srgbClr val="2D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5963798" y="3421227"/>
            <a:ext cx="614855" cy="417786"/>
          </a:xfrm>
          <a:prstGeom prst="rightArrow">
            <a:avLst/>
          </a:prstGeom>
          <a:solidFill>
            <a:srgbClr val="2D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nip Single Corner Rectangle 19"/>
          <p:cNvSpPr/>
          <p:nvPr/>
        </p:nvSpPr>
        <p:spPr>
          <a:xfrm>
            <a:off x="5963798" y="3100653"/>
            <a:ext cx="274704" cy="356160"/>
          </a:xfrm>
          <a:prstGeom prst="snip1Rect">
            <a:avLst/>
          </a:prstGeom>
          <a:solidFill>
            <a:schemeClr val="bg1"/>
          </a:solidFill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1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 </a:t>
            </a:r>
            <a:r>
              <a:rPr lang="en-US" dirty="0" err="1" smtClean="0"/>
              <a:t>config</a:t>
            </a:r>
            <a:endParaRPr lang="en-US" dirty="0"/>
          </a:p>
        </p:txBody>
      </p:sp>
      <p:sp>
        <p:nvSpPr>
          <p:cNvPr id="19" name="Curved Down Arrow 18"/>
          <p:cNvSpPr/>
          <p:nvPr/>
        </p:nvSpPr>
        <p:spPr>
          <a:xfrm>
            <a:off x="3161568" y="2102663"/>
            <a:ext cx="2820863" cy="717331"/>
          </a:xfrm>
          <a:prstGeom prst="curvedDownArrow">
            <a:avLst/>
          </a:prstGeom>
          <a:solidFill>
            <a:srgbClr val="2D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urved Down Arrow 29"/>
          <p:cNvSpPr/>
          <p:nvPr/>
        </p:nvSpPr>
        <p:spPr>
          <a:xfrm rot="10800000">
            <a:off x="3161568" y="4551713"/>
            <a:ext cx="2618430" cy="717331"/>
          </a:xfrm>
          <a:prstGeom prst="curvedDownArrow">
            <a:avLst/>
          </a:prstGeom>
          <a:solidFill>
            <a:srgbClr val="2D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Snip Single Corner Rectangle 30"/>
          <p:cNvSpPr/>
          <p:nvPr/>
        </p:nvSpPr>
        <p:spPr>
          <a:xfrm>
            <a:off x="4324661" y="1611901"/>
            <a:ext cx="292239" cy="371433"/>
          </a:xfrm>
          <a:prstGeom prst="snip1Rect">
            <a:avLst/>
          </a:prstGeom>
          <a:noFill/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602985" y="2752972"/>
            <a:ext cx="1609208" cy="1833342"/>
            <a:chOff x="5602985" y="2518457"/>
            <a:chExt cx="1609208" cy="1833342"/>
          </a:xfrm>
        </p:grpSpPr>
        <p:sp>
          <p:nvSpPr>
            <p:cNvPr id="12" name="Hexagon 11"/>
            <p:cNvSpPr/>
            <p:nvPr/>
          </p:nvSpPr>
          <p:spPr>
            <a:xfrm rot="5400000">
              <a:off x="5490918" y="2630524"/>
              <a:ext cx="1833342" cy="1609208"/>
            </a:xfrm>
            <a:prstGeom prst="hexagon">
              <a:avLst/>
            </a:prstGeom>
            <a:noFill/>
            <a:ln w="19050" cap="rnd">
              <a:solidFill>
                <a:srgbClr val="2D70B2"/>
              </a:solidFill>
              <a:miter lim="800000"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45782" y="2843485"/>
              <a:ext cx="13227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2D70B2"/>
                  </a:solidFill>
                  <a:latin typeface="Lucida Grande" charset="0"/>
                  <a:ea typeface="Lucida Grande" charset="0"/>
                  <a:cs typeface="Lucida Grande" charset="0"/>
                </a:rPr>
                <a:t>R</a:t>
              </a:r>
              <a:r>
                <a:rPr lang="en-US" sz="1400" dirty="0" smtClean="0">
                  <a:solidFill>
                    <a:srgbClr val="2D70B2"/>
                  </a:solidFill>
                  <a:latin typeface="Lucida Grande" charset="0"/>
                  <a:ea typeface="Lucida Grande" charset="0"/>
                  <a:cs typeface="Lucida Grande" charset="0"/>
                </a:rPr>
                <a:t>oute-server</a:t>
              </a:r>
              <a:endParaRPr lang="en-US" sz="1400" dirty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5782" y="3335890"/>
              <a:ext cx="727437" cy="72743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647" y="3338353"/>
              <a:ext cx="840933" cy="390876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931806" y="2753935"/>
            <a:ext cx="1609208" cy="1833342"/>
            <a:chOff x="1931806" y="2519420"/>
            <a:chExt cx="1609208" cy="1833342"/>
          </a:xfrm>
        </p:grpSpPr>
        <p:sp>
          <p:nvSpPr>
            <p:cNvPr id="33" name="Hexagon 32"/>
            <p:cNvSpPr/>
            <p:nvPr/>
          </p:nvSpPr>
          <p:spPr>
            <a:xfrm rot="5400000">
              <a:off x="1819739" y="2631487"/>
              <a:ext cx="1833342" cy="1609208"/>
            </a:xfrm>
            <a:prstGeom prst="hexagon">
              <a:avLst/>
            </a:prstGeom>
            <a:noFill/>
            <a:ln w="19050" cap="rnd">
              <a:solidFill>
                <a:srgbClr val="2D70B2"/>
              </a:solidFill>
              <a:miter lim="800000"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08684" y="2849955"/>
              <a:ext cx="128432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D70B2"/>
                  </a:solidFill>
                  <a:latin typeface="Lucida Grande" charset="0"/>
                  <a:ea typeface="Lucida Grande" charset="0"/>
                  <a:cs typeface="Lucida Grande" charset="0"/>
                </a:rPr>
                <a:t>O</a:t>
              </a:r>
              <a:r>
                <a:rPr lang="en-US" sz="1400" dirty="0" smtClean="0">
                  <a:solidFill>
                    <a:srgbClr val="2D70B2"/>
                  </a:solidFill>
                  <a:latin typeface="Lucida Grande" charset="0"/>
                  <a:ea typeface="Lucida Grande" charset="0"/>
                  <a:cs typeface="Lucida Grande" charset="0"/>
                </a:rPr>
                <a:t>rchestrator</a:t>
              </a:r>
              <a:endParaRPr lang="en-US" sz="1400" dirty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7582" y="3338353"/>
              <a:ext cx="637656" cy="644146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730" y="5269045"/>
            <a:ext cx="700103" cy="45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1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bird-proxy 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854075" y="3317875"/>
            <a:ext cx="7435850" cy="234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Flask (Python) application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BIRD control via HTTP(S)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Endpoint for BIRD </a:t>
            </a:r>
            <a:r>
              <a:rPr lang="en-US" dirty="0" err="1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config</a:t>
            </a:r>
            <a:r>
              <a:rPr lang="en-US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 file deployment</a:t>
            </a:r>
            <a:br>
              <a:rPr lang="en-US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</a:br>
            <a:r>
              <a:rPr lang="en-US" sz="1800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(open for expansions)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484" y="1664655"/>
            <a:ext cx="1282492" cy="1282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581" y="1664655"/>
            <a:ext cx="2155068" cy="1001702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969352" y="1752270"/>
            <a:ext cx="1944527" cy="1107261"/>
          </a:xfrm>
          <a:prstGeom prst="clou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075302" y="2097007"/>
            <a:ext cx="614855" cy="417786"/>
          </a:xfrm>
          <a:prstGeom prst="rightArrow">
            <a:avLst/>
          </a:prstGeom>
          <a:solidFill>
            <a:srgbClr val="2D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269399" y="2097007"/>
            <a:ext cx="614855" cy="417786"/>
          </a:xfrm>
          <a:prstGeom prst="rightArrow">
            <a:avLst/>
          </a:prstGeom>
          <a:solidFill>
            <a:srgbClr val="2D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85248" y="1336999"/>
            <a:ext cx="8173501" cy="4611519"/>
          </a:xfrm>
        </p:spPr>
        <p:txBody>
          <a:bodyPr/>
          <a:lstStyle/>
          <a:p>
            <a:r>
              <a:rPr lang="en-US" dirty="0" smtClean="0"/>
              <a:t>Django REST </a:t>
            </a:r>
            <a:r>
              <a:rPr lang="en-US" dirty="0"/>
              <a:t>f</a:t>
            </a:r>
            <a:r>
              <a:rPr lang="en-US" dirty="0" smtClean="0"/>
              <a:t>ramework </a:t>
            </a:r>
            <a:r>
              <a:rPr lang="en-US" b="1" dirty="0"/>
              <a:t>a</a:t>
            </a:r>
            <a:r>
              <a:rPr lang="en-US" b="1" dirty="0" smtClean="0"/>
              <a:t>uthentication</a:t>
            </a:r>
          </a:p>
          <a:p>
            <a:r>
              <a:rPr lang="en-US" dirty="0" smtClean="0"/>
              <a:t>Application </a:t>
            </a:r>
            <a:r>
              <a:rPr lang="en-US" b="1" dirty="0" smtClean="0"/>
              <a:t>RRBAC</a:t>
            </a:r>
          </a:p>
          <a:p>
            <a:r>
              <a:rPr lang="en-US" dirty="0" smtClean="0"/>
              <a:t>User </a:t>
            </a:r>
            <a:r>
              <a:rPr lang="en-US" b="1" dirty="0" smtClean="0"/>
              <a:t>confirmation token</a:t>
            </a:r>
          </a:p>
          <a:p>
            <a:r>
              <a:rPr lang="en-US" dirty="0" smtClean="0"/>
              <a:t>St2 </a:t>
            </a:r>
            <a:r>
              <a:rPr lang="en-US" b="1" dirty="0" smtClean="0"/>
              <a:t>API-key</a:t>
            </a:r>
            <a:r>
              <a:rPr lang="en-US" dirty="0" smtClean="0"/>
              <a:t> authentication</a:t>
            </a:r>
          </a:p>
          <a:p>
            <a:r>
              <a:rPr lang="en-US" dirty="0" smtClean="0"/>
              <a:t>BIRD-proxy </a:t>
            </a:r>
            <a:r>
              <a:rPr lang="en-US" b="1" dirty="0" smtClean="0"/>
              <a:t>secret key</a:t>
            </a:r>
          </a:p>
          <a:p>
            <a:r>
              <a:rPr lang="en-US" dirty="0" smtClean="0"/>
              <a:t>BIRD-proxy endpoints </a:t>
            </a:r>
            <a:r>
              <a:rPr lang="en-US" b="1" dirty="0" smtClean="0"/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55809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NL-ix route configurator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5922" y="4720859"/>
            <a:ext cx="4721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D01C1C"/>
                </a:solidFill>
              </a:rPr>
              <a:t>Info</a:t>
            </a:r>
            <a:endParaRPr lang="en-US" sz="2800" dirty="0" smtClean="0">
              <a:solidFill>
                <a:srgbClr val="2D70B2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 err="1" smtClean="0">
                <a:solidFill>
                  <a:srgbClr val="2D70B2"/>
                </a:solidFill>
              </a:rPr>
              <a:t>dlneto@nl-ix.net</a:t>
            </a:r>
            <a:r>
              <a:rPr lang="en-US" sz="2800" dirty="0" smtClean="0">
                <a:solidFill>
                  <a:srgbClr val="2D70B2"/>
                </a:solidFill>
              </a:rPr>
              <a:t> (tech)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err="1" smtClean="0">
                <a:solidFill>
                  <a:srgbClr val="2D70B2"/>
                </a:solidFill>
              </a:rPr>
              <a:t>nlix@nl-ix.net</a:t>
            </a:r>
            <a:r>
              <a:rPr lang="en-US" sz="2800" dirty="0" smtClean="0">
                <a:solidFill>
                  <a:srgbClr val="2D70B2"/>
                </a:solidFill>
              </a:rPr>
              <a:t> (general info)</a:t>
            </a:r>
            <a:endParaRPr lang="en-US" sz="2800" dirty="0">
              <a:solidFill>
                <a:srgbClr val="2D70B2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67147" y="2996603"/>
            <a:ext cx="5009705" cy="1208655"/>
            <a:chOff x="2067148" y="2785449"/>
            <a:chExt cx="5009705" cy="12086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180" y="2785449"/>
              <a:ext cx="721643" cy="72164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067148" y="3470884"/>
              <a:ext cx="50097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2D70B2"/>
                  </a:solidFill>
                  <a:latin typeface="Lucida Grande" charset="0"/>
                  <a:ea typeface="Lucida Grande" charset="0"/>
                  <a:cs typeface="Lucida Grande" charset="0"/>
                </a:rPr>
                <a:t>Open BIRD automation core</a:t>
              </a:r>
              <a:endParaRPr lang="en-US" sz="2800" dirty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85922" y="1173709"/>
            <a:ext cx="7172156" cy="1300230"/>
            <a:chOff x="860192" y="1273088"/>
            <a:chExt cx="7172156" cy="13002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6220" y="1273088"/>
              <a:ext cx="1380100" cy="77701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60192" y="2050098"/>
              <a:ext cx="71721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2D70B2"/>
                  </a:solidFill>
                  <a:latin typeface="Lucida Grande" charset="0"/>
                  <a:ea typeface="Lucida Grande" charset="0"/>
                  <a:cs typeface="Lucida Grande" charset="0"/>
                </a:rPr>
                <a:t>Available for all NL-ix peering members</a:t>
              </a:r>
              <a:endParaRPr lang="en-US" sz="2800" dirty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133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7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6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72864" y="2930915"/>
            <a:ext cx="6598273" cy="9961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BIRD route-server </a:t>
            </a:r>
            <a:r>
              <a:rPr lang="en-US" dirty="0" smtClean="0"/>
              <a:t>configuration?</a:t>
            </a:r>
          </a:p>
          <a:p>
            <a:r>
              <a:rPr lang="en-US" dirty="0" smtClean="0"/>
              <a:t>Click, DONE!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39" y="4679705"/>
            <a:ext cx="797220" cy="7556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185" y="4628013"/>
            <a:ext cx="815463" cy="838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874" y="4628013"/>
            <a:ext cx="685894" cy="692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994" y="4532599"/>
            <a:ext cx="836406" cy="836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329" y="1217003"/>
            <a:ext cx="2179342" cy="101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3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0558" y="146404"/>
            <a:ext cx="5962884" cy="535531"/>
          </a:xfrm>
        </p:spPr>
        <p:txBody>
          <a:bodyPr/>
          <a:lstStyle/>
          <a:p>
            <a:r>
              <a:rPr lang="en-US" dirty="0" smtClean="0"/>
              <a:t>Route-server limitations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85250" y="2134518"/>
            <a:ext cx="8173501" cy="3062377"/>
          </a:xfrm>
        </p:spPr>
        <p:txBody>
          <a:bodyPr/>
          <a:lstStyle/>
          <a:p>
            <a:r>
              <a:rPr lang="en-US" b="1" dirty="0" smtClean="0"/>
              <a:t>No</a:t>
            </a:r>
            <a:r>
              <a:rPr lang="en-US" dirty="0" smtClean="0"/>
              <a:t> </a:t>
            </a:r>
            <a:r>
              <a:rPr lang="en-US" b="1" dirty="0" smtClean="0"/>
              <a:t>peers selection</a:t>
            </a:r>
            <a:r>
              <a:rPr lang="en-US" dirty="0" smtClean="0"/>
              <a:t> possibility</a:t>
            </a:r>
          </a:p>
          <a:p>
            <a:r>
              <a:rPr lang="en-US" b="1" dirty="0" smtClean="0"/>
              <a:t>Not transparent</a:t>
            </a:r>
          </a:p>
          <a:p>
            <a:r>
              <a:rPr lang="en-US" b="1" dirty="0"/>
              <a:t>Manual</a:t>
            </a:r>
            <a:r>
              <a:rPr lang="en-US" dirty="0"/>
              <a:t> and </a:t>
            </a:r>
            <a:r>
              <a:rPr lang="en-US" b="1" dirty="0"/>
              <a:t>time </a:t>
            </a:r>
            <a:r>
              <a:rPr lang="en-US" b="1" dirty="0" smtClean="0"/>
              <a:t>consuming</a:t>
            </a:r>
          </a:p>
          <a:p>
            <a:r>
              <a:rPr lang="en-US" dirty="0" smtClean="0"/>
              <a:t>No</a:t>
            </a:r>
            <a:r>
              <a:rPr lang="en-US" b="1" dirty="0" smtClean="0"/>
              <a:t> Latency </a:t>
            </a:r>
            <a:r>
              <a:rPr lang="en-US" dirty="0" smtClean="0"/>
              <a:t>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81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wrap="square">
            <a:spAutoFit/>
          </a:bodyPr>
          <a:lstStyle/>
          <a:p>
            <a:pPr algn="ctr"/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438569" y="1359947"/>
            <a:ext cx="8266863" cy="4611519"/>
          </a:xfrm>
        </p:spPr>
        <p:txBody>
          <a:bodyPr/>
          <a:lstStyle/>
          <a:p>
            <a:r>
              <a:rPr lang="en-US" dirty="0"/>
              <a:t>Maximum </a:t>
            </a:r>
            <a:r>
              <a:rPr lang="en-US" b="1" dirty="0"/>
              <a:t>flexibility</a:t>
            </a:r>
            <a:r>
              <a:rPr lang="en-US" dirty="0"/>
              <a:t> for </a:t>
            </a:r>
            <a:r>
              <a:rPr lang="en-US" b="1" dirty="0"/>
              <a:t>peers </a:t>
            </a:r>
            <a:r>
              <a:rPr lang="en-US" b="1" dirty="0" smtClean="0"/>
              <a:t>selection</a:t>
            </a:r>
          </a:p>
          <a:p>
            <a:r>
              <a:rPr lang="en-US" b="1" dirty="0" smtClean="0"/>
              <a:t>Automated</a:t>
            </a:r>
            <a:endParaRPr lang="en-US" b="1" dirty="0"/>
          </a:p>
          <a:p>
            <a:r>
              <a:rPr lang="en-US" b="1" dirty="0" smtClean="0"/>
              <a:t>Easy</a:t>
            </a:r>
            <a:r>
              <a:rPr lang="en-US" dirty="0" smtClean="0"/>
              <a:t> setup and usage for peers</a:t>
            </a:r>
          </a:p>
          <a:p>
            <a:r>
              <a:rPr lang="en-US" b="1" dirty="0" smtClean="0"/>
              <a:t>Secure</a:t>
            </a:r>
            <a:endParaRPr lang="en-US" b="1" dirty="0"/>
          </a:p>
          <a:p>
            <a:r>
              <a:rPr lang="en-US" b="1" dirty="0" smtClean="0"/>
              <a:t>Fault tolerant </a:t>
            </a:r>
            <a:r>
              <a:rPr lang="en-US" dirty="0" smtClean="0"/>
              <a:t>and</a:t>
            </a:r>
            <a:r>
              <a:rPr lang="en-US" b="1" dirty="0" smtClean="0"/>
              <a:t> feedback </a:t>
            </a:r>
            <a:r>
              <a:rPr lang="en-US" dirty="0" smtClean="0"/>
              <a:t>rich</a:t>
            </a:r>
          </a:p>
          <a:p>
            <a:r>
              <a:rPr lang="en-US" dirty="0"/>
              <a:t>Easy to </a:t>
            </a:r>
            <a:r>
              <a:rPr lang="en-US" b="1" dirty="0" smtClean="0"/>
              <a:t>integrate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3208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NL-ix route-server configurator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85248" y="1329170"/>
            <a:ext cx="8173501" cy="467307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 smtClean="0"/>
              <a:t>Full</a:t>
            </a:r>
            <a:r>
              <a:rPr lang="en-US" dirty="0" smtClean="0"/>
              <a:t> fine-grained </a:t>
            </a:r>
            <a:r>
              <a:rPr lang="en-US" b="1" dirty="0" smtClean="0"/>
              <a:t>control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(IP, location, latency)</a:t>
            </a:r>
          </a:p>
          <a:p>
            <a:r>
              <a:rPr lang="en-US" dirty="0" smtClean="0"/>
              <a:t>Support for </a:t>
            </a:r>
            <a:r>
              <a:rPr lang="en-US" b="1" dirty="0" smtClean="0"/>
              <a:t>filtering</a:t>
            </a:r>
            <a:r>
              <a:rPr lang="en-US" dirty="0" smtClean="0"/>
              <a:t> and </a:t>
            </a:r>
            <a:r>
              <a:rPr lang="en-US" b="1" dirty="0" smtClean="0"/>
              <a:t>prepending</a:t>
            </a:r>
          </a:p>
          <a:p>
            <a:r>
              <a:rPr lang="en-US" dirty="0" smtClean="0"/>
              <a:t>Completely </a:t>
            </a:r>
            <a:r>
              <a:rPr lang="en-US" b="1" dirty="0" smtClean="0"/>
              <a:t>automated</a:t>
            </a:r>
          </a:p>
          <a:p>
            <a:r>
              <a:rPr lang="en-US" b="1" dirty="0" smtClean="0"/>
              <a:t>Sexy</a:t>
            </a:r>
            <a:r>
              <a:rPr lang="en-US" dirty="0" smtClean="0"/>
              <a:t> web interface</a:t>
            </a:r>
          </a:p>
          <a:p>
            <a:r>
              <a:rPr lang="en-US" b="1" dirty="0" smtClean="0"/>
              <a:t>Modular </a:t>
            </a:r>
            <a:r>
              <a:rPr lang="en-US" dirty="0" smtClean="0"/>
              <a:t>design</a:t>
            </a:r>
            <a:r>
              <a:rPr lang="en-US" b="1" dirty="0" smtClean="0"/>
              <a:t> + API/</a:t>
            </a:r>
            <a:r>
              <a:rPr lang="en-US" b="1" dirty="0" err="1" smtClean="0"/>
              <a:t>WebHooks</a:t>
            </a:r>
            <a:endParaRPr lang="en-US" b="1" dirty="0" smtClean="0"/>
          </a:p>
          <a:p>
            <a:r>
              <a:rPr lang="en-US" dirty="0" smtClean="0"/>
              <a:t>100% </a:t>
            </a:r>
            <a:r>
              <a:rPr lang="en-US" b="1" dirty="0" smtClean="0"/>
              <a:t>Open-Source </a:t>
            </a:r>
            <a:r>
              <a:rPr lang="en-US" dirty="0" smtClean="0"/>
              <a:t>based</a:t>
            </a:r>
          </a:p>
        </p:txBody>
      </p:sp>
    </p:spTree>
    <p:extLst>
      <p:ext uri="{BB962C8B-B14F-4D97-AF65-F5344CB8AC3E}">
        <p14:creationId xmlns:p14="http://schemas.microsoft.com/office/powerpoint/2010/main" val="199878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2D7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82093" y="3008885"/>
            <a:ext cx="5379814" cy="840230"/>
          </a:xfrm>
        </p:spPr>
        <p:txBody>
          <a:bodyPr/>
          <a:lstStyle/>
          <a:p>
            <a:r>
              <a:rPr lang="en-US" dirty="0" smtClean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33152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NL-ix route-server configurator</a:t>
            </a:r>
          </a:p>
        </p:txBody>
      </p:sp>
      <p:pic>
        <p:nvPicPr>
          <p:cNvPr id="3" name="unknof_rc_vide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166283"/>
            <a:ext cx="91440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/>
          <p:cNvSpPr/>
          <p:nvPr/>
        </p:nvSpPr>
        <p:spPr>
          <a:xfrm rot="5400000">
            <a:off x="1091808" y="1352502"/>
            <a:ext cx="1833343" cy="1609209"/>
          </a:xfrm>
          <a:prstGeom prst="hexagon">
            <a:avLst/>
          </a:prstGeom>
          <a:noFill/>
          <a:ln w="19050" cap="rnd">
            <a:solidFill>
              <a:srgbClr val="F0F0F0"/>
            </a:solidFill>
            <a:miter lim="800000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Hexagon 14"/>
          <p:cNvSpPr/>
          <p:nvPr/>
        </p:nvSpPr>
        <p:spPr>
          <a:xfrm rot="5400000">
            <a:off x="1091802" y="1352502"/>
            <a:ext cx="1833343" cy="1609209"/>
          </a:xfrm>
          <a:prstGeom prst="hexagon">
            <a:avLst/>
          </a:prstGeom>
          <a:noFill/>
          <a:ln w="19050" cap="rnd">
            <a:solidFill>
              <a:srgbClr val="2D70B2"/>
            </a:solidFill>
            <a:miter lim="800000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Hexagon 2"/>
          <p:cNvSpPr/>
          <p:nvPr/>
        </p:nvSpPr>
        <p:spPr>
          <a:xfrm rot="5400000">
            <a:off x="3648845" y="2857778"/>
            <a:ext cx="1833342" cy="1609208"/>
          </a:xfrm>
          <a:prstGeom prst="hexagon">
            <a:avLst/>
          </a:prstGeom>
          <a:noFill/>
          <a:ln w="19050" cap="rnd">
            <a:solidFill>
              <a:srgbClr val="F0F0F0"/>
            </a:solidFill>
            <a:miter lim="800000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Hexagon 3"/>
          <p:cNvSpPr/>
          <p:nvPr/>
        </p:nvSpPr>
        <p:spPr>
          <a:xfrm rot="5400000">
            <a:off x="1944154" y="2856992"/>
            <a:ext cx="1833343" cy="1609209"/>
          </a:xfrm>
          <a:prstGeom prst="hexagon">
            <a:avLst/>
          </a:prstGeom>
          <a:noFill/>
          <a:ln w="19050" cap="rnd">
            <a:solidFill>
              <a:srgbClr val="F0F0F0"/>
            </a:solidFill>
            <a:miter lim="800000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Hexagon 6"/>
          <p:cNvSpPr/>
          <p:nvPr/>
        </p:nvSpPr>
        <p:spPr>
          <a:xfrm rot="5400000">
            <a:off x="1091802" y="4356943"/>
            <a:ext cx="1833342" cy="1609208"/>
          </a:xfrm>
          <a:prstGeom prst="hexagon">
            <a:avLst/>
          </a:prstGeom>
          <a:noFill/>
          <a:ln w="19050" cap="rnd">
            <a:solidFill>
              <a:srgbClr val="F0F0F0"/>
            </a:solidFill>
            <a:miter lim="800000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Hexagon 15"/>
          <p:cNvSpPr/>
          <p:nvPr/>
        </p:nvSpPr>
        <p:spPr>
          <a:xfrm rot="5400000">
            <a:off x="1944144" y="2856992"/>
            <a:ext cx="1833343" cy="1609209"/>
          </a:xfrm>
          <a:prstGeom prst="hexagon">
            <a:avLst/>
          </a:prstGeom>
          <a:noFill/>
          <a:ln w="19050" cap="rnd">
            <a:solidFill>
              <a:srgbClr val="2D70B2"/>
            </a:solidFill>
            <a:miter lim="800000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Hexagon 16"/>
          <p:cNvSpPr/>
          <p:nvPr/>
        </p:nvSpPr>
        <p:spPr>
          <a:xfrm rot="5400000">
            <a:off x="3648840" y="2856993"/>
            <a:ext cx="1833342" cy="1609208"/>
          </a:xfrm>
          <a:prstGeom prst="hexagon">
            <a:avLst/>
          </a:prstGeom>
          <a:noFill/>
          <a:ln w="19050" cap="rnd">
            <a:solidFill>
              <a:srgbClr val="2D70B2"/>
            </a:solidFill>
            <a:miter lim="800000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Hexagon 5"/>
          <p:cNvSpPr/>
          <p:nvPr/>
        </p:nvSpPr>
        <p:spPr>
          <a:xfrm rot="5400000">
            <a:off x="4500783" y="4371811"/>
            <a:ext cx="1833342" cy="1609208"/>
          </a:xfrm>
          <a:prstGeom prst="hexagon">
            <a:avLst/>
          </a:prstGeom>
          <a:noFill/>
          <a:ln w="19050" cap="rnd">
            <a:solidFill>
              <a:srgbClr val="F0F0F0"/>
            </a:solidFill>
            <a:miter lim="800000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Hexagon 7"/>
          <p:cNvSpPr/>
          <p:nvPr/>
        </p:nvSpPr>
        <p:spPr>
          <a:xfrm rot="5400000">
            <a:off x="6205876" y="1350394"/>
            <a:ext cx="1833342" cy="1609208"/>
          </a:xfrm>
          <a:prstGeom prst="hexagon">
            <a:avLst/>
          </a:prstGeom>
          <a:noFill/>
          <a:ln w="19050" cap="rnd">
            <a:solidFill>
              <a:srgbClr val="F0F0F0"/>
            </a:solidFill>
            <a:miter lim="800000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Hexagon 8"/>
          <p:cNvSpPr/>
          <p:nvPr/>
        </p:nvSpPr>
        <p:spPr>
          <a:xfrm rot="5400000">
            <a:off x="4501192" y="1350394"/>
            <a:ext cx="1833342" cy="1609208"/>
          </a:xfrm>
          <a:prstGeom prst="hexagon">
            <a:avLst/>
          </a:prstGeom>
          <a:noFill/>
          <a:ln w="19050" cap="rnd">
            <a:solidFill>
              <a:srgbClr val="F0F0F0"/>
            </a:solidFill>
            <a:miter lim="800000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Hexagon 9"/>
          <p:cNvSpPr/>
          <p:nvPr/>
        </p:nvSpPr>
        <p:spPr>
          <a:xfrm rot="5400000">
            <a:off x="4501191" y="4370848"/>
            <a:ext cx="1833342" cy="1609208"/>
          </a:xfrm>
          <a:prstGeom prst="hexagon">
            <a:avLst/>
          </a:prstGeom>
          <a:noFill/>
          <a:ln w="19050" cap="rnd">
            <a:solidFill>
              <a:srgbClr val="2D70B2"/>
            </a:solidFill>
            <a:miter lim="800000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27228" y="1570971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UI</a:t>
            </a:r>
            <a:endParaRPr lang="en-US" sz="1600" dirty="0">
              <a:solidFill>
                <a:srgbClr val="2D70B2"/>
              </a:solidFill>
              <a:latin typeface="Lucida Grande" charset="0"/>
              <a:ea typeface="Lucida Grande" charset="0"/>
              <a:cs typeface="Lucida Grande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1625" y="3075462"/>
            <a:ext cx="1098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API-Server</a:t>
            </a:r>
            <a:endParaRPr lang="en-US" sz="1600" dirty="0">
              <a:solidFill>
                <a:srgbClr val="2D70B2"/>
              </a:solidFill>
              <a:latin typeface="Lucida Grande" charset="0"/>
              <a:ea typeface="Lucida Grande" charset="0"/>
              <a:cs typeface="Lucida Grande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37785" y="3075461"/>
            <a:ext cx="128432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O</a:t>
            </a:r>
            <a:r>
              <a:rPr lang="en-US" sz="1400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rchestrator</a:t>
            </a:r>
            <a:endParaRPr lang="en-US" sz="1400" dirty="0">
              <a:solidFill>
                <a:srgbClr val="2D70B2"/>
              </a:solidFill>
              <a:latin typeface="Lucida Grande" charset="0"/>
              <a:ea typeface="Lucida Grande" charset="0"/>
              <a:cs typeface="Lucida Grande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6055" y="4583809"/>
            <a:ext cx="132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R</a:t>
            </a:r>
            <a:r>
              <a:rPr lang="en-US" sz="140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oute-server</a:t>
            </a:r>
            <a:endParaRPr lang="en-US" sz="1400" dirty="0">
              <a:solidFill>
                <a:srgbClr val="2D70B2"/>
              </a:solidFill>
              <a:latin typeface="Lucida Grande" charset="0"/>
              <a:ea typeface="Lucida Grande" charset="0"/>
              <a:cs typeface="Lucida Grande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213" y="2017492"/>
            <a:ext cx="625025" cy="5924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24" y="3518256"/>
            <a:ext cx="575503" cy="5916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77" y="3518256"/>
            <a:ext cx="591602" cy="5916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83" y="3491984"/>
            <a:ext cx="637656" cy="6441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055" y="5037943"/>
            <a:ext cx="727437" cy="7274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20" y="5060004"/>
            <a:ext cx="840933" cy="39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7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3" grpId="0" animBg="1"/>
      <p:bldP spid="4" grpId="0" animBg="1"/>
      <p:bldP spid="7" grpId="0" animBg="1"/>
      <p:bldP spid="16" grpId="0" animBg="1"/>
      <p:bldP spid="17" grpId="0" animBg="1"/>
      <p:bldP spid="6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743" y="118704"/>
            <a:ext cx="7152515" cy="535531"/>
          </a:xfrm>
        </p:spPr>
        <p:txBody>
          <a:bodyPr/>
          <a:lstStyle/>
          <a:p>
            <a:r>
              <a:rPr lang="en-US" dirty="0" err="1" smtClean="0"/>
              <a:t>Stackstorm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93475" y="1621557"/>
            <a:ext cx="7157051" cy="4088299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Brocade </a:t>
            </a:r>
            <a:r>
              <a:rPr lang="en-US" dirty="0" smtClean="0"/>
              <a:t>product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Runs on </a:t>
            </a:r>
            <a:r>
              <a:rPr lang="en-US" b="1" dirty="0" smtClean="0"/>
              <a:t>Linux</a:t>
            </a:r>
            <a:r>
              <a:rPr lang="en-US" dirty="0" smtClean="0"/>
              <a:t>, made with/for </a:t>
            </a:r>
            <a:r>
              <a:rPr lang="en-US" b="1" dirty="0" smtClean="0"/>
              <a:t>Python</a:t>
            </a:r>
            <a:br>
              <a:rPr lang="en-US" b="1" dirty="0" smtClean="0"/>
            </a:br>
            <a:r>
              <a:rPr lang="en-US" sz="1800" dirty="0"/>
              <a:t>c</a:t>
            </a:r>
            <a:r>
              <a:rPr lang="en-US" sz="1800" dirty="0" smtClean="0"/>
              <a:t>oherent </a:t>
            </a:r>
            <a:r>
              <a:rPr lang="en-US" sz="1800" dirty="0"/>
              <a:t>with NL-ix tech </a:t>
            </a:r>
            <a:r>
              <a:rPr lang="en-US" sz="1800" dirty="0" smtClean="0"/>
              <a:t>stack</a:t>
            </a:r>
          </a:p>
          <a:p>
            <a:r>
              <a:rPr lang="en-US" b="1" dirty="0" smtClean="0"/>
              <a:t>Actions</a:t>
            </a:r>
            <a:r>
              <a:rPr lang="en-US" dirty="0" smtClean="0"/>
              <a:t>,</a:t>
            </a:r>
            <a:r>
              <a:rPr lang="en-US" b="1" dirty="0" smtClean="0"/>
              <a:t> rules</a:t>
            </a:r>
            <a:r>
              <a:rPr lang="en-US" dirty="0" smtClean="0"/>
              <a:t>,</a:t>
            </a:r>
            <a:r>
              <a:rPr lang="en-US" b="1" dirty="0" smtClean="0"/>
              <a:t> workflows</a:t>
            </a:r>
            <a:r>
              <a:rPr lang="en-US" dirty="0" smtClean="0"/>
              <a:t>,</a:t>
            </a:r>
            <a:r>
              <a:rPr lang="en-US" b="1" dirty="0" smtClean="0"/>
              <a:t> audit</a:t>
            </a:r>
          </a:p>
          <a:p>
            <a:r>
              <a:rPr lang="en-US" b="1" dirty="0" smtClean="0"/>
              <a:t>Plugin </a:t>
            </a:r>
            <a:r>
              <a:rPr lang="en-US" dirty="0" smtClean="0"/>
              <a:t>structure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Wide selection </a:t>
            </a:r>
            <a:r>
              <a:rPr lang="en-US" dirty="0" smtClean="0"/>
              <a:t>of </a:t>
            </a:r>
            <a:r>
              <a:rPr lang="en-US" dirty="0"/>
              <a:t>available packs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1800" dirty="0"/>
              <a:t>(</a:t>
            </a:r>
            <a:r>
              <a:rPr lang="en-US" sz="1800" dirty="0" smtClean="0"/>
              <a:t>https</a:t>
            </a:r>
            <a:r>
              <a:rPr lang="en-US" sz="1800" dirty="0"/>
              <a:t>://</a:t>
            </a:r>
            <a:r>
              <a:rPr lang="en-US" sz="1800" dirty="0" err="1"/>
              <a:t>exchange.stackstorm.org</a:t>
            </a:r>
            <a:r>
              <a:rPr lang="en-US" sz="1800" dirty="0" smtClean="0"/>
              <a:t>/)</a:t>
            </a:r>
          </a:p>
        </p:txBody>
      </p:sp>
    </p:spTree>
    <p:extLst>
      <p:ext uri="{BB962C8B-B14F-4D97-AF65-F5344CB8AC3E}">
        <p14:creationId xmlns:p14="http://schemas.microsoft.com/office/powerpoint/2010/main" val="204384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6597</TotalTime>
  <Words>173</Words>
  <Application>Microsoft Macintosh PowerPoint</Application>
  <PresentationFormat>On-screen Show (4:3)</PresentationFormat>
  <Paragraphs>70</Paragraphs>
  <Slides>16</Slides>
  <Notes>1</Notes>
  <HiddenSlides>1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Lucida Grande</vt:lpstr>
      <vt:lpstr>Office Theme</vt:lpstr>
      <vt:lpstr>PowerPoint Presentation</vt:lpstr>
      <vt:lpstr>PowerPoint Presentation</vt:lpstr>
      <vt:lpstr>Route-server limitations</vt:lpstr>
      <vt:lpstr>Challenges</vt:lpstr>
      <vt:lpstr>NL-ix route-server configurator</vt:lpstr>
      <vt:lpstr>PowerPoint Presentation</vt:lpstr>
      <vt:lpstr>NL-ix route-server configurator</vt:lpstr>
      <vt:lpstr>Architecture</vt:lpstr>
      <vt:lpstr>Stackstorm?</vt:lpstr>
      <vt:lpstr>BIRD St2 pack</vt:lpstr>
      <vt:lpstr>Generate config</vt:lpstr>
      <vt:lpstr>Deploy config</vt:lpstr>
      <vt:lpstr>bird-proxy ?</vt:lpstr>
      <vt:lpstr>Security</vt:lpstr>
      <vt:lpstr>NL-ix route configurator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BIRD route-server configuration?  Click, done!</dc:title>
  <dc:creator>Diego Luis Neto</dc:creator>
  <cp:lastModifiedBy>Diego Luis Neto</cp:lastModifiedBy>
  <cp:revision>570</cp:revision>
  <cp:lastPrinted>2017-04-16T17:49:19Z</cp:lastPrinted>
  <dcterms:created xsi:type="dcterms:W3CDTF">2017-02-07T14:21:04Z</dcterms:created>
  <dcterms:modified xsi:type="dcterms:W3CDTF">2017-05-21T16:19:59Z</dcterms:modified>
</cp:coreProperties>
</file>