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2" r:id="rId6"/>
    <p:sldId id="289" r:id="rId7"/>
    <p:sldId id="290" r:id="rId8"/>
    <p:sldId id="291" r:id="rId9"/>
    <p:sldId id="293" r:id="rId10"/>
    <p:sldId id="294" r:id="rId11"/>
    <p:sldId id="302" r:id="rId12"/>
    <p:sldId id="303" r:id="rId13"/>
    <p:sldId id="304" r:id="rId14"/>
    <p:sldId id="305" r:id="rId15"/>
    <p:sldId id="306" r:id="rId16"/>
    <p:sldId id="296" r:id="rId17"/>
    <p:sldId id="314" r:id="rId18"/>
    <p:sldId id="307" r:id="rId19"/>
    <p:sldId id="297" r:id="rId20"/>
    <p:sldId id="299" r:id="rId21"/>
    <p:sldId id="266" r:id="rId22"/>
    <p:sldId id="279" r:id="rId23"/>
    <p:sldId id="309" r:id="rId24"/>
    <p:sldId id="310" r:id="rId25"/>
    <p:sldId id="258" r:id="rId26"/>
    <p:sldId id="311" r:id="rId27"/>
    <p:sldId id="312" r:id="rId28"/>
    <p:sldId id="313" r:id="rId29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28"/>
    <a:srgbClr val="3E9CC9"/>
    <a:srgbClr val="59A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3" autoAdjust="0"/>
    <p:restoredTop sz="50000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176" y="504"/>
      </p:cViewPr>
      <p:guideLst>
        <p:guide orient="horz" pos="1416"/>
        <p:guide pos="2880"/>
        <p:guide orient="horz" pos="10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E7DB4A1-9610-9848-A36F-31BE621AC11F}" type="datetimeFigureOut">
              <a:rPr lang="en-US" smtClean="0"/>
              <a:pPr/>
              <a:t>5/21/17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683D140-928F-284A-87C5-F8444E449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5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D1CA94F-2FB9-B742-B196-00CB902BCC68}" type="datetimeFigureOut">
              <a:rPr lang="en-US" smtClean="0"/>
              <a:pPr/>
              <a:t>5/21/17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59A7C05-42E4-3E48-9629-7CDBA0336C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92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100000">
              <a:srgbClr val="3E9CC9">
                <a:alpha val="7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064" y="3378856"/>
            <a:ext cx="7772400" cy="591554"/>
          </a:xfrm>
        </p:spPr>
        <p:txBody>
          <a:bodyPr anchor="ctr" anchorCtr="0"/>
          <a:lstStyle>
            <a:lvl1pPr algn="l">
              <a:defRPr cap="none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8705" y="3982942"/>
            <a:ext cx="7772400" cy="529390"/>
          </a:xfrm>
        </p:spPr>
        <p:txBody>
          <a:bodyPr anchor="ctr" anchorCtr="0"/>
          <a:lstStyle>
            <a:lvl1pPr marL="0" indent="0" algn="l">
              <a:buNone/>
              <a:defRPr cap="none" normalizeH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7724" y="4869657"/>
            <a:ext cx="3081832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DI_Logo_Recolor.eps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305" y="397375"/>
            <a:ext cx="1720800" cy="530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" y="0"/>
            <a:ext cx="9144000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630" y="-2"/>
            <a:ext cx="7526423" cy="822960"/>
          </a:xfrm>
        </p:spPr>
        <p:txBody>
          <a:bodyPr anchor="ctr" anchorCtr="0">
            <a:normAutofit/>
          </a:bodyPr>
          <a:lstStyle>
            <a:lvl1pPr algn="l">
              <a:defRPr sz="3500" cap="none">
                <a:ln w="6350">
                  <a:noFill/>
                </a:ln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/>
              <a:t>Edit Text 1</a:t>
            </a:r>
          </a:p>
          <a:p>
            <a:pPr lvl="1"/>
            <a:r>
              <a:rPr lang="en-US" dirty="0"/>
              <a:t>Edit Text 2</a:t>
            </a:r>
          </a:p>
          <a:p>
            <a:pPr lvl="2"/>
            <a:r>
              <a:rPr lang="en-US" dirty="0"/>
              <a:t>Edit Text 3</a:t>
            </a:r>
          </a:p>
          <a:p>
            <a:pPr lvl="3"/>
            <a:r>
              <a:rPr lang="en-US" dirty="0"/>
              <a:t>Edit Text 4</a:t>
            </a:r>
          </a:p>
          <a:p>
            <a:pPr lvl="4"/>
            <a:r>
              <a:rPr lang="en-US" dirty="0"/>
              <a:t>Edit Text 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1494" y="4867524"/>
            <a:ext cx="3094118" cy="273844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DI_Squares_White.png"/>
          <p:cNvPicPr>
            <a:picLocks noChangeAspect="1"/>
          </p:cNvPicPr>
          <p:nvPr userDrawn="1"/>
        </p:nvPicPr>
        <p:blipFill>
          <a:blip r:embed="rId3" cstate="hq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4508" y="4869657"/>
            <a:ext cx="3011557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2"/>
            <a:ext cx="9144000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PDI_Squares_White.png"/>
          <p:cNvPicPr>
            <a:picLocks noChangeAspect="1"/>
          </p:cNvPicPr>
          <p:nvPr userDrawn="1"/>
        </p:nvPicPr>
        <p:blipFill>
          <a:blip r:embed="rId2" cstate="hq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"/>
            <a:ext cx="9144000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7" y="6589"/>
            <a:ext cx="8156957" cy="822960"/>
          </a:xfrm>
        </p:spPr>
        <p:txBody>
          <a:bodyPr>
            <a:norm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4504" y="4867524"/>
            <a:ext cx="3001352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5" y="1200151"/>
            <a:ext cx="3969657" cy="3394472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/>
              <a:t>Edit Text 1</a:t>
            </a:r>
          </a:p>
          <a:p>
            <a:pPr lvl="1"/>
            <a:r>
              <a:rPr lang="en-US" dirty="0"/>
              <a:t>Edit Text 2</a:t>
            </a:r>
          </a:p>
          <a:p>
            <a:pPr lvl="2"/>
            <a:r>
              <a:rPr lang="en-US" dirty="0"/>
              <a:t>Edit Text 3</a:t>
            </a:r>
          </a:p>
          <a:p>
            <a:pPr lvl="3"/>
            <a:r>
              <a:rPr lang="en-US" dirty="0"/>
              <a:t>Edit Text 4</a:t>
            </a:r>
          </a:p>
          <a:p>
            <a:pPr lvl="4"/>
            <a:r>
              <a:rPr lang="en-US" dirty="0"/>
              <a:t>Edit Text 5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9891" y="1197430"/>
            <a:ext cx="3969657" cy="3394472"/>
          </a:xfrm>
        </p:spPr>
        <p:txBody>
          <a:bodyPr/>
          <a:lstStyle>
            <a:lvl1pPr>
              <a:buClr>
                <a:srgbClr val="E68328"/>
              </a:buClr>
              <a:buSzPct val="75000"/>
              <a:buFontTx/>
              <a:buBlip>
                <a:blip r:embed="rId2"/>
              </a:buBlip>
              <a:defRPr baseline="0"/>
            </a:lvl1pPr>
            <a:lvl2pPr>
              <a:buClr>
                <a:srgbClr val="E68328"/>
              </a:buClr>
              <a:buSzPct val="100000"/>
              <a:buFont typeface="Arial"/>
              <a:buChar char="•"/>
              <a:defRPr/>
            </a:lvl2pPr>
            <a:lvl3pPr>
              <a:buClr>
                <a:srgbClr val="E68328"/>
              </a:buClr>
              <a:buSzPct val="100000"/>
              <a:buFont typeface="Arial"/>
              <a:buChar char="•"/>
              <a:defRPr/>
            </a:lvl3pPr>
            <a:lvl4pPr>
              <a:buClr>
                <a:srgbClr val="E68328"/>
              </a:buClr>
              <a:buSzPct val="100000"/>
              <a:buFont typeface="Arial"/>
              <a:buChar char="•"/>
              <a:defRPr baseline="0"/>
            </a:lvl4pPr>
            <a:lvl5pPr>
              <a:buClr>
                <a:srgbClr val="E68328"/>
              </a:buClr>
              <a:buSzPct val="100000"/>
              <a:buFont typeface="Arial"/>
              <a:buChar char="•"/>
              <a:defRPr baseline="0"/>
            </a:lvl5pPr>
          </a:lstStyle>
          <a:p>
            <a:pPr lvl="0"/>
            <a:r>
              <a:rPr lang="en-US" dirty="0"/>
              <a:t>Edit Text 1</a:t>
            </a:r>
          </a:p>
          <a:p>
            <a:pPr lvl="1"/>
            <a:r>
              <a:rPr lang="en-US" dirty="0"/>
              <a:t>Edit Text 2</a:t>
            </a:r>
          </a:p>
          <a:p>
            <a:pPr lvl="2"/>
            <a:r>
              <a:rPr lang="en-US" dirty="0"/>
              <a:t>Edit Text 3</a:t>
            </a:r>
          </a:p>
          <a:p>
            <a:pPr lvl="3"/>
            <a:r>
              <a:rPr lang="en-US" dirty="0"/>
              <a:t>Edit Text 4</a:t>
            </a:r>
          </a:p>
          <a:p>
            <a:pPr lvl="4"/>
            <a:r>
              <a:rPr lang="en-US" dirty="0"/>
              <a:t>Edit Text 5</a:t>
            </a:r>
          </a:p>
        </p:txBody>
      </p:sp>
      <p:pic>
        <p:nvPicPr>
          <p:cNvPr id="12" name="Picture 11" descr="PDI_Squares_White.png"/>
          <p:cNvPicPr>
            <a:picLocks noChangeAspect="1"/>
          </p:cNvPicPr>
          <p:nvPr userDrawn="1"/>
        </p:nvPicPr>
        <p:blipFill>
          <a:blip r:embed="rId3" cstate="hq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" y="-2"/>
            <a:ext cx="9143999" cy="822960"/>
          </a:xfrm>
          <a:prstGeom prst="rect">
            <a:avLst/>
          </a:prstGeom>
          <a:gradFill flip="none" rotWithShape="1">
            <a:gsLst>
              <a:gs pos="0">
                <a:srgbClr val="3E9CC9">
                  <a:alpha val="30000"/>
                </a:srgbClr>
              </a:gs>
              <a:gs pos="100000">
                <a:srgbClr val="3E9CC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"/>
            <a:ext cx="7509606" cy="822960"/>
          </a:xfrm>
        </p:spPr>
        <p:txBody>
          <a:bodyPr>
            <a:norm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4" y="4867524"/>
            <a:ext cx="3054361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PDI_Squares_White.png"/>
          <p:cNvPicPr>
            <a:picLocks noChangeAspect="1"/>
          </p:cNvPicPr>
          <p:nvPr userDrawn="1"/>
        </p:nvPicPr>
        <p:blipFill>
          <a:blip r:embed="rId2" cstate="hqprint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68" y="95565"/>
            <a:ext cx="849782" cy="622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34752" y="4867524"/>
            <a:ext cx="3027857" cy="273844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6752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4752" y="4867524"/>
            <a:ext cx="30543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</a:lstStyle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3448" y="486752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fld id="{C536DA3C-7681-0C41-AB87-940A72BF7C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7" y="1434214"/>
            <a:ext cx="8920799" cy="20712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SDN Traffic Engineering </a:t>
            </a:r>
            <a:br>
              <a:rPr lang="en-US" sz="3600" b="1" dirty="0"/>
            </a:br>
            <a:r>
              <a:rPr lang="en-US" sz="3600" b="1" dirty="0"/>
              <a:t>with Segment Routing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i="1" dirty="0"/>
              <a:t>The Next Evolution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547" y="3683241"/>
            <a:ext cx="7772400" cy="5293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/>
              <a:t>Cengiz</a:t>
            </a:r>
            <a:r>
              <a:rPr lang="en-US" dirty="0"/>
              <a:t> </a:t>
            </a:r>
            <a:r>
              <a:rPr lang="en-US" dirty="0" err="1"/>
              <a:t>Alaettinoglu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-2"/>
            <a:ext cx="8251437" cy="822960"/>
          </a:xfrm>
        </p:spPr>
        <p:txBody>
          <a:bodyPr>
            <a:noAutofit/>
          </a:bodyPr>
          <a:lstStyle/>
          <a:p>
            <a:r>
              <a:rPr lang="en-US" sz="2800" dirty="0"/>
              <a:t>A Tunnel Path - </a:t>
            </a:r>
            <a:br>
              <a:rPr lang="en-US" sz="2800" dirty="0"/>
            </a:br>
            <a:r>
              <a:rPr lang="en-US" sz="2800" dirty="0"/>
              <a:t>Before, During and After a Link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53" y="3156404"/>
            <a:ext cx="8610599" cy="119299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wide-area link fails at 2015-12-27 12:04:05.200490</a:t>
            </a:r>
          </a:p>
          <a:p>
            <a:pPr lvl="1"/>
            <a:r>
              <a:rPr lang="en-US" dirty="0"/>
              <a:t>It was carrying 327 tunnels from 22 head-end routers</a:t>
            </a:r>
          </a:p>
          <a:p>
            <a:r>
              <a:rPr lang="en-US" dirty="0"/>
              <a:t>The tunnel above fails to optimize, but 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7" y="2308395"/>
            <a:ext cx="4832556" cy="444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" y="1226293"/>
            <a:ext cx="4839051" cy="445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19" y="1775881"/>
            <a:ext cx="4835604" cy="4449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0311" y="1767911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2015-12-27 12:04:05.200490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0311" y="1249782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2015-12-27 12:04:05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0311" y="2286040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2015-12-27 12:14:00</a:t>
            </a:r>
          </a:p>
        </p:txBody>
      </p:sp>
    </p:spTree>
    <p:extLst>
      <p:ext uri="{BB962C8B-B14F-4D97-AF65-F5344CB8AC3E}">
        <p14:creationId xmlns:p14="http://schemas.microsoft.com/office/powerpoint/2010/main" val="14501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" y="0"/>
            <a:ext cx="8884800" cy="822960"/>
          </a:xfrm>
        </p:spPr>
        <p:txBody>
          <a:bodyPr>
            <a:normAutofit/>
          </a:bodyPr>
          <a:lstStyle/>
          <a:p>
            <a:r>
              <a:rPr lang="en-US" dirty="0"/>
              <a:t>Re-Optimization after Link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395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22 head-end routers get a signal via RSVP-TE and try to re-optimize</a:t>
            </a:r>
          </a:p>
          <a:p>
            <a:pPr lvl="1"/>
            <a:r>
              <a:rPr lang="en-US" dirty="0"/>
              <a:t>Race to available bandwidth</a:t>
            </a:r>
          </a:p>
          <a:p>
            <a:r>
              <a:rPr lang="en-US" dirty="0"/>
              <a:t>Each router optimizes for itself</a:t>
            </a:r>
          </a:p>
          <a:p>
            <a:pPr lvl="1"/>
            <a:r>
              <a:rPr lang="en-US" dirty="0"/>
              <a:t>It does not know what the other 21 routers need</a:t>
            </a:r>
          </a:p>
          <a:p>
            <a:pPr lvl="1"/>
            <a:r>
              <a:rPr lang="en-US" dirty="0"/>
              <a:t>It doesn’t even know there are other routers/tunnels interested in this bandwidth</a:t>
            </a:r>
          </a:p>
          <a:p>
            <a:r>
              <a:rPr lang="en-US" dirty="0"/>
              <a:t>9 tunnels fail to optimize</a:t>
            </a:r>
          </a:p>
          <a:p>
            <a:pPr lvl="1"/>
            <a:r>
              <a:rPr lang="en-US" dirty="0"/>
              <a:t>5 head-end routers</a:t>
            </a:r>
          </a:p>
          <a:p>
            <a:pPr lvl="1"/>
            <a:r>
              <a:rPr lang="en-US" dirty="0"/>
              <a:t>The example tunnel is one of the unlucky ones</a:t>
            </a:r>
          </a:p>
          <a:p>
            <a:r>
              <a:rPr lang="en-US" i="1" dirty="0"/>
              <a:t>This could have been avoided with network-wide optimization!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2933"/>
            <a:ext cx="8229600" cy="129459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Traffic now takes the IGP path (green arrows)</a:t>
            </a:r>
          </a:p>
          <a:p>
            <a:r>
              <a:rPr lang="en-US" dirty="0"/>
              <a:t>Tunnel needed 34Mbps which is not available anywhere in the network</a:t>
            </a:r>
          </a:p>
          <a:p>
            <a:r>
              <a:rPr lang="en-US" dirty="0"/>
              <a:t>The IGP path too does not have this bandwidth available</a:t>
            </a:r>
          </a:p>
          <a:p>
            <a:pPr lvl="1"/>
            <a:r>
              <a:rPr lang="en-US" dirty="0"/>
              <a:t>Congestion kicks 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0" y="1076165"/>
            <a:ext cx="5317067" cy="20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Tunnel is Stuck on its FRR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995199"/>
            <a:ext cx="8229600" cy="159942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happens when a tunnel fails to optimize and it is FRR protected?</a:t>
            </a:r>
          </a:p>
          <a:p>
            <a:pPr lvl="1"/>
            <a:r>
              <a:rPr lang="en-US" dirty="0"/>
              <a:t>FRR is stuck</a:t>
            </a:r>
          </a:p>
          <a:p>
            <a:pPr lvl="1"/>
            <a:r>
              <a:rPr lang="en-US" dirty="0"/>
              <a:t>Usually no reservations are made on FRR paths </a:t>
            </a:r>
          </a:p>
          <a:p>
            <a:pPr lvl="1"/>
            <a:r>
              <a:rPr lang="en-US" dirty="0"/>
              <a:t>Congestion will kick 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233" y="822958"/>
            <a:ext cx="4974167" cy="19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3" y="0"/>
            <a:ext cx="8632437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Tunnels - Beyond Human Manageability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7933"/>
            <a:ext cx="8229600" cy="165669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 is not just 9 tunnels that are down</a:t>
            </a:r>
          </a:p>
          <a:p>
            <a:r>
              <a:rPr lang="en-US" dirty="0"/>
              <a:t>1204 down tunnels is too many for any operator to figure out the root cause</a:t>
            </a:r>
          </a:p>
          <a:p>
            <a:pPr lvl="1"/>
            <a:r>
              <a:rPr lang="en-US" dirty="0"/>
              <a:t>If these tunnels are for traffic engineering, can we really say we are successfully doing traffic engineering?</a:t>
            </a:r>
          </a:p>
          <a:p>
            <a:pPr lvl="1"/>
            <a:r>
              <a:rPr lang="en-US" dirty="0"/>
              <a:t>It is time for software/</a:t>
            </a:r>
            <a:r>
              <a:rPr lang="en-US" dirty="0" err="1"/>
              <a:t>devops</a:t>
            </a:r>
            <a:r>
              <a:rPr lang="en-US" dirty="0"/>
              <a:t> to manage the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53" y="896628"/>
            <a:ext cx="4837914" cy="176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SDN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Really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Real-time model</a:t>
            </a:r>
          </a:p>
          <a:p>
            <a:pPr lvl="1"/>
            <a:r>
              <a:rPr lang="en-US" dirty="0"/>
              <a:t>Alleviate congestion, especially after a link failure</a:t>
            </a:r>
          </a:p>
          <a:p>
            <a:r>
              <a:rPr lang="en-US" dirty="0"/>
              <a:t>Create as few tunnels as necessary</a:t>
            </a:r>
          </a:p>
          <a:p>
            <a:pPr lvl="1"/>
            <a:r>
              <a:rPr lang="en-US" dirty="0"/>
              <a:t>Very small signaling overhead</a:t>
            </a:r>
          </a:p>
          <a:p>
            <a:pPr lvl="1"/>
            <a:r>
              <a:rPr lang="en-US" dirty="0"/>
              <a:t>Very small IGP overhead</a:t>
            </a:r>
          </a:p>
          <a:p>
            <a:pPr lvl="2"/>
            <a:r>
              <a:rPr lang="en-US" dirty="0"/>
              <a:t>Do not want IGP dynamics due to available bandwidth changes</a:t>
            </a:r>
          </a:p>
          <a:p>
            <a:r>
              <a:rPr lang="en-US" dirty="0"/>
              <a:t>Network-wide </a:t>
            </a:r>
            <a:r>
              <a:rPr lang="en-US" dirty="0" smtClean="0"/>
              <a:t>optimization</a:t>
            </a:r>
          </a:p>
          <a:p>
            <a:r>
              <a:rPr lang="en-US" dirty="0" smtClean="0"/>
              <a:t>Simple to deploy and operate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SDN Promises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2904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Segment routing (SR) replaces RSVP</a:t>
            </a:r>
          </a:p>
          <a:p>
            <a:pPr lvl="1"/>
            <a:r>
              <a:rPr lang="en-US" dirty="0"/>
              <a:t>Provides uncompromised functionality</a:t>
            </a:r>
          </a:p>
          <a:p>
            <a:pPr lvl="1"/>
            <a:r>
              <a:rPr lang="en-US" dirty="0"/>
              <a:t>Simple control plane with very low overhead</a:t>
            </a:r>
          </a:p>
          <a:p>
            <a:r>
              <a:rPr lang="en-US" dirty="0"/>
              <a:t>Push-based telemetry for traffic matrices</a:t>
            </a:r>
          </a:p>
          <a:p>
            <a:pPr lvl="1"/>
            <a:r>
              <a:rPr lang="en-US" dirty="0"/>
              <a:t>YANG model based</a:t>
            </a:r>
          </a:p>
          <a:p>
            <a:pPr lvl="1"/>
            <a:r>
              <a:rPr lang="en-US" dirty="0"/>
              <a:t>Frees IGP</a:t>
            </a:r>
          </a:p>
          <a:p>
            <a:r>
              <a:rPr lang="en-US" dirty="0"/>
              <a:t>SDN controller is part of the network control plane</a:t>
            </a:r>
          </a:p>
          <a:p>
            <a:pPr lvl="1"/>
            <a:r>
              <a:rPr lang="en-US" dirty="0"/>
              <a:t>Has real-time topology</a:t>
            </a:r>
          </a:p>
          <a:p>
            <a:pPr lvl="1"/>
            <a:r>
              <a:rPr lang="en-US" dirty="0"/>
              <a:t>Enables manipulating paths on the devices using standard south bound protocols</a:t>
            </a:r>
          </a:p>
          <a:p>
            <a:r>
              <a:rPr lang="en-US" dirty="0"/>
              <a:t>Traffic Engineering becomes an SDN application</a:t>
            </a:r>
          </a:p>
          <a:p>
            <a:pPr lvl="1"/>
            <a:r>
              <a:rPr lang="en-US" dirty="0"/>
              <a:t>Optimizes paths network-wide</a:t>
            </a:r>
          </a:p>
          <a:p>
            <a:pPr lvl="1"/>
            <a:r>
              <a:rPr lang="en-US" dirty="0"/>
              <a:t>As few tunnels as necessary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82" y="0"/>
            <a:ext cx="8546018" cy="822960"/>
          </a:xfrm>
        </p:spPr>
        <p:txBody>
          <a:bodyPr>
            <a:normAutofit/>
          </a:bodyPr>
          <a:lstStyle/>
          <a:p>
            <a:r>
              <a:rPr lang="en-US" dirty="0"/>
              <a:t>Segment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Segment routing </a:t>
            </a:r>
            <a:r>
              <a:rPr lang="en-US" i="1" dirty="0"/>
              <a:t>simplifies</a:t>
            </a:r>
            <a:r>
              <a:rPr lang="en-US" dirty="0"/>
              <a:t> IP/MPLS control plane</a:t>
            </a:r>
          </a:p>
          <a:p>
            <a:pPr lvl="1"/>
            <a:r>
              <a:rPr lang="en-US" dirty="0"/>
              <a:t>No need to run LDP or RSVP-TE</a:t>
            </a:r>
          </a:p>
          <a:p>
            <a:r>
              <a:rPr lang="en-US" dirty="0"/>
              <a:t>Functionality is not compromised</a:t>
            </a:r>
          </a:p>
          <a:p>
            <a:pPr lvl="1"/>
            <a:r>
              <a:rPr lang="en-US" dirty="0"/>
              <a:t>Can forward traffic on non-shortest paths for traffic engineering</a:t>
            </a:r>
          </a:p>
          <a:p>
            <a:pPr lvl="1"/>
            <a:r>
              <a:rPr lang="en-US" dirty="0"/>
              <a:t>Detour, bypass FRR (fast re-route), and IP LFA protection</a:t>
            </a:r>
          </a:p>
          <a:p>
            <a:pPr lvl="1"/>
            <a:r>
              <a:rPr lang="en-US" dirty="0"/>
              <a:t>Secondary paths</a:t>
            </a:r>
          </a:p>
          <a:p>
            <a:pPr lvl="1"/>
            <a:r>
              <a:rPr lang="en-US" dirty="0"/>
              <a:t>SLA-conforming service specific paths (e.g. L2/L3 VPNs)</a:t>
            </a:r>
          </a:p>
          <a:p>
            <a:pPr lvl="1"/>
            <a:r>
              <a:rPr lang="en-US" dirty="0"/>
              <a:t>SDN programmability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"/>
            <a:ext cx="8532628" cy="822960"/>
          </a:xfrm>
        </p:spPr>
        <p:txBody>
          <a:bodyPr>
            <a:noAutofit/>
          </a:bodyPr>
          <a:lstStyle/>
          <a:p>
            <a:r>
              <a:rPr lang="en-US" sz="2800" dirty="0"/>
              <a:t>TE Needs Shortest and Non-Shortest Paths;</a:t>
            </a:r>
            <a:br>
              <a:rPr lang="en-US" sz="2800" dirty="0"/>
            </a:br>
            <a:r>
              <a:rPr lang="en-US" sz="2800" dirty="0"/>
              <a:t>SR Can Encode Any Path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6943" y="939919"/>
            <a:ext cx="3604965" cy="1121736"/>
            <a:chOff x="1382233" y="3117111"/>
            <a:chExt cx="3604965" cy="1121736"/>
          </a:xfrm>
        </p:grpSpPr>
        <p:sp>
          <p:nvSpPr>
            <p:cNvPr id="7" name="Hexagon 6"/>
            <p:cNvSpPr/>
            <p:nvPr/>
          </p:nvSpPr>
          <p:spPr>
            <a:xfrm>
              <a:off x="1382233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2208418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4615059" y="3501656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3860789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3034603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54372" y="3303181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0"/>
              <a:endCxn id="18" idx="3"/>
            </p:cNvCxnSpPr>
            <p:nvPr/>
          </p:nvCxnSpPr>
          <p:spPr>
            <a:xfrm>
              <a:off x="2580557" y="3303181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8" idx="0"/>
              <a:endCxn id="17" idx="3"/>
            </p:cNvCxnSpPr>
            <p:nvPr/>
          </p:nvCxnSpPr>
          <p:spPr>
            <a:xfrm>
              <a:off x="3406742" y="3303181"/>
              <a:ext cx="4540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7" idx="0"/>
              <a:endCxn id="12" idx="4"/>
            </p:cNvCxnSpPr>
            <p:nvPr/>
          </p:nvCxnSpPr>
          <p:spPr>
            <a:xfrm>
              <a:off x="4232928" y="3303181"/>
              <a:ext cx="475166" cy="1984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Hexagon 15"/>
            <p:cNvSpPr/>
            <p:nvPr/>
          </p:nvSpPr>
          <p:spPr>
            <a:xfrm>
              <a:off x="1382233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7" name="Hexagon 16"/>
            <p:cNvSpPr/>
            <p:nvPr/>
          </p:nvSpPr>
          <p:spPr>
            <a:xfrm>
              <a:off x="2208418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3860789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9" name="Hexagon 18"/>
            <p:cNvSpPr/>
            <p:nvPr/>
          </p:nvSpPr>
          <p:spPr>
            <a:xfrm>
              <a:off x="3034603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754372" y="4052777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80557" y="4052777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406742" y="4052777"/>
              <a:ext cx="4540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2" idx="2"/>
            </p:cNvCxnSpPr>
            <p:nvPr/>
          </p:nvCxnSpPr>
          <p:spPr>
            <a:xfrm flipV="1">
              <a:off x="4232928" y="3873796"/>
              <a:ext cx="475166" cy="1789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72544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96153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24625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53097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 27"/>
          <p:cNvSpPr/>
          <p:nvPr/>
        </p:nvSpPr>
        <p:spPr>
          <a:xfrm>
            <a:off x="1363276" y="1019865"/>
            <a:ext cx="3185809" cy="372993"/>
          </a:xfrm>
          <a:custGeom>
            <a:avLst/>
            <a:gdLst>
              <a:gd name="connsiteX0" fmla="*/ 0 w 3175483"/>
              <a:gd name="connsiteY0" fmla="*/ 116470 h 817199"/>
              <a:gd name="connsiteX1" fmla="*/ 1561290 w 3175483"/>
              <a:gd name="connsiteY1" fmla="*/ 53240 h 817199"/>
              <a:gd name="connsiteX2" fmla="*/ 1571017 w 3175483"/>
              <a:gd name="connsiteY2" fmla="*/ 792542 h 817199"/>
              <a:gd name="connsiteX3" fmla="*/ 3083669 w 3175483"/>
              <a:gd name="connsiteY3" fmla="*/ 636899 h 817199"/>
              <a:gd name="connsiteX4" fmla="*/ 3015575 w 3175483"/>
              <a:gd name="connsiteY4" fmla="*/ 593125 h 817199"/>
              <a:gd name="connsiteX0" fmla="*/ 0 w 3083669"/>
              <a:gd name="connsiteY0" fmla="*/ 116470 h 817199"/>
              <a:gd name="connsiteX1" fmla="*/ 1561290 w 3083669"/>
              <a:gd name="connsiteY1" fmla="*/ 53240 h 817199"/>
              <a:gd name="connsiteX2" fmla="*/ 1571017 w 3083669"/>
              <a:gd name="connsiteY2" fmla="*/ 792542 h 817199"/>
              <a:gd name="connsiteX3" fmla="*/ 3083669 w 3083669"/>
              <a:gd name="connsiteY3" fmla="*/ 636899 h 817199"/>
              <a:gd name="connsiteX0" fmla="*/ 0 w 3083669"/>
              <a:gd name="connsiteY0" fmla="*/ 59095 h 754097"/>
              <a:gd name="connsiteX1" fmla="*/ 1546698 w 3083669"/>
              <a:gd name="connsiteY1" fmla="*/ 93142 h 754097"/>
              <a:gd name="connsiteX2" fmla="*/ 1571017 w 3083669"/>
              <a:gd name="connsiteY2" fmla="*/ 735167 h 754097"/>
              <a:gd name="connsiteX3" fmla="*/ 3083669 w 3083669"/>
              <a:gd name="connsiteY3" fmla="*/ 579524 h 754097"/>
              <a:gd name="connsiteX0" fmla="*/ 0 w 3083669"/>
              <a:gd name="connsiteY0" fmla="*/ 67195 h 896629"/>
              <a:gd name="connsiteX1" fmla="*/ 1546698 w 3083669"/>
              <a:gd name="connsiteY1" fmla="*/ 101242 h 896629"/>
              <a:gd name="connsiteX2" fmla="*/ 1648839 w 3083669"/>
              <a:gd name="connsiteY2" fmla="*/ 884318 h 896629"/>
              <a:gd name="connsiteX3" fmla="*/ 3083669 w 3083669"/>
              <a:gd name="connsiteY3" fmla="*/ 587624 h 896629"/>
              <a:gd name="connsiteX0" fmla="*/ 0 w 3083669"/>
              <a:gd name="connsiteY0" fmla="*/ 50999 h 571428"/>
              <a:gd name="connsiteX1" fmla="*/ 1546698 w 3083669"/>
              <a:gd name="connsiteY1" fmla="*/ 85046 h 571428"/>
              <a:gd name="connsiteX2" fmla="*/ 3083669 w 3083669"/>
              <a:gd name="connsiteY2" fmla="*/ 571428 h 571428"/>
              <a:gd name="connsiteX0" fmla="*/ 0 w 3083669"/>
              <a:gd name="connsiteY0" fmla="*/ 81825 h 602254"/>
              <a:gd name="connsiteX1" fmla="*/ 2344366 w 3083669"/>
              <a:gd name="connsiteY1" fmla="*/ 52642 h 602254"/>
              <a:gd name="connsiteX2" fmla="*/ 3083669 w 3083669"/>
              <a:gd name="connsiteY2" fmla="*/ 602254 h 602254"/>
              <a:gd name="connsiteX0" fmla="*/ 0 w 3064214"/>
              <a:gd name="connsiteY0" fmla="*/ 71657 h 446171"/>
              <a:gd name="connsiteX1" fmla="*/ 2344366 w 3064214"/>
              <a:gd name="connsiteY1" fmla="*/ 42474 h 446171"/>
              <a:gd name="connsiteX2" fmla="*/ 3064214 w 3064214"/>
              <a:gd name="connsiteY2" fmla="*/ 446171 h 446171"/>
              <a:gd name="connsiteX0" fmla="*/ 0 w 3064214"/>
              <a:gd name="connsiteY0" fmla="*/ 71657 h 446171"/>
              <a:gd name="connsiteX1" fmla="*/ 2344366 w 3064214"/>
              <a:gd name="connsiteY1" fmla="*/ 42474 h 446171"/>
              <a:gd name="connsiteX2" fmla="*/ 3064214 w 3064214"/>
              <a:gd name="connsiteY2" fmla="*/ 446171 h 446171"/>
              <a:gd name="connsiteX0" fmla="*/ 0 w 3064214"/>
              <a:gd name="connsiteY0" fmla="*/ 97735 h 472249"/>
              <a:gd name="connsiteX1" fmla="*/ 2495145 w 3064214"/>
              <a:gd name="connsiteY1" fmla="*/ 29641 h 472249"/>
              <a:gd name="connsiteX2" fmla="*/ 3064214 w 3064214"/>
              <a:gd name="connsiteY2" fmla="*/ 472249 h 472249"/>
              <a:gd name="connsiteX0" fmla="*/ 0 w 3185809"/>
              <a:gd name="connsiteY0" fmla="*/ 90892 h 372993"/>
              <a:gd name="connsiteX1" fmla="*/ 2495145 w 3185809"/>
              <a:gd name="connsiteY1" fmla="*/ 22798 h 372993"/>
              <a:gd name="connsiteX2" fmla="*/ 3185809 w 3185809"/>
              <a:gd name="connsiteY2" fmla="*/ 372993 h 372993"/>
              <a:gd name="connsiteX0" fmla="*/ 0 w 3185809"/>
              <a:gd name="connsiteY0" fmla="*/ 90892 h 372993"/>
              <a:gd name="connsiteX1" fmla="*/ 2495145 w 3185809"/>
              <a:gd name="connsiteY1" fmla="*/ 22798 h 372993"/>
              <a:gd name="connsiteX2" fmla="*/ 3185809 w 3185809"/>
              <a:gd name="connsiteY2" fmla="*/ 372993 h 3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809" h="372993">
                <a:moveTo>
                  <a:pt x="0" y="90892"/>
                </a:moveTo>
                <a:cubicBezTo>
                  <a:pt x="649727" y="2937"/>
                  <a:pt x="1964177" y="-24219"/>
                  <a:pt x="2495145" y="22798"/>
                </a:cubicBezTo>
                <a:cubicBezTo>
                  <a:pt x="3026113" y="69815"/>
                  <a:pt x="2802376" y="111157"/>
                  <a:pt x="3185809" y="372993"/>
                </a:cubicBezTo>
              </a:path>
            </a:pathLst>
          </a:custGeom>
          <a:noFill/>
          <a:ln w="25400">
            <a:solidFill>
              <a:schemeClr val="accent3">
                <a:lumMod val="75000"/>
              </a:schemeClr>
            </a:solidFill>
            <a:round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82363" y="1275980"/>
            <a:ext cx="402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1 Segment (shortest IGP path)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Go to Z on shortest path </a:t>
            </a:r>
            <a:r>
              <a:rPr lang="en-US" sz="1400" i="1" dirty="0">
                <a:solidFill>
                  <a:schemeClr val="tx2"/>
                </a:solidFill>
              </a:rPr>
              <a:t>(node segment)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68892" y="2319249"/>
            <a:ext cx="3604965" cy="1121736"/>
            <a:chOff x="1382233" y="3117111"/>
            <a:chExt cx="3604965" cy="1121736"/>
          </a:xfrm>
        </p:grpSpPr>
        <p:sp>
          <p:nvSpPr>
            <p:cNvPr id="32" name="Hexagon 31"/>
            <p:cNvSpPr/>
            <p:nvPr/>
          </p:nvSpPr>
          <p:spPr>
            <a:xfrm>
              <a:off x="1382233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3" name="Hexagon 32"/>
            <p:cNvSpPr/>
            <p:nvPr/>
          </p:nvSpPr>
          <p:spPr>
            <a:xfrm>
              <a:off x="2208418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4" name="Hexagon 33"/>
            <p:cNvSpPr/>
            <p:nvPr/>
          </p:nvSpPr>
          <p:spPr>
            <a:xfrm>
              <a:off x="4615059" y="3501656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35" name="Hexagon 34"/>
            <p:cNvSpPr/>
            <p:nvPr/>
          </p:nvSpPr>
          <p:spPr>
            <a:xfrm>
              <a:off x="3860789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6" name="Hexagon 35"/>
            <p:cNvSpPr/>
            <p:nvPr/>
          </p:nvSpPr>
          <p:spPr>
            <a:xfrm>
              <a:off x="3034603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54372" y="3303181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0"/>
              <a:endCxn id="43" idx="3"/>
            </p:cNvCxnSpPr>
            <p:nvPr/>
          </p:nvCxnSpPr>
          <p:spPr>
            <a:xfrm>
              <a:off x="2580557" y="3303181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0"/>
              <a:endCxn id="42" idx="3"/>
            </p:cNvCxnSpPr>
            <p:nvPr/>
          </p:nvCxnSpPr>
          <p:spPr>
            <a:xfrm>
              <a:off x="3406742" y="3303181"/>
              <a:ext cx="4540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2" idx="0"/>
              <a:endCxn id="37" idx="4"/>
            </p:cNvCxnSpPr>
            <p:nvPr/>
          </p:nvCxnSpPr>
          <p:spPr>
            <a:xfrm>
              <a:off x="4232928" y="3303181"/>
              <a:ext cx="475166" cy="1984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Hexagon 40"/>
            <p:cNvSpPr/>
            <p:nvPr/>
          </p:nvSpPr>
          <p:spPr>
            <a:xfrm>
              <a:off x="1382233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42" name="Hexagon 41"/>
            <p:cNvSpPr/>
            <p:nvPr/>
          </p:nvSpPr>
          <p:spPr>
            <a:xfrm>
              <a:off x="2208418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43" name="Hexagon 42"/>
            <p:cNvSpPr/>
            <p:nvPr/>
          </p:nvSpPr>
          <p:spPr>
            <a:xfrm>
              <a:off x="3860789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44" name="Hexagon 43"/>
            <p:cNvSpPr/>
            <p:nvPr/>
          </p:nvSpPr>
          <p:spPr>
            <a:xfrm>
              <a:off x="3034603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54372" y="4052777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80557" y="4052777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406742" y="4052777"/>
              <a:ext cx="4540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37" idx="2"/>
            </p:cNvCxnSpPr>
            <p:nvPr/>
          </p:nvCxnSpPr>
          <p:spPr>
            <a:xfrm flipV="1">
              <a:off x="4232928" y="3873796"/>
              <a:ext cx="475166" cy="1789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72544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396153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09939" y="3496340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053097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1344631" y="2407753"/>
            <a:ext cx="3083669" cy="896629"/>
          </a:xfrm>
          <a:custGeom>
            <a:avLst/>
            <a:gdLst>
              <a:gd name="connsiteX0" fmla="*/ 0 w 3175483"/>
              <a:gd name="connsiteY0" fmla="*/ 116470 h 817199"/>
              <a:gd name="connsiteX1" fmla="*/ 1561290 w 3175483"/>
              <a:gd name="connsiteY1" fmla="*/ 53240 h 817199"/>
              <a:gd name="connsiteX2" fmla="*/ 1571017 w 3175483"/>
              <a:gd name="connsiteY2" fmla="*/ 792542 h 817199"/>
              <a:gd name="connsiteX3" fmla="*/ 3083669 w 3175483"/>
              <a:gd name="connsiteY3" fmla="*/ 636899 h 817199"/>
              <a:gd name="connsiteX4" fmla="*/ 3015575 w 3175483"/>
              <a:gd name="connsiteY4" fmla="*/ 593125 h 817199"/>
              <a:gd name="connsiteX0" fmla="*/ 0 w 3083669"/>
              <a:gd name="connsiteY0" fmla="*/ 116470 h 817199"/>
              <a:gd name="connsiteX1" fmla="*/ 1561290 w 3083669"/>
              <a:gd name="connsiteY1" fmla="*/ 53240 h 817199"/>
              <a:gd name="connsiteX2" fmla="*/ 1571017 w 3083669"/>
              <a:gd name="connsiteY2" fmla="*/ 792542 h 817199"/>
              <a:gd name="connsiteX3" fmla="*/ 3083669 w 3083669"/>
              <a:gd name="connsiteY3" fmla="*/ 636899 h 817199"/>
              <a:gd name="connsiteX0" fmla="*/ 0 w 3083669"/>
              <a:gd name="connsiteY0" fmla="*/ 59095 h 754097"/>
              <a:gd name="connsiteX1" fmla="*/ 1546698 w 3083669"/>
              <a:gd name="connsiteY1" fmla="*/ 93142 h 754097"/>
              <a:gd name="connsiteX2" fmla="*/ 1571017 w 3083669"/>
              <a:gd name="connsiteY2" fmla="*/ 735167 h 754097"/>
              <a:gd name="connsiteX3" fmla="*/ 3083669 w 3083669"/>
              <a:gd name="connsiteY3" fmla="*/ 579524 h 754097"/>
              <a:gd name="connsiteX0" fmla="*/ 0 w 3083669"/>
              <a:gd name="connsiteY0" fmla="*/ 67195 h 896629"/>
              <a:gd name="connsiteX1" fmla="*/ 1546698 w 3083669"/>
              <a:gd name="connsiteY1" fmla="*/ 101242 h 896629"/>
              <a:gd name="connsiteX2" fmla="*/ 1648839 w 3083669"/>
              <a:gd name="connsiteY2" fmla="*/ 884318 h 896629"/>
              <a:gd name="connsiteX3" fmla="*/ 3083669 w 3083669"/>
              <a:gd name="connsiteY3" fmla="*/ 587624 h 8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669" h="896629">
                <a:moveTo>
                  <a:pt x="0" y="67195"/>
                </a:moveTo>
                <a:cubicBezTo>
                  <a:pt x="649727" y="-20760"/>
                  <a:pt x="1271892" y="-34945"/>
                  <a:pt x="1546698" y="101242"/>
                </a:cubicBezTo>
                <a:cubicBezTo>
                  <a:pt x="1821504" y="237429"/>
                  <a:pt x="1392677" y="803254"/>
                  <a:pt x="1648839" y="884318"/>
                </a:cubicBezTo>
                <a:cubicBezTo>
                  <a:pt x="1905001" y="965382"/>
                  <a:pt x="2842909" y="620860"/>
                  <a:pt x="3083669" y="587624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round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082364" y="3470086"/>
            <a:ext cx="324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5 Segments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Go to B on shortest path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Go to W on shortest path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Go to Y on shortest path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Go to D on shortest path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Go to Z on shortest path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61720" y="3693263"/>
            <a:ext cx="3604965" cy="1121736"/>
            <a:chOff x="1382233" y="3117111"/>
            <a:chExt cx="3604965" cy="1121736"/>
          </a:xfrm>
        </p:grpSpPr>
        <p:sp>
          <p:nvSpPr>
            <p:cNvPr id="57" name="Hexagon 56"/>
            <p:cNvSpPr/>
            <p:nvPr/>
          </p:nvSpPr>
          <p:spPr>
            <a:xfrm>
              <a:off x="1382233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8" name="Hexagon 57"/>
            <p:cNvSpPr/>
            <p:nvPr/>
          </p:nvSpPr>
          <p:spPr>
            <a:xfrm>
              <a:off x="2208418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59" name="Hexagon 58"/>
            <p:cNvSpPr/>
            <p:nvPr/>
          </p:nvSpPr>
          <p:spPr>
            <a:xfrm>
              <a:off x="4615059" y="3501656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60" name="Hexagon 59"/>
            <p:cNvSpPr/>
            <p:nvPr/>
          </p:nvSpPr>
          <p:spPr>
            <a:xfrm>
              <a:off x="3860789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61" name="Hexagon 60"/>
            <p:cNvSpPr/>
            <p:nvPr/>
          </p:nvSpPr>
          <p:spPr>
            <a:xfrm>
              <a:off x="3034603" y="3117111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754372" y="3303181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0"/>
              <a:endCxn id="68" idx="3"/>
            </p:cNvCxnSpPr>
            <p:nvPr/>
          </p:nvCxnSpPr>
          <p:spPr>
            <a:xfrm>
              <a:off x="2580557" y="3303181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67" idx="3"/>
            </p:cNvCxnSpPr>
            <p:nvPr/>
          </p:nvCxnSpPr>
          <p:spPr>
            <a:xfrm>
              <a:off x="3406742" y="3303181"/>
              <a:ext cx="4540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7" idx="0"/>
              <a:endCxn id="62" idx="4"/>
            </p:cNvCxnSpPr>
            <p:nvPr/>
          </p:nvCxnSpPr>
          <p:spPr>
            <a:xfrm>
              <a:off x="4232928" y="3303181"/>
              <a:ext cx="475166" cy="1984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Hexagon 65"/>
            <p:cNvSpPr/>
            <p:nvPr/>
          </p:nvSpPr>
          <p:spPr>
            <a:xfrm>
              <a:off x="1382233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67" name="Hexagon 66"/>
            <p:cNvSpPr/>
            <p:nvPr/>
          </p:nvSpPr>
          <p:spPr>
            <a:xfrm>
              <a:off x="2208418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68" name="Hexagon 67"/>
            <p:cNvSpPr/>
            <p:nvPr/>
          </p:nvSpPr>
          <p:spPr>
            <a:xfrm>
              <a:off x="3860789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69" name="Hexagon 68"/>
            <p:cNvSpPr/>
            <p:nvPr/>
          </p:nvSpPr>
          <p:spPr>
            <a:xfrm>
              <a:off x="3034603" y="3866707"/>
              <a:ext cx="372139" cy="37214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54372" y="4052777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580557" y="4052777"/>
              <a:ext cx="4540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06742" y="4052777"/>
              <a:ext cx="45404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62" idx="2"/>
            </p:cNvCxnSpPr>
            <p:nvPr/>
          </p:nvCxnSpPr>
          <p:spPr>
            <a:xfrm flipV="1">
              <a:off x="4232928" y="3873796"/>
              <a:ext cx="475166" cy="1789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572544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96153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24625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53097" y="3489251"/>
              <a:ext cx="0" cy="3774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Freeform 77"/>
          <p:cNvSpPr/>
          <p:nvPr/>
        </p:nvSpPr>
        <p:spPr>
          <a:xfrm>
            <a:off x="1326458" y="3739762"/>
            <a:ext cx="3151763" cy="973763"/>
          </a:xfrm>
          <a:custGeom>
            <a:avLst/>
            <a:gdLst>
              <a:gd name="connsiteX0" fmla="*/ 0 w 3175483"/>
              <a:gd name="connsiteY0" fmla="*/ 116470 h 817199"/>
              <a:gd name="connsiteX1" fmla="*/ 1561290 w 3175483"/>
              <a:gd name="connsiteY1" fmla="*/ 53240 h 817199"/>
              <a:gd name="connsiteX2" fmla="*/ 1571017 w 3175483"/>
              <a:gd name="connsiteY2" fmla="*/ 792542 h 817199"/>
              <a:gd name="connsiteX3" fmla="*/ 3083669 w 3175483"/>
              <a:gd name="connsiteY3" fmla="*/ 636899 h 817199"/>
              <a:gd name="connsiteX4" fmla="*/ 3015575 w 3175483"/>
              <a:gd name="connsiteY4" fmla="*/ 593125 h 817199"/>
              <a:gd name="connsiteX0" fmla="*/ 0 w 3083669"/>
              <a:gd name="connsiteY0" fmla="*/ 116470 h 817199"/>
              <a:gd name="connsiteX1" fmla="*/ 1561290 w 3083669"/>
              <a:gd name="connsiteY1" fmla="*/ 53240 h 817199"/>
              <a:gd name="connsiteX2" fmla="*/ 1571017 w 3083669"/>
              <a:gd name="connsiteY2" fmla="*/ 792542 h 817199"/>
              <a:gd name="connsiteX3" fmla="*/ 3083669 w 3083669"/>
              <a:gd name="connsiteY3" fmla="*/ 636899 h 817199"/>
              <a:gd name="connsiteX0" fmla="*/ 0 w 3083669"/>
              <a:gd name="connsiteY0" fmla="*/ 59095 h 754097"/>
              <a:gd name="connsiteX1" fmla="*/ 1546698 w 3083669"/>
              <a:gd name="connsiteY1" fmla="*/ 93142 h 754097"/>
              <a:gd name="connsiteX2" fmla="*/ 1571017 w 3083669"/>
              <a:gd name="connsiteY2" fmla="*/ 735167 h 754097"/>
              <a:gd name="connsiteX3" fmla="*/ 3083669 w 3083669"/>
              <a:gd name="connsiteY3" fmla="*/ 579524 h 754097"/>
              <a:gd name="connsiteX0" fmla="*/ 0 w 3083669"/>
              <a:gd name="connsiteY0" fmla="*/ 67195 h 896629"/>
              <a:gd name="connsiteX1" fmla="*/ 1546698 w 3083669"/>
              <a:gd name="connsiteY1" fmla="*/ 101242 h 896629"/>
              <a:gd name="connsiteX2" fmla="*/ 1648839 w 3083669"/>
              <a:gd name="connsiteY2" fmla="*/ 884318 h 896629"/>
              <a:gd name="connsiteX3" fmla="*/ 3083669 w 3083669"/>
              <a:gd name="connsiteY3" fmla="*/ 587624 h 896629"/>
              <a:gd name="connsiteX0" fmla="*/ 0 w 3083669"/>
              <a:gd name="connsiteY0" fmla="*/ 96805 h 928547"/>
              <a:gd name="connsiteX1" fmla="*/ 661481 w 3083669"/>
              <a:gd name="connsiteY1" fmla="*/ 77350 h 928547"/>
              <a:gd name="connsiteX2" fmla="*/ 1648839 w 3083669"/>
              <a:gd name="connsiteY2" fmla="*/ 913928 h 928547"/>
              <a:gd name="connsiteX3" fmla="*/ 3083669 w 3083669"/>
              <a:gd name="connsiteY3" fmla="*/ 617234 h 928547"/>
              <a:gd name="connsiteX0" fmla="*/ 0 w 3083669"/>
              <a:gd name="connsiteY0" fmla="*/ 96459 h 923510"/>
              <a:gd name="connsiteX1" fmla="*/ 661481 w 3083669"/>
              <a:gd name="connsiteY1" fmla="*/ 77004 h 923510"/>
              <a:gd name="connsiteX2" fmla="*/ 812260 w 3083669"/>
              <a:gd name="connsiteY2" fmla="*/ 908718 h 923510"/>
              <a:gd name="connsiteX3" fmla="*/ 3083669 w 3083669"/>
              <a:gd name="connsiteY3" fmla="*/ 616888 h 923510"/>
              <a:gd name="connsiteX0" fmla="*/ 0 w 3083669"/>
              <a:gd name="connsiteY0" fmla="*/ 47443 h 874494"/>
              <a:gd name="connsiteX1" fmla="*/ 661481 w 3083669"/>
              <a:gd name="connsiteY1" fmla="*/ 27988 h 874494"/>
              <a:gd name="connsiteX2" fmla="*/ 812260 w 3083669"/>
              <a:gd name="connsiteY2" fmla="*/ 859702 h 874494"/>
              <a:gd name="connsiteX3" fmla="*/ 3083669 w 3083669"/>
              <a:gd name="connsiteY3" fmla="*/ 567872 h 874494"/>
              <a:gd name="connsiteX0" fmla="*/ 0 w 3083669"/>
              <a:gd name="connsiteY0" fmla="*/ 47443 h 959537"/>
              <a:gd name="connsiteX1" fmla="*/ 661481 w 3083669"/>
              <a:gd name="connsiteY1" fmla="*/ 27988 h 959537"/>
              <a:gd name="connsiteX2" fmla="*/ 812260 w 3083669"/>
              <a:gd name="connsiteY2" fmla="*/ 859702 h 959537"/>
              <a:gd name="connsiteX3" fmla="*/ 2370768 w 3083669"/>
              <a:gd name="connsiteY3" fmla="*/ 912313 h 959537"/>
              <a:gd name="connsiteX4" fmla="*/ 3083669 w 3083669"/>
              <a:gd name="connsiteY4" fmla="*/ 567872 h 959537"/>
              <a:gd name="connsiteX0" fmla="*/ 0 w 3083669"/>
              <a:gd name="connsiteY0" fmla="*/ 47443 h 947498"/>
              <a:gd name="connsiteX1" fmla="*/ 661481 w 3083669"/>
              <a:gd name="connsiteY1" fmla="*/ 27988 h 947498"/>
              <a:gd name="connsiteX2" fmla="*/ 812260 w 3083669"/>
              <a:gd name="connsiteY2" fmla="*/ 859702 h 947498"/>
              <a:gd name="connsiteX3" fmla="*/ 2370768 w 3083669"/>
              <a:gd name="connsiteY3" fmla="*/ 912313 h 947498"/>
              <a:gd name="connsiteX4" fmla="*/ 2482636 w 3083669"/>
              <a:gd name="connsiteY4" fmla="*/ 41687 h 947498"/>
              <a:gd name="connsiteX5" fmla="*/ 3083669 w 3083669"/>
              <a:gd name="connsiteY5" fmla="*/ 567872 h 947498"/>
              <a:gd name="connsiteX0" fmla="*/ 0 w 3151763"/>
              <a:gd name="connsiteY0" fmla="*/ 47443 h 947498"/>
              <a:gd name="connsiteX1" fmla="*/ 661481 w 3151763"/>
              <a:gd name="connsiteY1" fmla="*/ 27988 h 947498"/>
              <a:gd name="connsiteX2" fmla="*/ 812260 w 3151763"/>
              <a:gd name="connsiteY2" fmla="*/ 859702 h 947498"/>
              <a:gd name="connsiteX3" fmla="*/ 2370768 w 3151763"/>
              <a:gd name="connsiteY3" fmla="*/ 912313 h 947498"/>
              <a:gd name="connsiteX4" fmla="*/ 2482636 w 3151763"/>
              <a:gd name="connsiteY4" fmla="*/ 41687 h 947498"/>
              <a:gd name="connsiteX5" fmla="*/ 3151763 w 3151763"/>
              <a:gd name="connsiteY5" fmla="*/ 349000 h 947498"/>
              <a:gd name="connsiteX0" fmla="*/ 0 w 3151763"/>
              <a:gd name="connsiteY0" fmla="*/ 47443 h 947498"/>
              <a:gd name="connsiteX1" fmla="*/ 661481 w 3151763"/>
              <a:gd name="connsiteY1" fmla="*/ 27988 h 947498"/>
              <a:gd name="connsiteX2" fmla="*/ 812260 w 3151763"/>
              <a:gd name="connsiteY2" fmla="*/ 859702 h 947498"/>
              <a:gd name="connsiteX3" fmla="*/ 2370768 w 3151763"/>
              <a:gd name="connsiteY3" fmla="*/ 912313 h 947498"/>
              <a:gd name="connsiteX4" fmla="*/ 2482636 w 3151763"/>
              <a:gd name="connsiteY4" fmla="*/ 41687 h 947498"/>
              <a:gd name="connsiteX5" fmla="*/ 3151763 w 3151763"/>
              <a:gd name="connsiteY5" fmla="*/ 349000 h 947498"/>
              <a:gd name="connsiteX0" fmla="*/ 0 w 3151763"/>
              <a:gd name="connsiteY0" fmla="*/ 25020 h 925075"/>
              <a:gd name="connsiteX1" fmla="*/ 661481 w 3151763"/>
              <a:gd name="connsiteY1" fmla="*/ 5565 h 925075"/>
              <a:gd name="connsiteX2" fmla="*/ 812260 w 3151763"/>
              <a:gd name="connsiteY2" fmla="*/ 837279 h 925075"/>
              <a:gd name="connsiteX3" fmla="*/ 2370768 w 3151763"/>
              <a:gd name="connsiteY3" fmla="*/ 889890 h 925075"/>
              <a:gd name="connsiteX4" fmla="*/ 2482636 w 3151763"/>
              <a:gd name="connsiteY4" fmla="*/ 19264 h 925075"/>
              <a:gd name="connsiteX5" fmla="*/ 3151763 w 3151763"/>
              <a:gd name="connsiteY5" fmla="*/ 326577 h 925075"/>
              <a:gd name="connsiteX0" fmla="*/ 0 w 3151763"/>
              <a:gd name="connsiteY0" fmla="*/ 49525 h 949580"/>
              <a:gd name="connsiteX1" fmla="*/ 661481 w 3151763"/>
              <a:gd name="connsiteY1" fmla="*/ 30070 h 949580"/>
              <a:gd name="connsiteX2" fmla="*/ 812260 w 3151763"/>
              <a:gd name="connsiteY2" fmla="*/ 861784 h 949580"/>
              <a:gd name="connsiteX3" fmla="*/ 2370768 w 3151763"/>
              <a:gd name="connsiteY3" fmla="*/ 914395 h 949580"/>
              <a:gd name="connsiteX4" fmla="*/ 2482636 w 3151763"/>
              <a:gd name="connsiteY4" fmla="*/ 43769 h 949580"/>
              <a:gd name="connsiteX5" fmla="*/ 3151763 w 3151763"/>
              <a:gd name="connsiteY5" fmla="*/ 351082 h 949580"/>
              <a:gd name="connsiteX0" fmla="*/ 0 w 3151763"/>
              <a:gd name="connsiteY0" fmla="*/ 73708 h 973763"/>
              <a:gd name="connsiteX1" fmla="*/ 661481 w 3151763"/>
              <a:gd name="connsiteY1" fmla="*/ 54253 h 973763"/>
              <a:gd name="connsiteX2" fmla="*/ 812260 w 3151763"/>
              <a:gd name="connsiteY2" fmla="*/ 885967 h 973763"/>
              <a:gd name="connsiteX3" fmla="*/ 2370768 w 3151763"/>
              <a:gd name="connsiteY3" fmla="*/ 938578 h 973763"/>
              <a:gd name="connsiteX4" fmla="*/ 2482636 w 3151763"/>
              <a:gd name="connsiteY4" fmla="*/ 67952 h 973763"/>
              <a:gd name="connsiteX5" fmla="*/ 3151763 w 3151763"/>
              <a:gd name="connsiteY5" fmla="*/ 375265 h 97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1763" h="973763">
                <a:moveTo>
                  <a:pt x="0" y="73708"/>
                </a:moveTo>
                <a:cubicBezTo>
                  <a:pt x="421127" y="-19111"/>
                  <a:pt x="540696" y="-22757"/>
                  <a:pt x="661481" y="54253"/>
                </a:cubicBezTo>
                <a:cubicBezTo>
                  <a:pt x="782266" y="131263"/>
                  <a:pt x="527379" y="738580"/>
                  <a:pt x="812260" y="885967"/>
                </a:cubicBezTo>
                <a:cubicBezTo>
                  <a:pt x="1097141" y="1033354"/>
                  <a:pt x="2048598" y="954129"/>
                  <a:pt x="2370768" y="938578"/>
                </a:cubicBezTo>
                <a:cubicBezTo>
                  <a:pt x="2692939" y="923027"/>
                  <a:pt x="2363819" y="125359"/>
                  <a:pt x="2482636" y="67952"/>
                </a:cubicBezTo>
                <a:cubicBezTo>
                  <a:pt x="2601453" y="10545"/>
                  <a:pt x="3027271" y="160298"/>
                  <a:pt x="3151763" y="375265"/>
                </a:cubicBezTo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  <a:round/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082363" y="2312200"/>
            <a:ext cx="3978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3 Segments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Go to C on shortest path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Go to X on link 3 </a:t>
            </a:r>
            <a:r>
              <a:rPr lang="en-US" sz="1400" i="1" dirty="0">
                <a:solidFill>
                  <a:schemeClr val="tx2"/>
                </a:solidFill>
              </a:rPr>
              <a:t>(adjacency segment)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Go to Z on shortest path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849676" y="2691389"/>
            <a:ext cx="0" cy="377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949390" y="2691389"/>
            <a:ext cx="0" cy="377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</a:t>
            </a:r>
            <a:r>
              <a:rPr lang="en-US" dirty="0"/>
              <a:t>Engineering (</a:t>
            </a:r>
            <a:r>
              <a:rPr lang="en-US"/>
              <a:t>TE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Minimize the worst link utilization</a:t>
            </a:r>
          </a:p>
          <a:p>
            <a:pPr lvl="1"/>
            <a:r>
              <a:rPr lang="en-US" dirty="0"/>
              <a:t>Alleviate traffic congestion</a:t>
            </a:r>
          </a:p>
          <a:p>
            <a:pPr lvl="1"/>
            <a:r>
              <a:rPr lang="en-US" dirty="0"/>
              <a:t>Better/longer use of equipment/port/fiber</a:t>
            </a:r>
          </a:p>
          <a:p>
            <a:r>
              <a:rPr lang="en-US" dirty="0"/>
              <a:t>Route traffic around congested links</a:t>
            </a:r>
          </a:p>
          <a:p>
            <a:pPr lvl="1"/>
            <a:r>
              <a:rPr lang="en-US" dirty="0"/>
              <a:t>Put traffic on non-shortest </a:t>
            </a:r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Push-Based Telemetry Eases</a:t>
            </a:r>
            <a:br>
              <a:rPr lang="en-US" sz="2800" dirty="0"/>
            </a:br>
            <a:r>
              <a:rPr lang="en-US" sz="2800" dirty="0"/>
              <a:t>Traffic Demand Matrix Generation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How much customer traffic enters the network in </a:t>
            </a:r>
            <a:r>
              <a:rPr lang="en-US" sz="2800" dirty="0" smtClean="0"/>
              <a:t>Hanoi and </a:t>
            </a:r>
            <a:r>
              <a:rPr lang="en-US" sz="2800" dirty="0"/>
              <a:t>is destined for Tokyo?</a:t>
            </a:r>
          </a:p>
          <a:p>
            <a:pPr lvl="1"/>
            <a:r>
              <a:rPr lang="en-US" sz="2400" dirty="0"/>
              <a:t>Demand does not change based on internal routing </a:t>
            </a:r>
          </a:p>
          <a:p>
            <a:r>
              <a:rPr lang="en-US" sz="2800" dirty="0"/>
              <a:t>Traditionally, NetFlow is used for this and can still be used</a:t>
            </a:r>
          </a:p>
          <a:p>
            <a:r>
              <a:rPr lang="en-US" sz="2800" dirty="0"/>
              <a:t>Push- and model-based telemetry have very promising features, including real-time traffic visibility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-2"/>
            <a:ext cx="8446170" cy="822960"/>
          </a:xfrm>
        </p:spPr>
        <p:txBody>
          <a:bodyPr>
            <a:normAutofit/>
          </a:bodyPr>
          <a:lstStyle/>
          <a:p>
            <a:r>
              <a:rPr lang="en-US" sz="3400" dirty="0"/>
              <a:t>YANG Model Pushed by Ingress Routers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81600" y="1200151"/>
            <a:ext cx="50544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Similar content to NetFlow for traffic matrix generation</a:t>
            </a:r>
          </a:p>
          <a:p>
            <a:pPr lvl="1"/>
            <a:r>
              <a:rPr lang="en-US" dirty="0"/>
              <a:t>Misses port/proto level detail</a:t>
            </a:r>
          </a:p>
          <a:p>
            <a:r>
              <a:rPr lang="en-US" dirty="0"/>
              <a:t>Pushed from the routers</a:t>
            </a:r>
          </a:p>
          <a:p>
            <a:pPr lvl="1"/>
            <a:r>
              <a:rPr lang="en-US" dirty="0"/>
              <a:t>Few seconds to minutes</a:t>
            </a:r>
          </a:p>
          <a:p>
            <a:r>
              <a:rPr lang="en-US" dirty="0"/>
              <a:t>Efficient transfer of data</a:t>
            </a:r>
          </a:p>
          <a:p>
            <a:pPr lvl="1"/>
            <a:r>
              <a:rPr lang="en-US" dirty="0"/>
              <a:t>Binary encoded using </a:t>
            </a:r>
            <a:r>
              <a:rPr lang="en-US" dirty="0" err="1"/>
              <a:t>ProtoBuf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22958"/>
            <a:ext cx="367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   +--ro traffic-collector</a:t>
            </a:r>
          </a:p>
          <a:p>
            <a:r>
              <a:rPr lang="is-IS" sz="900" dirty="0"/>
              <a:t>      +--ro afs</a:t>
            </a:r>
          </a:p>
          <a:p>
            <a:r>
              <a:rPr lang="is-IS" sz="900" dirty="0"/>
              <a:t>         +--ro af* [af-name]</a:t>
            </a:r>
          </a:p>
          <a:p>
            <a:r>
              <a:rPr lang="is-IS" sz="900" dirty="0"/>
              <a:t>            +--ro counters</a:t>
            </a:r>
          </a:p>
          <a:p>
            <a:r>
              <a:rPr lang="is-IS" sz="900" dirty="0"/>
              <a:t>               +--ro prefixes</a:t>
            </a:r>
          </a:p>
          <a:p>
            <a:r>
              <a:rPr lang="is-IS" sz="900" dirty="0"/>
              <a:t>                  +--ro prefix*</a:t>
            </a:r>
          </a:p>
          <a:p>
            <a:r>
              <a:rPr lang="is-IS" sz="900" dirty="0"/>
              <a:t>                     +--ro ipaddr?                              string</a:t>
            </a:r>
          </a:p>
          <a:p>
            <a:r>
              <a:rPr lang="is-IS" sz="900" dirty="0"/>
              <a:t>                     +--ro mask?                                string</a:t>
            </a:r>
          </a:p>
          <a:p>
            <a:r>
              <a:rPr lang="is-IS" sz="900" dirty="0"/>
              <a:t>                     +--ro label?                               Tc-oper-local-label</a:t>
            </a:r>
          </a:p>
          <a:p>
            <a:r>
              <a:rPr lang="is-IS" sz="900" dirty="0"/>
              <a:t>                     +--ro base-counter-statistics</a:t>
            </a:r>
          </a:p>
          <a:p>
            <a:r>
              <a:rPr lang="is-IS" sz="900" dirty="0"/>
              <a:t>                     |  +--ro transmit-packets-per-second-switched?   uint64</a:t>
            </a:r>
          </a:p>
          <a:p>
            <a:r>
              <a:rPr lang="is-IS" sz="900" dirty="0"/>
              <a:t>                     |  +--ro transmit-bytes-per-second-switched?     uint64</a:t>
            </a:r>
          </a:p>
          <a:p>
            <a:r>
              <a:rPr lang="is-IS" sz="900" dirty="0"/>
              <a:t>                     |  +--ro count-history*</a:t>
            </a:r>
          </a:p>
          <a:p>
            <a:r>
              <a:rPr lang="is-IS" sz="900" dirty="0"/>
              <a:t>                     |     +--ro event-start-timestamp?                 uint64</a:t>
            </a:r>
          </a:p>
          <a:p>
            <a:r>
              <a:rPr lang="is-IS" sz="900" dirty="0"/>
              <a:t>                     |     +--ro event-end-timestamp?                   uint64</a:t>
            </a:r>
          </a:p>
          <a:p>
            <a:r>
              <a:rPr lang="is-IS" sz="900" dirty="0"/>
              <a:t>                     |     +--ro transmit-number-of-packets-switched?   uint64</a:t>
            </a:r>
          </a:p>
          <a:p>
            <a:r>
              <a:rPr lang="is-IS" sz="900" dirty="0"/>
              <a:t>                     |     +--ro transmit-number-of-bytes-switched?     uint64</a:t>
            </a:r>
          </a:p>
          <a:p>
            <a:r>
              <a:rPr lang="is-IS" sz="900" dirty="0"/>
              <a:t>                     |     +--ro is-valid?                              boolean</a:t>
            </a:r>
          </a:p>
          <a:p>
            <a:r>
              <a:rPr lang="is-IS" sz="900" dirty="0"/>
              <a:t>                     +--ro traffic-matrix-counter-statistics</a:t>
            </a:r>
          </a:p>
          <a:p>
            <a:r>
              <a:rPr lang="is-IS" sz="900" dirty="0"/>
              <a:t>                     |  +--ro transmit-packets-per-second-switched?   uint64</a:t>
            </a:r>
          </a:p>
          <a:p>
            <a:r>
              <a:rPr lang="is-IS" sz="900" dirty="0"/>
              <a:t>                     |  +--ro transmit-bytes-per-second-switched?     uint64</a:t>
            </a:r>
          </a:p>
          <a:p>
            <a:r>
              <a:rPr lang="is-IS" sz="900" dirty="0"/>
              <a:t>                     |  +--ro count-history*</a:t>
            </a:r>
          </a:p>
          <a:p>
            <a:r>
              <a:rPr lang="is-IS" sz="900" dirty="0"/>
              <a:t>                     |     +--ro event-start-timestamp?                 uint64</a:t>
            </a:r>
          </a:p>
          <a:p>
            <a:r>
              <a:rPr lang="is-IS" sz="900" dirty="0"/>
              <a:t>                     |     +--ro event-end-timestamp?                   uint64</a:t>
            </a:r>
          </a:p>
          <a:p>
            <a:r>
              <a:rPr lang="is-IS" sz="900" dirty="0"/>
              <a:t>                     |     +--ro transmit-number-of-packets-switched?   uint64</a:t>
            </a:r>
          </a:p>
          <a:p>
            <a:r>
              <a:rPr lang="is-IS" sz="900" dirty="0"/>
              <a:t>                     |     +--ro transmit-number-of-bytes-switched?     uint64</a:t>
            </a:r>
          </a:p>
          <a:p>
            <a:r>
              <a:rPr lang="is-IS" sz="900" dirty="0"/>
              <a:t>                     |     +--ro is-valid?                              boolean</a:t>
            </a:r>
          </a:p>
          <a:p>
            <a:r>
              <a:rPr lang="is-IS" sz="900" dirty="0"/>
              <a:t>                     +--ro prefix?                              string</a:t>
            </a:r>
          </a:p>
        </p:txBody>
      </p:sp>
    </p:spTree>
    <p:extLst>
      <p:ext uri="{BB962C8B-B14F-4D97-AF65-F5344CB8AC3E}">
        <p14:creationId xmlns:p14="http://schemas.microsoft.com/office/powerpoint/2010/main" val="522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 Engineering as an SDN App.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9231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SDN application manages traffic demand</a:t>
            </a:r>
          </a:p>
          <a:p>
            <a:pPr lvl="1"/>
            <a:r>
              <a:rPr lang="en-US" dirty="0"/>
              <a:t>Current as well as future reservations</a:t>
            </a:r>
          </a:p>
          <a:p>
            <a:pPr lvl="1"/>
            <a:r>
              <a:rPr lang="en-US" dirty="0"/>
              <a:t>IGP does not have to signal available bandwidth</a:t>
            </a:r>
          </a:p>
          <a:p>
            <a:pPr lvl="1"/>
            <a:r>
              <a:rPr lang="en-US" dirty="0"/>
              <a:t>Push-based telemetry or NetFlow-based matrices can be generated</a:t>
            </a:r>
          </a:p>
          <a:p>
            <a:r>
              <a:rPr lang="en-US" dirty="0"/>
              <a:t>SDN application computes paths and allocates bandwidth</a:t>
            </a:r>
          </a:p>
          <a:p>
            <a:pPr lvl="1"/>
            <a:r>
              <a:rPr lang="en-US" dirty="0"/>
              <a:t>Centralization yields network-wide resource optimization</a:t>
            </a:r>
          </a:p>
          <a:p>
            <a:pPr lvl="1"/>
            <a:r>
              <a:rPr lang="en-US" dirty="0"/>
              <a:t>Creates the fewest tunnels necessary</a:t>
            </a:r>
          </a:p>
          <a:p>
            <a:r>
              <a:rPr lang="en-US" dirty="0"/>
              <a:t>SDN application adapts to failures and repairs</a:t>
            </a:r>
          </a:p>
          <a:p>
            <a:pPr lvl="1"/>
            <a:r>
              <a:rPr lang="en-US" dirty="0"/>
              <a:t>SDN controller provides real-time topology view</a:t>
            </a:r>
          </a:p>
          <a:p>
            <a:pPr lvl="1"/>
            <a:r>
              <a:rPr lang="en-US" dirty="0"/>
              <a:t>No race conditions after failures and repairs</a:t>
            </a:r>
          </a:p>
          <a:p>
            <a:r>
              <a:rPr lang="en-US" dirty="0"/>
              <a:t>Segment routing can be used for network simplification</a:t>
            </a:r>
          </a:p>
          <a:p>
            <a:pPr lvl="1"/>
            <a:r>
              <a:rPr lang="en-US" dirty="0"/>
              <a:t>SDN controller makes this an abstraction for the application</a:t>
            </a:r>
          </a:p>
          <a:p>
            <a:pPr lvl="1"/>
            <a:r>
              <a:rPr lang="en-US" dirty="0"/>
              <a:t>RSVP-TE can still be used where SR is not available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197B-76F6-4703-AC8A-3788F1BD748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N</a:t>
            </a:r>
            <a:r>
              <a:rPr lang="en-US" baseline="30000" dirty="0"/>
              <a:t>2</a:t>
            </a:r>
            <a:r>
              <a:rPr lang="en-US" dirty="0"/>
              <a:t> Tunnels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0036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Only generates tunnels for traffic going over congested links</a:t>
            </a:r>
          </a:p>
          <a:p>
            <a:pPr lvl="1"/>
            <a:r>
              <a:rPr lang="en-US" dirty="0"/>
              <a:t>Tunnels no longer need to be configured a priori at the routers</a:t>
            </a:r>
          </a:p>
          <a:p>
            <a:pPr lvl="2"/>
            <a:r>
              <a:rPr lang="en-US" dirty="0"/>
              <a:t>Only create them if they will have a positive impact</a:t>
            </a:r>
          </a:p>
          <a:p>
            <a:pPr lvl="1"/>
            <a:r>
              <a:rPr lang="en-US" dirty="0"/>
              <a:t>Special case:</a:t>
            </a:r>
          </a:p>
          <a:p>
            <a:pPr lvl="2"/>
            <a:r>
              <a:rPr lang="en-US" dirty="0"/>
              <a:t>Under normal conditions don</a:t>
            </a:r>
            <a:r>
              <a:rPr lang="mr-IN" dirty="0"/>
              <a:t>’</a:t>
            </a:r>
            <a:r>
              <a:rPr lang="en-US" dirty="0"/>
              <a:t>t generate any tunnels</a:t>
            </a:r>
          </a:p>
          <a:p>
            <a:pPr lvl="2"/>
            <a:r>
              <a:rPr lang="en-US" dirty="0"/>
              <a:t>Under failure conditions generate enough to alleviate congestion</a:t>
            </a:r>
          </a:p>
          <a:p>
            <a:r>
              <a:rPr lang="en-US" dirty="0"/>
              <a:t>Do not create tunnels when IGP path satisfies the constraints</a:t>
            </a:r>
          </a:p>
          <a:p>
            <a:r>
              <a:rPr lang="en-US" dirty="0"/>
              <a:t>Easy to implement in software with a global view, but hard to do one device at a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58" y="1200152"/>
            <a:ext cx="3969657" cy="24247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n-US" dirty="0" err="1"/>
              <a:t>Gbps</a:t>
            </a:r>
            <a:r>
              <a:rPr lang="en-US" dirty="0"/>
              <a:t> links</a:t>
            </a:r>
          </a:p>
          <a:p>
            <a:r>
              <a:rPr lang="en-US" dirty="0"/>
              <a:t>Two elephant flows</a:t>
            </a:r>
          </a:p>
          <a:p>
            <a:pPr lvl="1"/>
            <a:r>
              <a:rPr lang="en-US" dirty="0"/>
              <a:t>850Mbps west to east</a:t>
            </a:r>
          </a:p>
          <a:p>
            <a:pPr lvl="1"/>
            <a:r>
              <a:rPr lang="en-US" dirty="0"/>
              <a:t>500Mbps north to south</a:t>
            </a:r>
          </a:p>
          <a:p>
            <a:r>
              <a:rPr lang="en-US" dirty="0"/>
              <a:t>Lots of mice flows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24" y="2240072"/>
            <a:ext cx="4599039" cy="24630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24" y="287197"/>
            <a:ext cx="2350276" cy="16008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391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SDN simplifies running a traffic engineered network</a:t>
            </a:r>
          </a:p>
          <a:p>
            <a:pPr lvl="1"/>
            <a:r>
              <a:rPr lang="en-US" dirty="0"/>
              <a:t>Application is the SDN revolution</a:t>
            </a:r>
          </a:p>
          <a:p>
            <a:r>
              <a:rPr lang="en-US" dirty="0"/>
              <a:t>SDN application needs enablers from the infrastructure</a:t>
            </a:r>
          </a:p>
          <a:p>
            <a:pPr lvl="1"/>
            <a:r>
              <a:rPr lang="en-US" dirty="0"/>
              <a:t>Controller</a:t>
            </a:r>
          </a:p>
          <a:p>
            <a:pPr lvl="1"/>
            <a:r>
              <a:rPr lang="en-US" dirty="0"/>
              <a:t>Segment routing (or RSVP-TE when not available)</a:t>
            </a:r>
          </a:p>
          <a:p>
            <a:pPr lvl="1"/>
            <a:r>
              <a:rPr lang="en-US" dirty="0"/>
              <a:t>Push-based telemetry</a:t>
            </a:r>
          </a:p>
          <a:p>
            <a:pPr lvl="1"/>
            <a:r>
              <a:rPr lang="en-US"/>
              <a:t>NETCONF/</a:t>
            </a:r>
            <a:r>
              <a:rPr lang="en-US" dirty="0"/>
              <a:t>YANG</a:t>
            </a:r>
            <a:r>
              <a:rPr lang="en-US"/>
              <a:t>, PCEP, </a:t>
            </a:r>
            <a:r>
              <a:rPr lang="en-US" dirty="0"/>
              <a:t>and </a:t>
            </a:r>
            <a:r>
              <a:rPr lang="en-US"/>
              <a:t>other southbound </a:t>
            </a:r>
            <a:r>
              <a:rPr lang="en-US" dirty="0"/>
              <a:t>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Traffic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Offline traffic engineering</a:t>
            </a:r>
          </a:p>
          <a:p>
            <a:pPr lvl="1"/>
            <a:r>
              <a:rPr lang="en-US" dirty="0"/>
              <a:t>Optimal, but not adaptive</a:t>
            </a:r>
          </a:p>
          <a:p>
            <a:r>
              <a:rPr lang="en-US" dirty="0"/>
              <a:t>On-device traffic engineering</a:t>
            </a:r>
          </a:p>
          <a:p>
            <a:pPr lvl="1"/>
            <a:r>
              <a:rPr lang="en-US" dirty="0"/>
              <a:t>Adaptive, but not optimal </a:t>
            </a:r>
          </a:p>
          <a:p>
            <a:r>
              <a:rPr lang="en-US" i="1" dirty="0"/>
              <a:t>Software defined networking</a:t>
            </a:r>
          </a:p>
          <a:p>
            <a:pPr lvl="1"/>
            <a:r>
              <a:rPr lang="en-US" dirty="0"/>
              <a:t>Best of both worlds, yet simpler; simplicity enabled by:</a:t>
            </a:r>
          </a:p>
          <a:p>
            <a:pPr lvl="2"/>
            <a:r>
              <a:rPr lang="en-US" dirty="0"/>
              <a:t>Segment routing</a:t>
            </a:r>
          </a:p>
          <a:p>
            <a:pPr lvl="2"/>
            <a:r>
              <a:rPr lang="en-US" dirty="0"/>
              <a:t>Push-based telemetry</a:t>
            </a:r>
          </a:p>
          <a:p>
            <a:pPr lvl="2"/>
            <a:r>
              <a:rPr lang="en-US" dirty="0"/>
              <a:t>SDN Traffic Engineering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Traffic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Topology model</a:t>
            </a:r>
          </a:p>
          <a:p>
            <a:r>
              <a:rPr lang="en-US" dirty="0"/>
              <a:t>Traffic demand matrix</a:t>
            </a:r>
          </a:p>
          <a:p>
            <a:r>
              <a:rPr lang="en-US" dirty="0"/>
              <a:t>Optimization algorithm computes routes so that the worst link utilization is minimized</a:t>
            </a:r>
          </a:p>
          <a:p>
            <a:pPr lvl="1"/>
            <a:r>
              <a:rPr lang="en-US" dirty="0"/>
              <a:t>Linear programming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Pros/Cons of Offline Traffic Engineering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good link utilization values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192361" y="1197430"/>
            <a:ext cx="4731203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Network model is hard to keep accurate</a:t>
            </a:r>
          </a:p>
          <a:p>
            <a:r>
              <a:rPr lang="en-US" dirty="0"/>
              <a:t>Traffic demand matrix is hard to compute</a:t>
            </a:r>
          </a:p>
          <a:p>
            <a:r>
              <a:rPr lang="en-US" dirty="0"/>
              <a:t>Optimization algorithm is very slow</a:t>
            </a:r>
          </a:p>
          <a:p>
            <a:pPr lvl="1"/>
            <a:r>
              <a:rPr lang="en-US" dirty="0"/>
              <a:t>Hours to days</a:t>
            </a:r>
          </a:p>
          <a:p>
            <a:r>
              <a:rPr lang="en-US" dirty="0"/>
              <a:t>Can not adapt to failures</a:t>
            </a:r>
          </a:p>
          <a:p>
            <a:r>
              <a:rPr lang="en-US" dirty="0"/>
              <a:t>Too many tunnels 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Some paths may be surprisingly long</a:t>
            </a:r>
          </a:p>
        </p:txBody>
      </p:sp>
    </p:spTree>
    <p:extLst>
      <p:ext uri="{BB962C8B-B14F-4D97-AF65-F5344CB8AC3E}">
        <p14:creationId xmlns:p14="http://schemas.microsoft.com/office/powerpoint/2010/main" val="14933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0" y="-2"/>
            <a:ext cx="8107503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On-Device Traffic </a:t>
            </a:r>
            <a:r>
              <a:rPr lang="en-US" dirty="0" smtClean="0"/>
              <a:t>Engineering</a:t>
            </a:r>
            <a:br>
              <a:rPr lang="en-US" dirty="0" smtClean="0"/>
            </a:br>
            <a:r>
              <a:rPr lang="en-US" dirty="0" smtClean="0"/>
              <a:t>RSVP-TE/CSPF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Routers flood available bandwidth of links in IGP</a:t>
            </a:r>
          </a:p>
          <a:p>
            <a:r>
              <a:rPr lang="en-US" dirty="0"/>
              <a:t>Each router</a:t>
            </a:r>
          </a:p>
          <a:p>
            <a:pPr lvl="1"/>
            <a:r>
              <a:rPr lang="en-US" dirty="0"/>
              <a:t>Sets up one (or more) tunnels to other routers</a:t>
            </a:r>
          </a:p>
          <a:p>
            <a:pPr lvl="1"/>
            <a:r>
              <a:rPr lang="en-US" dirty="0"/>
              <a:t>Monitors the utilization of these tunnels (auto-bandwidth)</a:t>
            </a:r>
          </a:p>
          <a:p>
            <a:pPr lvl="1"/>
            <a:r>
              <a:rPr lang="en-US" dirty="0"/>
              <a:t>Triggers re-optimization when utilization changes </a:t>
            </a:r>
          </a:p>
          <a:p>
            <a:pPr lvl="1"/>
            <a:r>
              <a:rPr lang="en-US" dirty="0"/>
              <a:t>Uses CSPF (constraint-based shortest path first) to compute the paths</a:t>
            </a:r>
          </a:p>
          <a:p>
            <a:pPr lvl="1"/>
            <a:r>
              <a:rPr lang="en-US" dirty="0"/>
              <a:t>Signals the path and reserves bandwidth using RSVP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2" y="0"/>
            <a:ext cx="8906650" cy="822960"/>
          </a:xfrm>
        </p:spPr>
        <p:txBody>
          <a:bodyPr>
            <a:normAutofit/>
          </a:bodyPr>
          <a:lstStyle/>
          <a:p>
            <a:r>
              <a:rPr lang="en-US" sz="3300" dirty="0"/>
              <a:t>Pros/Cons of On-Device Traffic Engineering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Not so good link utilization values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router is selfish in optimization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network-wide optimization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14851" y="1197430"/>
            <a:ext cx="4164698" cy="3670094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Network model is readily available</a:t>
            </a:r>
          </a:p>
          <a:p>
            <a:r>
              <a:rPr lang="en-US" dirty="0">
                <a:solidFill>
                  <a:srgbClr val="00B050"/>
                </a:solidFill>
              </a:rPr>
              <a:t>Traffic demand matrix is easy with auto-bandwidth</a:t>
            </a:r>
          </a:p>
          <a:p>
            <a:r>
              <a:rPr lang="en-US" dirty="0">
                <a:solidFill>
                  <a:srgbClr val="00B050"/>
                </a:solidFill>
              </a:rPr>
              <a:t>CSPF is fast</a:t>
            </a:r>
          </a:p>
          <a:p>
            <a:r>
              <a:rPr lang="en-US" dirty="0">
                <a:solidFill>
                  <a:srgbClr val="00B050"/>
                </a:solidFill>
              </a:rPr>
              <a:t>Can adapt to failures</a:t>
            </a:r>
          </a:p>
          <a:p>
            <a:r>
              <a:rPr lang="en-US" dirty="0"/>
              <a:t>Too many tunnels 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Some paths may be surprisingly long</a:t>
            </a:r>
          </a:p>
          <a:p>
            <a:r>
              <a:rPr lang="en-US" dirty="0">
                <a:solidFill>
                  <a:srgbClr val="FF0000"/>
                </a:solidFill>
              </a:rPr>
              <a:t>Flooding available bandwidth impacts IGP, particularly convergence time</a:t>
            </a:r>
          </a:p>
          <a:p>
            <a:r>
              <a:rPr lang="en-US" dirty="0">
                <a:solidFill>
                  <a:srgbClr val="FF0000"/>
                </a:solidFill>
              </a:rPr>
              <a:t>Race conditions after failures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Long-lived FRR</a:t>
            </a:r>
          </a:p>
          <a:p>
            <a:r>
              <a:rPr lang="en-US" dirty="0">
                <a:solidFill>
                  <a:srgbClr val="FF0000"/>
                </a:solidFill>
              </a:rPr>
              <a:t>RSVP-TE overhead is high due to 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tunnels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Protocol and management overhead</a:t>
            </a:r>
          </a:p>
        </p:txBody>
      </p:sp>
    </p:spTree>
    <p:extLst>
      <p:ext uri="{BB962C8B-B14F-4D97-AF65-F5344CB8AC3E}">
        <p14:creationId xmlns:p14="http://schemas.microsoft.com/office/powerpoint/2010/main" val="18901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Deployments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169235"/>
              </p:ext>
            </p:extLst>
          </p:nvPr>
        </p:nvGraphicFramePr>
        <p:xfrm>
          <a:off x="457200" y="1107192"/>
          <a:ext cx="8229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45949"/>
            <a:ext cx="5410200" cy="2021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9518" y="3128873"/>
            <a:ext cx="311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dirty="0"/>
              <a:t>Majority of the tunnels have very small amount of traffic</a:t>
            </a:r>
          </a:p>
          <a:p>
            <a:pPr marL="742950" lvl="1" indent="-285750">
              <a:buClr>
                <a:schemeClr val="accent6">
                  <a:lumMod val="75000"/>
                </a:schemeClr>
              </a:buClr>
              <a:buFont typeface="Arial" charset="0"/>
              <a:buChar char="•"/>
            </a:pPr>
            <a:r>
              <a:rPr lang="en-US" dirty="0"/>
              <a:t>No TE needed</a:t>
            </a:r>
          </a:p>
        </p:txBody>
      </p:sp>
    </p:spTree>
    <p:extLst>
      <p:ext uri="{BB962C8B-B14F-4D97-AF65-F5344CB8AC3E}">
        <p14:creationId xmlns:p14="http://schemas.microsoft.com/office/powerpoint/2010/main" val="6110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/ Tunnel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2017 Packet Design.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DA3C-7681-0C41-AB87-940A72BF7C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3753" y="3414681"/>
            <a:ext cx="8229600" cy="1284156"/>
          </a:xfrm>
        </p:spPr>
        <p:txBody>
          <a:bodyPr/>
          <a:lstStyle/>
          <a:p>
            <a:r>
              <a:rPr lang="en-US" dirty="0"/>
              <a:t>Most links carry a small number of tunnels</a:t>
            </a:r>
          </a:p>
          <a:p>
            <a:r>
              <a:rPr lang="en-US" dirty="0"/>
              <a:t>Small number of links carry a lot of tunnels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22958"/>
            <a:ext cx="5105400" cy="24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D 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EF7A1BEDC1B49B2C0E9CFE0FDCAF3" ma:contentTypeVersion="1" ma:contentTypeDescription="Create a new document." ma:contentTypeScope="" ma:versionID="295f7da9f6826281a132245241e08fdb">
  <xsd:schema xmlns:xsd="http://www.w3.org/2001/XMLSchema" xmlns:xs="http://www.w3.org/2001/XMLSchema" xmlns:p="http://schemas.microsoft.com/office/2006/metadata/properties" xmlns:ns3="303b496e-ea24-49d3-bb7a-7d4915e9a56c" targetNamespace="http://schemas.microsoft.com/office/2006/metadata/properties" ma:root="true" ma:fieldsID="de3c09de10538ce94dacce313e018869" ns3:_="">
    <xsd:import namespace="303b496e-ea24-49d3-bb7a-7d4915e9a56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b496e-ea24-49d3-bb7a-7d4915e9a5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88D6BD-841B-4DA2-93FC-E3A90A96B082}">
  <ds:schemaRefs>
    <ds:schemaRef ds:uri="303b496e-ea24-49d3-bb7a-7d4915e9a56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EC429B-A165-46D4-A17C-F55A260F3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6BF32-67FB-44C6-B413-D1D3BB3F8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3b496e-ea24-49d3-bb7a-7d4915e9a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PD HD</Template>
  <TotalTime>7863</TotalTime>
  <Words>1446</Words>
  <Application>Microsoft Macintosh PowerPoint</Application>
  <PresentationFormat>On-screen Show (16:9)</PresentationFormat>
  <Paragraphs>305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Mangal</vt:lpstr>
      <vt:lpstr>Arial</vt:lpstr>
      <vt:lpstr>PD HD</vt:lpstr>
      <vt:lpstr>SDN Traffic Engineering  with Segment Routing The Next Evolution</vt:lpstr>
      <vt:lpstr>Traffic Engineering (TE)</vt:lpstr>
      <vt:lpstr>Evolution of Traffic Engineering</vt:lpstr>
      <vt:lpstr>Offline Traffic Engineering</vt:lpstr>
      <vt:lpstr>Pros/Cons of Offline Traffic Engineering</vt:lpstr>
      <vt:lpstr>On-Device Traffic Engineering RSVP-TE/CSPF</vt:lpstr>
      <vt:lpstr>Pros/Cons of On-Device Traffic Engineering</vt:lpstr>
      <vt:lpstr>Example Deployments</vt:lpstr>
      <vt:lpstr>Link / Tunnel Distribution</vt:lpstr>
      <vt:lpstr>A Tunnel Path -  Before, During and After a Link Failure</vt:lpstr>
      <vt:lpstr>Re-Optimization after Link Failure</vt:lpstr>
      <vt:lpstr>What Happens to the Traffic?</vt:lpstr>
      <vt:lpstr>Another Tunnel is Stuck on its FRR</vt:lpstr>
      <vt:lpstr>N2 Tunnels - Beyond Human Manageability</vt:lpstr>
      <vt:lpstr>An SDN approach</vt:lpstr>
      <vt:lpstr>What Do We Really Need?</vt:lpstr>
      <vt:lpstr>SDN Promises a Solution</vt:lpstr>
      <vt:lpstr>Segment Routing</vt:lpstr>
      <vt:lpstr>TE Needs Shortest and Non-Shortest Paths; SR Can Encode Any Path</vt:lpstr>
      <vt:lpstr>Push-Based Telemetry Eases Traffic Demand Matrix Generation</vt:lpstr>
      <vt:lpstr>YANG Model Pushed by Ingress Routers</vt:lpstr>
      <vt:lpstr>Traffic Engineering as an SDN App.</vt:lpstr>
      <vt:lpstr>Reducing the N2 Tunnels</vt:lpstr>
      <vt:lpstr>Illustration</vt:lpstr>
      <vt:lpstr>Concluding Remarks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 Level Overview of Segment Routing</dc:title>
  <dc:creator>Cengiz Alaettinoglu</dc:creator>
  <cp:lastModifiedBy>Cengiz Alaettinoglu</cp:lastModifiedBy>
  <cp:revision>130</cp:revision>
  <cp:lastPrinted>2014-07-28T19:01:39Z</cp:lastPrinted>
  <dcterms:created xsi:type="dcterms:W3CDTF">2015-08-06T01:08:44Z</dcterms:created>
  <dcterms:modified xsi:type="dcterms:W3CDTF">2017-05-21T10:20:19Z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0x010100D19EF7A1BEDC1B49B2C0E9CFE0FDCAF3</vt:lpwstr>
  </property>
  <property fmtid="{D5CDD505-2E9C-101B-9397-08002B2CF9AE}" pid="3" name="IsMyDocuments">
    <vt:bool>true</vt:bool>
  </property>
</Properties>
</file>