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8" r:id="rId2"/>
    <p:sldId id="262" r:id="rId3"/>
    <p:sldId id="263" r:id="rId4"/>
    <p:sldId id="266" r:id="rId5"/>
    <p:sldId id="267" r:id="rId6"/>
    <p:sldId id="257" r:id="rId7"/>
    <p:sldId id="264" r:id="rId8"/>
    <p:sldId id="265" r:id="rId9"/>
    <p:sldId id="260" r:id="rId10"/>
    <p:sldId id="270" r:id="rId11"/>
    <p:sldId id="2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5" autoAdjust="0"/>
    <p:restoredTop sz="94660"/>
  </p:normalViewPr>
  <p:slideViewPr>
    <p:cSldViewPr snapToGrid="0">
      <p:cViewPr varScale="1">
        <p:scale>
          <a:sx n="66" d="100"/>
          <a:sy n="66" d="100"/>
        </p:scale>
        <p:origin x="1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BCF628-FAA5-4A54-B7BC-ACBB4E9F001F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94A2A3-7B45-45D1-AF23-8B8A561DF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824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Yes</a:t>
            </a:r>
            <a:r>
              <a:rPr lang="en-US" baseline="0" dirty="0"/>
              <a:t> – </a:t>
            </a:r>
            <a:r>
              <a:rPr lang="en-US" baseline="0" dirty="0" err="1"/>
              <a:t>IoT</a:t>
            </a:r>
            <a:r>
              <a:rPr lang="en-US" baseline="0" dirty="0"/>
              <a:t> has become a marketing term blurring the lines between “things”.  Could be a light bulb or a car or a medical device …or… a router or a firewall.  BTW: That </a:t>
            </a:r>
            <a:r>
              <a:rPr lang="en-US" baseline="0" dirty="0" err="1"/>
              <a:t>IoT</a:t>
            </a:r>
            <a:r>
              <a:rPr lang="en-US" baseline="0" dirty="0"/>
              <a:t> light bulb is connected to the same home network on which you do your banking transactions…hmmm.</a:t>
            </a:r>
          </a:p>
          <a:p>
            <a:r>
              <a:rPr lang="en-US" baseline="0" dirty="0"/>
              <a:t>Accompanied with hype there is investment and </a:t>
            </a:r>
            <a:r>
              <a:rPr lang="en-US" baseline="0" dirty="0" err="1"/>
              <a:t>IoT</a:t>
            </a:r>
            <a:r>
              <a:rPr lang="en-US" baseline="0" dirty="0"/>
              <a:t> is another example of a lot of investment.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D2A28-55D8-40EA-9227-34A9A1095BB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517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Royal</a:t>
            </a:r>
            <a:r>
              <a:rPr lang="en-US" baseline="0" dirty="0"/>
              <a:t> WE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94A2A3-7B45-45D1-AF23-8B8A561DF31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7675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Currently a mixture of gateway systems between Internet</a:t>
            </a:r>
            <a:r>
              <a:rPr lang="en-US" baseline="0" dirty="0"/>
              <a:t> and other protocols.  But technology and efforts quickly catching up to make all devices Internet capable.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94A2A3-7B45-45D1-AF23-8B8A561DF31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7148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IoT</a:t>
            </a:r>
            <a:r>
              <a:rPr lang="en-US" baseline="0" dirty="0"/>
              <a:t> is a reason for IPv6, </a:t>
            </a:r>
            <a:r>
              <a:rPr lang="en-US" baseline="0" dirty="0" err="1"/>
              <a:t>i</a:t>
            </a:r>
            <a:r>
              <a:rPr lang="en-US" baseline="0" dirty="0"/>
              <a:t>,.e., IPv6lopan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94A2A3-7B45-45D1-AF23-8B8A561DF31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8899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DNS</a:t>
            </a:r>
            <a:r>
              <a:rPr lang="en-US" baseline="0" dirty="0"/>
              <a:t> has already been increasingly relied upon for machine-to-machine communication.</a:t>
            </a:r>
          </a:p>
          <a:p>
            <a:r>
              <a:rPr lang="en-US" dirty="0"/>
              <a:t>e.g., between email systems.</a:t>
            </a:r>
          </a:p>
          <a:p>
            <a:r>
              <a:rPr lang="en-US" dirty="0"/>
              <a:t>Why not </a:t>
            </a:r>
            <a:r>
              <a:rPr lang="en-US" dirty="0" err="1"/>
              <a:t>IoT</a:t>
            </a:r>
            <a:r>
              <a:rPr lang="en-US" dirty="0"/>
              <a:t>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94A2A3-7B45-45D1-AF23-8B8A561DF31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6531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have one setup xxxxx.iot.dc.org that ESP8266/$2 </a:t>
            </a:r>
            <a:r>
              <a:rPr lang="en-US" dirty="0" err="1"/>
              <a:t>IoT</a:t>
            </a:r>
            <a:r>
              <a:rPr lang="en-US" dirty="0"/>
              <a:t> devices</a:t>
            </a:r>
            <a:r>
              <a:rPr lang="en-US" baseline="0" dirty="0"/>
              <a:t> use to communicate with each other.</a:t>
            </a:r>
            <a:endParaRPr lang="en-US" dirty="0"/>
          </a:p>
          <a:p>
            <a:r>
              <a:rPr lang="en-US" dirty="0"/>
              <a:t>Responses can be application specific encoded/encrypted.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94A2A3-7B45-45D1-AF23-8B8A561DF31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3729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Holy grail of true end-2-end</a:t>
            </a:r>
            <a:r>
              <a:rPr lang="en-US" baseline="0" dirty="0"/>
              <a:t> security.  Makes some nervous.  German ISPs have embraced DANE.</a:t>
            </a:r>
          </a:p>
          <a:p>
            <a:r>
              <a:rPr lang="en-US" dirty="0"/>
              <a:t>This is a recognized issue but businesses are too busy focusing forward.</a:t>
            </a:r>
          </a:p>
          <a:p>
            <a:r>
              <a:rPr lang="en-US" dirty="0"/>
              <a:t>This will be an issue and is therefore an opportunity for those</a:t>
            </a:r>
            <a:r>
              <a:rPr lang="en-US" baseline="0" dirty="0"/>
              <a:t> looking ahead with skills.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BTW: That </a:t>
            </a:r>
            <a:r>
              <a:rPr lang="en-US" baseline="0" dirty="0" err="1"/>
              <a:t>IoT</a:t>
            </a:r>
            <a:r>
              <a:rPr lang="en-US" baseline="0" dirty="0"/>
              <a:t> light bulb is connected to the same home network on which you do your banking transactions…hmmm.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94A2A3-7B45-45D1-AF23-8B8A561DF31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9897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 opportunity to build security into </a:t>
            </a:r>
            <a:r>
              <a:rPr lang="en-US" dirty="0" err="1"/>
              <a:t>IoT</a:t>
            </a:r>
            <a:r>
              <a:rPr lang="en-US" dirty="0"/>
              <a:t> devices from the start.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F5D95-2F70-4028-9E59-FC2A80B31E8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7321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IoT</a:t>
            </a:r>
            <a:r>
              <a:rPr lang="en-US" dirty="0"/>
              <a:t> is not just about H/W.</a:t>
            </a:r>
            <a:r>
              <a:rPr lang="en-US" baseline="0" dirty="0"/>
              <a:t>  It is about (securing) the services behind the </a:t>
            </a:r>
            <a:r>
              <a:rPr lang="en-US" baseline="0" dirty="0" err="1"/>
              <a:t>IoTs</a:t>
            </a:r>
            <a:r>
              <a:rPr lang="en-US" baseline="0" dirty="0"/>
              <a:t>. That innovation could happen here in Nepal.  </a:t>
            </a:r>
          </a:p>
          <a:p>
            <a:r>
              <a:rPr lang="en-US" baseline="0" dirty="0"/>
              <a:t>I know you have the expertise – I have met many of them personally.</a:t>
            </a:r>
          </a:p>
          <a:p>
            <a:r>
              <a:rPr lang="en-US" baseline="0" dirty="0"/>
              <a:t>Embrace IPR.  Don’t let your ideas get stolen.  There is a well established rule of law here.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D2A28-55D8-40EA-9227-34A9A1095BB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575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6E8F2-BDCE-4756-A3C0-86202F757E2D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7A914-00EE-4ACC-9DD3-4542795AE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198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6E8F2-BDCE-4756-A3C0-86202F757E2D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7A914-00EE-4ACC-9DD3-4542795AE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598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6E8F2-BDCE-4756-A3C0-86202F757E2D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7A914-00EE-4ACC-9DD3-4542795AE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31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6E8F2-BDCE-4756-A3C0-86202F757E2D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7A914-00EE-4ACC-9DD3-4542795AE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057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6E8F2-BDCE-4756-A3C0-86202F757E2D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7A914-00EE-4ACC-9DD3-4542795AE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681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6E8F2-BDCE-4756-A3C0-86202F757E2D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7A914-00EE-4ACC-9DD3-4542795AE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161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6E8F2-BDCE-4756-A3C0-86202F757E2D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7A914-00EE-4ACC-9DD3-4542795AE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612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6E8F2-BDCE-4756-A3C0-86202F757E2D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7A914-00EE-4ACC-9DD3-4542795AE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161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6E8F2-BDCE-4756-A3C0-86202F757E2D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7A914-00EE-4ACC-9DD3-4542795AE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321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6E8F2-BDCE-4756-A3C0-86202F757E2D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7A914-00EE-4ACC-9DD3-4542795AE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853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6E8F2-BDCE-4756-A3C0-86202F757E2D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7A914-00EE-4ACC-9DD3-4542795AE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435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6E8F2-BDCE-4756-A3C0-86202F757E2D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B7A914-00EE-4ACC-9DD3-4542795AE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447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466" y="184307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/>
              <a:t>What’s all this I hear about the Internet of Things?</a:t>
            </a:r>
          </a:p>
          <a:p>
            <a:pPr marL="0" indent="0" algn="ctr">
              <a:buNone/>
            </a:pPr>
            <a:r>
              <a:rPr lang="en-US" sz="3200" b="1" dirty="0"/>
              <a:t>(A recent visit to CES in Las Vegas)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466" y="1276350"/>
            <a:ext cx="10658475" cy="558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137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0800" y="762001"/>
            <a:ext cx="8754023" cy="18452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/>
              <a:t>Lets take advantage of the hard won experience and cooperative environment to develop the solutions for “tomorrow’s” </a:t>
            </a:r>
            <a:r>
              <a:rPr lang="en-US" b="1" dirty="0" err="1"/>
              <a:t>IoT</a:t>
            </a:r>
            <a:r>
              <a:rPr lang="en-US" b="1" dirty="0"/>
              <a:t>!</a:t>
            </a:r>
          </a:p>
          <a:p>
            <a:pPr marL="0" indent="0">
              <a:buNone/>
            </a:pPr>
            <a:endParaRPr lang="en-US" sz="3600" b="1" dirty="0"/>
          </a:p>
        </p:txBody>
      </p:sp>
      <p:grpSp>
        <p:nvGrpSpPr>
          <p:cNvPr id="15" name="Group 14"/>
          <p:cNvGrpSpPr/>
          <p:nvPr/>
        </p:nvGrpSpPr>
        <p:grpSpPr>
          <a:xfrm>
            <a:off x="3470025" y="2938299"/>
            <a:ext cx="5322896" cy="3180914"/>
            <a:chOff x="4711177" y="2459421"/>
            <a:chExt cx="7097195" cy="424121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11177" y="2989348"/>
              <a:ext cx="6350179" cy="3711292"/>
            </a:xfrm>
            <a:prstGeom prst="rect">
              <a:avLst/>
            </a:prstGeom>
          </p:spPr>
        </p:pic>
        <p:sp>
          <p:nvSpPr>
            <p:cNvPr id="14" name="Right Arrow 13"/>
            <p:cNvSpPr/>
            <p:nvPr/>
          </p:nvSpPr>
          <p:spPr>
            <a:xfrm>
              <a:off x="4711177" y="2459421"/>
              <a:ext cx="7097195" cy="876903"/>
            </a:xfrm>
            <a:prstGeom prst="rightArrow">
              <a:avLst/>
            </a:prstGeom>
            <a:gradFill flip="none" rotWithShape="1">
              <a:gsLst>
                <a:gs pos="0">
                  <a:srgbClr val="FF0000"/>
                </a:gs>
                <a:gs pos="74000">
                  <a:srgbClr val="80D8A8"/>
                </a:gs>
                <a:gs pos="0">
                  <a:schemeClr val="bg1"/>
                </a:gs>
                <a:gs pos="100000">
                  <a:srgbClr val="00B050"/>
                </a:gs>
              </a:gsLst>
              <a:path path="circle">
                <a:fillToRect r="100000" b="100000"/>
              </a:path>
              <a:tileRect l="-100000" t="-100000"/>
            </a:gradFill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8497318" y="3754165"/>
            <a:ext cx="591207" cy="1419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625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690664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Ideas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Domain Names as a ubiquitous, scalable, decentralized (cloud) communication channel for </a:t>
            </a:r>
            <a:r>
              <a:rPr lang="en-US" sz="3600" dirty="0" err="1"/>
              <a:t>IoT</a:t>
            </a:r>
            <a:r>
              <a:rPr lang="en-US" sz="3600" dirty="0"/>
              <a:t> infrastructure</a:t>
            </a:r>
          </a:p>
          <a:p>
            <a:pPr marL="0" indent="0">
              <a:buNone/>
            </a:pPr>
            <a:endParaRPr lang="en-US" sz="3600" dirty="0"/>
          </a:p>
          <a:p>
            <a:r>
              <a:rPr lang="en-US" sz="3600" dirty="0"/>
              <a:t>Locked down with DNSSEC to secure the channel and bootstrap application specific security mechanisms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730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6123" y="1688124"/>
            <a:ext cx="10515600" cy="4101978"/>
          </a:xfrm>
        </p:spPr>
        <p:txBody>
          <a:bodyPr>
            <a:normAutofit/>
          </a:bodyPr>
          <a:lstStyle/>
          <a:p>
            <a:r>
              <a:rPr lang="en-US" sz="4000" dirty="0"/>
              <a:t>BS or Not BS?</a:t>
            </a:r>
          </a:p>
          <a:p>
            <a:endParaRPr lang="en-US" sz="4000" dirty="0"/>
          </a:p>
          <a:p>
            <a:r>
              <a:rPr lang="en-US" sz="4000" dirty="0"/>
              <a:t>Does it matter?</a:t>
            </a:r>
          </a:p>
          <a:p>
            <a:endParaRPr lang="en-US" sz="4000" dirty="0"/>
          </a:p>
          <a:p>
            <a:r>
              <a:rPr lang="en-US" sz="4000" dirty="0"/>
              <a:t>Where do “WE” fit in?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898628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picture is worth 1001 words </a:t>
            </a:r>
            <a:r>
              <a:rPr lang="en-US" sz="3600" dirty="0"/>
              <a:t>(but I am no artist)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226" y="1349896"/>
            <a:ext cx="10955547" cy="5257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636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Numbers, Identifiers, Protocols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Spectrum ..13.56MHz, 900MHz, 2.4/5GHz, 24GHz… (GOVTs/ITU)</a:t>
            </a:r>
          </a:p>
          <a:p>
            <a:r>
              <a:rPr lang="en-US" dirty="0"/>
              <a:t>Modulation, Media Access Control, e.g. </a:t>
            </a:r>
            <a:r>
              <a:rPr lang="en-US" dirty="0" err="1"/>
              <a:t>bluetooth</a:t>
            </a:r>
            <a:r>
              <a:rPr lang="en-US" dirty="0"/>
              <a:t>, </a:t>
            </a:r>
            <a:r>
              <a:rPr lang="en-US" dirty="0" err="1"/>
              <a:t>wifi</a:t>
            </a:r>
            <a:r>
              <a:rPr lang="en-US" dirty="0"/>
              <a:t>, </a:t>
            </a:r>
            <a:r>
              <a:rPr lang="en-US" dirty="0" err="1"/>
              <a:t>zigbee</a:t>
            </a:r>
            <a:r>
              <a:rPr lang="en-US" dirty="0"/>
              <a:t>,.. (IG/IEEE)</a:t>
            </a:r>
          </a:p>
          <a:p>
            <a:r>
              <a:rPr lang="en-US" dirty="0"/>
              <a:t>MAC addresses, e.g., 00:20:68:XX:XX:XX/ISDYNE (IEEE)</a:t>
            </a:r>
          </a:p>
          <a:p>
            <a:r>
              <a:rPr lang="en-US" dirty="0"/>
              <a:t>Other numbers: ports: 80/HTTP, 161/SNMP, OID/PEN: 1.3.6.1.4.1.2011/Huawei  (IETF/ICANN)</a:t>
            </a:r>
          </a:p>
          <a:p>
            <a:r>
              <a:rPr lang="en-US" dirty="0"/>
              <a:t>IPv4, IPv6: 199.7.83.42, 2001:500:9f::42  (RIR/ICANN)</a:t>
            </a:r>
          </a:p>
          <a:p>
            <a:r>
              <a:rPr lang="en-US" dirty="0"/>
              <a:t>ASN: AS2706/Wharf TT… (RIR/ICANN)</a:t>
            </a:r>
          </a:p>
          <a:p>
            <a:r>
              <a:rPr lang="en-US" dirty="0"/>
              <a:t>Domain Names: www.co.tt … (ICANN)</a:t>
            </a:r>
          </a:p>
          <a:p>
            <a:r>
              <a:rPr lang="en-US" dirty="0"/>
              <a:t>HTTP, SMTP, SIP, XMPP, RTP, app specific…  (IETF/ITU/IG)</a:t>
            </a:r>
          </a:p>
          <a:p>
            <a:r>
              <a:rPr lang="en-US" dirty="0"/>
              <a:t>Security: SSL/TLS, RSA, ECC, AES, … (Academia/IG/IETF/GOVTs)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 flipV="1">
            <a:off x="9894768" y="1027906"/>
            <a:ext cx="1924014" cy="1068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53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94691"/>
            <a:ext cx="10515600" cy="4682271"/>
          </a:xfrm>
        </p:spPr>
        <p:txBody>
          <a:bodyPr>
            <a:normAutofit/>
          </a:bodyPr>
          <a:lstStyle/>
          <a:p>
            <a:r>
              <a:rPr lang="en-US" sz="3600" dirty="0"/>
              <a:t>Obviously we need domain names to lay claim to our presence on the Internet</a:t>
            </a:r>
          </a:p>
          <a:p>
            <a:r>
              <a:rPr lang="en-US" sz="3600" dirty="0"/>
              <a:t>…and to provide a mechanism for customers to locate our services</a:t>
            </a:r>
          </a:p>
          <a:p>
            <a:r>
              <a:rPr lang="en-US" sz="3600" dirty="0"/>
              <a:t>But where might domain names fit in the </a:t>
            </a:r>
            <a:r>
              <a:rPr lang="en-US" sz="3600" dirty="0" err="1"/>
              <a:t>IoT</a:t>
            </a:r>
            <a:r>
              <a:rPr lang="en-US" sz="3600" dirty="0"/>
              <a:t> discussion?</a:t>
            </a:r>
          </a:p>
        </p:txBody>
      </p:sp>
    </p:spTree>
    <p:extLst>
      <p:ext uri="{BB962C8B-B14F-4D97-AF65-F5344CB8AC3E}">
        <p14:creationId xmlns:p14="http://schemas.microsoft.com/office/powerpoint/2010/main" val="2186209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DNS: The first Cloud service?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DNS has been part of the Internet since 1983</a:t>
            </a:r>
          </a:p>
          <a:p>
            <a:r>
              <a:rPr lang="en-US" sz="3600" dirty="0"/>
              <a:t>Faithfully managed by 100s of operators and </a:t>
            </a:r>
          </a:p>
          <a:p>
            <a:pPr marL="0" indent="0">
              <a:buNone/>
            </a:pPr>
            <a:r>
              <a:rPr lang="en-US" sz="3600" dirty="0"/>
              <a:t>  1000s of entities</a:t>
            </a:r>
          </a:p>
          <a:p>
            <a:r>
              <a:rPr lang="en-US" sz="3600" dirty="0"/>
              <a:t>Already built into software</a:t>
            </a:r>
          </a:p>
          <a:p>
            <a:r>
              <a:rPr lang="en-US" sz="3600" dirty="0"/>
              <a:t>Currently mostly one way from static DNS servers to clients</a:t>
            </a:r>
          </a:p>
          <a:p>
            <a:r>
              <a:rPr lang="en-US" sz="3600" dirty="0"/>
              <a:t>Why not both ways?</a:t>
            </a:r>
          </a:p>
          <a:p>
            <a:pPr marL="0" indent="0">
              <a:buNone/>
            </a:pP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2447" y="1825625"/>
            <a:ext cx="1133475" cy="165735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7698643" y="168179"/>
            <a:ext cx="1685925" cy="1733550"/>
            <a:chOff x="7698644" y="161131"/>
            <a:chExt cx="1685925" cy="173355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98644" y="161131"/>
              <a:ext cx="1685925" cy="173355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8254313" y="566241"/>
              <a:ext cx="8526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DNS</a:t>
              </a:r>
            </a:p>
          </p:txBody>
        </p:sp>
      </p:grpSp>
      <p:cxnSp>
        <p:nvCxnSpPr>
          <p:cNvPr id="9" name="Straight Arrow Connector 8"/>
          <p:cNvCxnSpPr/>
          <p:nvPr/>
        </p:nvCxnSpPr>
        <p:spPr>
          <a:xfrm flipV="1">
            <a:off x="8595360" y="914400"/>
            <a:ext cx="0" cy="634180"/>
          </a:xfrm>
          <a:prstGeom prst="straightConnector1">
            <a:avLst/>
          </a:prstGeom>
          <a:ln w="85725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8639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3369" y="597877"/>
            <a:ext cx="10515600" cy="5543917"/>
          </a:xfrm>
        </p:spPr>
        <p:txBody>
          <a:bodyPr>
            <a:noAutofit/>
          </a:bodyPr>
          <a:lstStyle/>
          <a:p>
            <a:r>
              <a:rPr lang="en-US" sz="3200" dirty="0"/>
              <a:t>Sure, this “channel” is slow but most </a:t>
            </a:r>
            <a:r>
              <a:rPr lang="en-US" sz="3200" dirty="0" err="1"/>
              <a:t>IoT</a:t>
            </a:r>
            <a:r>
              <a:rPr lang="en-US" sz="3200" dirty="0"/>
              <a:t> applications are low data rate (e.g., door open, door closed)</a:t>
            </a:r>
          </a:p>
          <a:p>
            <a:r>
              <a:rPr lang="en-US" sz="3200" dirty="0"/>
              <a:t>Examples of DNS data channel use:</a:t>
            </a:r>
          </a:p>
          <a:p>
            <a:pPr lvl="1"/>
            <a:r>
              <a:rPr lang="en-US" sz="2800" dirty="0"/>
              <a:t>Botnet command and control</a:t>
            </a:r>
          </a:p>
          <a:p>
            <a:pPr lvl="1"/>
            <a:r>
              <a:rPr lang="en-US" sz="2800" dirty="0"/>
              <a:t>Internet accesses over DNS (e.g., iodine)</a:t>
            </a:r>
          </a:p>
          <a:p>
            <a:pPr lvl="1"/>
            <a:r>
              <a:rPr lang="en-US" sz="2800" dirty="0"/>
              <a:t>Web analytics</a:t>
            </a:r>
          </a:p>
          <a:p>
            <a:r>
              <a:rPr lang="en-US" sz="3200" dirty="0"/>
              <a:t>Caching delays can be controlled or eliminated</a:t>
            </a:r>
          </a:p>
          <a:p>
            <a:r>
              <a:rPr lang="en-US" sz="3200" dirty="0"/>
              <a:t>Relatively easy to write/modify </a:t>
            </a:r>
            <a:r>
              <a:rPr lang="en-US" sz="3200" dirty="0" err="1"/>
              <a:t>nameserver</a:t>
            </a:r>
            <a:r>
              <a:rPr lang="en-US" sz="3200" dirty="0"/>
              <a:t> to act on specific queries, e.g., </a:t>
            </a:r>
          </a:p>
          <a:p>
            <a:pPr lvl="1"/>
            <a:r>
              <a:rPr lang="en-US" sz="2800" dirty="0"/>
              <a:t>set-light-on-&lt;changing-string&gt;.</a:t>
            </a:r>
            <a:r>
              <a:rPr lang="en-US" sz="2800" dirty="0" err="1"/>
              <a:t>my.iot.domain</a:t>
            </a:r>
            <a:endParaRPr lang="en-US" sz="2800" dirty="0"/>
          </a:p>
          <a:p>
            <a:pPr lvl="1"/>
            <a:r>
              <a:rPr lang="en-US" sz="2800" dirty="0"/>
              <a:t>get-alarm-state-&lt;changing-string&gt;.</a:t>
            </a:r>
            <a:r>
              <a:rPr lang="en-US" sz="2800" dirty="0" err="1"/>
              <a:t>my.iot.domain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61039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DNSSEC: Solution to </a:t>
            </a:r>
            <a:r>
              <a:rPr lang="en-US" b="1" dirty="0" err="1"/>
              <a:t>IoT’s</a:t>
            </a:r>
            <a:r>
              <a:rPr lang="en-US" b="1" dirty="0"/>
              <a:t> Security Headache?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Autofit/>
          </a:bodyPr>
          <a:lstStyle/>
          <a:p>
            <a:r>
              <a:rPr lang="en-US" sz="3200" dirty="0"/>
              <a:t>Security is a well known missing piece for </a:t>
            </a:r>
            <a:r>
              <a:rPr lang="en-US" sz="3200" dirty="0" err="1"/>
              <a:t>IoT</a:t>
            </a:r>
            <a:endParaRPr lang="en-US" sz="3200" dirty="0"/>
          </a:p>
          <a:p>
            <a:r>
              <a:rPr lang="en-US" sz="3200" dirty="0"/>
              <a:t>Many </a:t>
            </a:r>
            <a:r>
              <a:rPr lang="en-US" sz="3200" dirty="0" err="1"/>
              <a:t>IoT</a:t>
            </a:r>
            <a:r>
              <a:rPr lang="en-US" sz="3200" dirty="0"/>
              <a:t> applications have physical safety implications</a:t>
            </a:r>
          </a:p>
          <a:p>
            <a:r>
              <a:rPr lang="en-US" sz="3200" dirty="0"/>
              <a:t>DNS with DNSSEC can solve this problem </a:t>
            </a:r>
          </a:p>
          <a:p>
            <a:r>
              <a:rPr lang="en-US" sz="3200" dirty="0"/>
              <a:t>Examples:</a:t>
            </a:r>
          </a:p>
          <a:p>
            <a:pPr lvl="1"/>
            <a:r>
              <a:rPr lang="en-US" sz="2800" dirty="0"/>
              <a:t>DANE: publish public keys in the DNS. End user validates using DNSSEC.</a:t>
            </a:r>
          </a:p>
          <a:p>
            <a:pPr lvl="1"/>
            <a:r>
              <a:rPr lang="en-US" sz="2800" dirty="0" err="1"/>
              <a:t>SmartGrid</a:t>
            </a:r>
            <a:endParaRPr lang="en-US" sz="2800" dirty="0"/>
          </a:p>
          <a:p>
            <a:r>
              <a:rPr lang="en-US" sz="3200" dirty="0"/>
              <a:t>Result: a secure, global, cross-organizational, trans-national communication channel between devices</a:t>
            </a:r>
          </a:p>
        </p:txBody>
      </p:sp>
    </p:spTree>
    <p:extLst>
      <p:ext uri="{BB962C8B-B14F-4D97-AF65-F5344CB8AC3E}">
        <p14:creationId xmlns:p14="http://schemas.microsoft.com/office/powerpoint/2010/main" val="1439939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Box 77"/>
          <p:cNvSpPr txBox="1"/>
          <p:nvPr/>
        </p:nvSpPr>
        <p:spPr>
          <a:xfrm>
            <a:off x="1688602" y="4484337"/>
            <a:ext cx="8826998" cy="1477328"/>
          </a:xfrm>
          <a:prstGeom prst="rect">
            <a:avLst/>
          </a:prstGeom>
          <a:noFill/>
          <a:ln w="31750">
            <a:solidFill>
              <a:schemeClr val="dk1">
                <a:shade val="95000"/>
                <a:satMod val="10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0677" y="168884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+mn-lt"/>
              </a:rPr>
              <a:t>A thought: Scalable Security for </a:t>
            </a:r>
            <a:r>
              <a:rPr lang="en-US" sz="4000" b="1" dirty="0" err="1">
                <a:latin typeface="+mn-lt"/>
              </a:rPr>
              <a:t>IoT</a:t>
            </a:r>
            <a:endParaRPr lang="en-US" sz="4000" b="1" dirty="0">
              <a:latin typeface="+mn-lt"/>
            </a:endParaRPr>
          </a:p>
        </p:txBody>
      </p:sp>
      <p:sp>
        <p:nvSpPr>
          <p:cNvPr id="13" name="Flowchart: Connector 12"/>
          <p:cNvSpPr/>
          <p:nvPr/>
        </p:nvSpPr>
        <p:spPr bwMode="auto">
          <a:xfrm>
            <a:off x="5541169" y="1876399"/>
            <a:ext cx="76200" cy="7620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TextBox 38"/>
          <p:cNvSpPr txBox="1">
            <a:spLocks noChangeArrowheads="1"/>
          </p:cNvSpPr>
          <p:nvPr/>
        </p:nvSpPr>
        <p:spPr bwMode="auto">
          <a:xfrm>
            <a:off x="4492600" y="2060292"/>
            <a:ext cx="685800" cy="369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com</a:t>
            </a:r>
          </a:p>
        </p:txBody>
      </p:sp>
      <p:sp>
        <p:nvSpPr>
          <p:cNvPr id="16" name="TextBox 39"/>
          <p:cNvSpPr txBox="1">
            <a:spLocks noChangeArrowheads="1"/>
          </p:cNvSpPr>
          <p:nvPr/>
        </p:nvSpPr>
        <p:spPr bwMode="auto">
          <a:xfrm>
            <a:off x="6161857" y="2798111"/>
            <a:ext cx="685800" cy="369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 err="1"/>
              <a:t>za</a:t>
            </a:r>
            <a:endParaRPr lang="en-US" altLang="en-US" sz="1800" dirty="0"/>
          </a:p>
        </p:txBody>
      </p:sp>
      <p:sp>
        <p:nvSpPr>
          <p:cNvPr id="17" name="TextBox 40"/>
          <p:cNvSpPr txBox="1">
            <a:spLocks noChangeArrowheads="1"/>
          </p:cNvSpPr>
          <p:nvPr/>
        </p:nvSpPr>
        <p:spPr bwMode="auto">
          <a:xfrm>
            <a:off x="5236369" y="1559426"/>
            <a:ext cx="685800" cy="369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root</a:t>
            </a:r>
          </a:p>
        </p:txBody>
      </p:sp>
      <p:cxnSp>
        <p:nvCxnSpPr>
          <p:cNvPr id="19" name="Straight Connector 18"/>
          <p:cNvCxnSpPr>
            <a:endCxn id="58" idx="0"/>
          </p:cNvCxnSpPr>
          <p:nvPr/>
        </p:nvCxnSpPr>
        <p:spPr bwMode="auto">
          <a:xfrm>
            <a:off x="3688555" y="4127785"/>
            <a:ext cx="170336" cy="523061"/>
          </a:xfrm>
          <a:prstGeom prst="line">
            <a:avLst/>
          </a:prstGeom>
          <a:ln w="38100">
            <a:headEnd type="none"/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51"/>
          <p:cNvSpPr txBox="1">
            <a:spLocks noChangeArrowheads="1"/>
          </p:cNvSpPr>
          <p:nvPr/>
        </p:nvSpPr>
        <p:spPr bwMode="auto">
          <a:xfrm>
            <a:off x="6527898" y="3160362"/>
            <a:ext cx="850108" cy="369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co.za</a:t>
            </a:r>
          </a:p>
        </p:txBody>
      </p:sp>
      <p:sp>
        <p:nvSpPr>
          <p:cNvPr id="25" name="TextBox 51"/>
          <p:cNvSpPr txBox="1">
            <a:spLocks noChangeArrowheads="1"/>
          </p:cNvSpPr>
          <p:nvPr/>
        </p:nvSpPr>
        <p:spPr bwMode="auto">
          <a:xfrm>
            <a:off x="8504634" y="3851018"/>
            <a:ext cx="2590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iotdevices.co.za</a:t>
            </a:r>
          </a:p>
        </p:txBody>
      </p:sp>
      <p:cxnSp>
        <p:nvCxnSpPr>
          <p:cNvPr id="33" name="Straight Connector 32"/>
          <p:cNvCxnSpPr/>
          <p:nvPr/>
        </p:nvCxnSpPr>
        <p:spPr bwMode="auto">
          <a:xfrm flipH="1">
            <a:off x="5522788" y="4160488"/>
            <a:ext cx="903911" cy="1098575"/>
          </a:xfrm>
          <a:prstGeom prst="line">
            <a:avLst/>
          </a:prstGeom>
          <a:ln w="38100">
            <a:headEnd type="none"/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 bwMode="auto">
          <a:xfrm>
            <a:off x="6414790" y="3441804"/>
            <a:ext cx="1999356" cy="674752"/>
          </a:xfrm>
          <a:prstGeom prst="line">
            <a:avLst/>
          </a:prstGeom>
          <a:ln w="38100">
            <a:headEnd type="none"/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 bwMode="auto">
          <a:xfrm>
            <a:off x="6096000" y="3033428"/>
            <a:ext cx="306884" cy="408377"/>
          </a:xfrm>
          <a:prstGeom prst="line">
            <a:avLst/>
          </a:prstGeom>
          <a:ln w="38100">
            <a:headEnd type="none"/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 bwMode="auto">
          <a:xfrm>
            <a:off x="5550619" y="1866901"/>
            <a:ext cx="559446" cy="1193287"/>
          </a:xfrm>
          <a:prstGeom prst="line">
            <a:avLst/>
          </a:prstGeom>
          <a:ln w="38100">
            <a:headEnd type="none"/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 bwMode="auto">
          <a:xfrm flipH="1">
            <a:off x="8109347" y="4150303"/>
            <a:ext cx="292893" cy="391240"/>
          </a:xfrm>
          <a:prstGeom prst="line">
            <a:avLst/>
          </a:prstGeom>
          <a:ln w="38100">
            <a:headEnd type="none"/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 bwMode="auto">
          <a:xfrm flipH="1">
            <a:off x="3676652" y="3441805"/>
            <a:ext cx="2738139" cy="687459"/>
          </a:xfrm>
          <a:prstGeom prst="line">
            <a:avLst/>
          </a:prstGeom>
          <a:ln w="38100">
            <a:headEnd type="none"/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 bwMode="auto">
          <a:xfrm>
            <a:off x="8445692" y="4153892"/>
            <a:ext cx="1125370" cy="892980"/>
          </a:xfrm>
          <a:prstGeom prst="line">
            <a:avLst/>
          </a:prstGeom>
          <a:ln w="38100">
            <a:headEnd type="none"/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 bwMode="auto">
          <a:xfrm>
            <a:off x="6414791" y="3457942"/>
            <a:ext cx="11906" cy="714280"/>
          </a:xfrm>
          <a:prstGeom prst="line">
            <a:avLst/>
          </a:prstGeom>
          <a:ln w="38100">
            <a:headEnd type="none"/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TextBox 51"/>
          <p:cNvSpPr txBox="1">
            <a:spLocks noChangeArrowheads="1"/>
          </p:cNvSpPr>
          <p:nvPr/>
        </p:nvSpPr>
        <p:spPr bwMode="auto">
          <a:xfrm>
            <a:off x="1555030" y="5118494"/>
            <a:ext cx="32068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dirty="0"/>
              <a:t>window.rickshome.security.co.za</a:t>
            </a: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1774031" y="3986775"/>
            <a:ext cx="2590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security.co.za</a:t>
            </a:r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4731841" y="3948341"/>
            <a:ext cx="16948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electric.co.za</a:t>
            </a:r>
          </a:p>
        </p:txBody>
      </p:sp>
      <p:cxnSp>
        <p:nvCxnSpPr>
          <p:cNvPr id="56" name="Straight Connector 55"/>
          <p:cNvCxnSpPr>
            <a:endCxn id="50" idx="0"/>
          </p:cNvCxnSpPr>
          <p:nvPr/>
        </p:nvCxnSpPr>
        <p:spPr bwMode="auto">
          <a:xfrm flipH="1">
            <a:off x="3158431" y="4127785"/>
            <a:ext cx="518219" cy="990709"/>
          </a:xfrm>
          <a:prstGeom prst="line">
            <a:avLst/>
          </a:prstGeom>
          <a:ln w="38100">
            <a:headEnd type="none"/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TextBox 51"/>
          <p:cNvSpPr txBox="1">
            <a:spLocks noChangeArrowheads="1"/>
          </p:cNvSpPr>
          <p:nvPr/>
        </p:nvSpPr>
        <p:spPr bwMode="auto">
          <a:xfrm>
            <a:off x="2370534" y="4650846"/>
            <a:ext cx="297671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dirty="0"/>
              <a:t>water.rickshome.security.co.za</a:t>
            </a:r>
          </a:p>
        </p:txBody>
      </p:sp>
      <p:cxnSp>
        <p:nvCxnSpPr>
          <p:cNvPr id="59" name="Straight Connector 58"/>
          <p:cNvCxnSpPr/>
          <p:nvPr/>
        </p:nvCxnSpPr>
        <p:spPr bwMode="auto">
          <a:xfrm flipH="1">
            <a:off x="3334047" y="4129264"/>
            <a:ext cx="330696" cy="1304193"/>
          </a:xfrm>
          <a:prstGeom prst="line">
            <a:avLst/>
          </a:prstGeom>
          <a:ln w="38100">
            <a:headEnd type="none"/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 bwMode="auto">
          <a:xfrm>
            <a:off x="8395691" y="4140514"/>
            <a:ext cx="581477" cy="1331347"/>
          </a:xfrm>
          <a:prstGeom prst="line">
            <a:avLst/>
          </a:prstGeom>
          <a:ln w="38100">
            <a:headEnd type="none"/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54" idx="3"/>
          </p:cNvCxnSpPr>
          <p:nvPr/>
        </p:nvCxnSpPr>
        <p:spPr bwMode="auto">
          <a:xfrm>
            <a:off x="6426698" y="4133007"/>
            <a:ext cx="635943" cy="648352"/>
          </a:xfrm>
          <a:prstGeom prst="line">
            <a:avLst/>
          </a:prstGeom>
          <a:ln w="38100">
            <a:headEnd type="none"/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3" name="TextBox 51"/>
          <p:cNvSpPr txBox="1">
            <a:spLocks noChangeArrowheads="1"/>
          </p:cNvSpPr>
          <p:nvPr/>
        </p:nvSpPr>
        <p:spPr bwMode="auto">
          <a:xfrm>
            <a:off x="1774031" y="5544429"/>
            <a:ext cx="32068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dirty="0"/>
              <a:t>door.rickshome.security.co.za</a:t>
            </a:r>
          </a:p>
        </p:txBody>
      </p:sp>
      <p:sp>
        <p:nvSpPr>
          <p:cNvPr id="91" name="TextBox 51"/>
          <p:cNvSpPr txBox="1">
            <a:spLocks noChangeArrowheads="1"/>
          </p:cNvSpPr>
          <p:nvPr/>
        </p:nvSpPr>
        <p:spPr bwMode="auto">
          <a:xfrm>
            <a:off x="3824359" y="5310692"/>
            <a:ext cx="32068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dirty="0"/>
              <a:t>meter.rickshome.electric.co.za</a:t>
            </a:r>
          </a:p>
        </p:txBody>
      </p:sp>
      <p:sp>
        <p:nvSpPr>
          <p:cNvPr id="92" name="TextBox 51"/>
          <p:cNvSpPr txBox="1">
            <a:spLocks noChangeArrowheads="1"/>
          </p:cNvSpPr>
          <p:nvPr/>
        </p:nvSpPr>
        <p:spPr bwMode="auto">
          <a:xfrm>
            <a:off x="5226101" y="4812584"/>
            <a:ext cx="32068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dirty="0"/>
              <a:t>aircond.rickshome.electric.co.za</a:t>
            </a:r>
          </a:p>
        </p:txBody>
      </p:sp>
      <p:cxnSp>
        <p:nvCxnSpPr>
          <p:cNvPr id="99" name="Straight Connector 98"/>
          <p:cNvCxnSpPr/>
          <p:nvPr/>
        </p:nvCxnSpPr>
        <p:spPr bwMode="auto">
          <a:xfrm flipH="1">
            <a:off x="5247049" y="1929098"/>
            <a:ext cx="292893" cy="391240"/>
          </a:xfrm>
          <a:prstGeom prst="line">
            <a:avLst/>
          </a:prstGeom>
          <a:ln w="38100">
            <a:headEnd type="none"/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0" name="TextBox 51"/>
          <p:cNvSpPr txBox="1">
            <a:spLocks noChangeArrowheads="1"/>
          </p:cNvSpPr>
          <p:nvPr/>
        </p:nvSpPr>
        <p:spPr bwMode="auto">
          <a:xfrm>
            <a:off x="7062640" y="4581986"/>
            <a:ext cx="32068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dirty="0"/>
              <a:t>car.rickshome.iotdevices.co.za</a:t>
            </a:r>
          </a:p>
        </p:txBody>
      </p:sp>
      <p:sp>
        <p:nvSpPr>
          <p:cNvPr id="101" name="TextBox 51"/>
          <p:cNvSpPr txBox="1">
            <a:spLocks noChangeArrowheads="1"/>
          </p:cNvSpPr>
          <p:nvPr/>
        </p:nvSpPr>
        <p:spPr bwMode="auto">
          <a:xfrm>
            <a:off x="6890145" y="5578856"/>
            <a:ext cx="360997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dirty="0"/>
              <a:t>refrigerator.rickshome.iotdevices.co.za</a:t>
            </a:r>
          </a:p>
        </p:txBody>
      </p:sp>
      <p:sp>
        <p:nvSpPr>
          <p:cNvPr id="103" name="TextBox 51"/>
          <p:cNvSpPr txBox="1">
            <a:spLocks noChangeArrowheads="1"/>
          </p:cNvSpPr>
          <p:nvPr/>
        </p:nvSpPr>
        <p:spPr bwMode="auto">
          <a:xfrm>
            <a:off x="7024241" y="5090423"/>
            <a:ext cx="354255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dirty="0"/>
              <a:t>thermostat.rickshome.iotdevices.co.za</a:t>
            </a:r>
          </a:p>
        </p:txBody>
      </p:sp>
      <p:sp>
        <p:nvSpPr>
          <p:cNvPr id="106" name="TextBox 105"/>
          <p:cNvSpPr txBox="1">
            <a:spLocks noChangeArrowheads="1"/>
          </p:cNvSpPr>
          <p:nvPr/>
        </p:nvSpPr>
        <p:spPr bwMode="auto">
          <a:xfrm>
            <a:off x="3387254" y="2539104"/>
            <a:ext cx="18017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google.com</a:t>
            </a:r>
          </a:p>
        </p:txBody>
      </p:sp>
      <p:cxnSp>
        <p:nvCxnSpPr>
          <p:cNvPr id="107" name="Straight Connector 106"/>
          <p:cNvCxnSpPr/>
          <p:nvPr/>
        </p:nvCxnSpPr>
        <p:spPr bwMode="auto">
          <a:xfrm flipH="1">
            <a:off x="4933209" y="2343912"/>
            <a:ext cx="292893" cy="391240"/>
          </a:xfrm>
          <a:prstGeom prst="line">
            <a:avLst/>
          </a:prstGeom>
          <a:ln w="38100">
            <a:headEnd type="none"/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8" name="TextBox 51"/>
          <p:cNvSpPr txBox="1">
            <a:spLocks noChangeArrowheads="1"/>
          </p:cNvSpPr>
          <p:nvPr/>
        </p:nvSpPr>
        <p:spPr bwMode="auto">
          <a:xfrm>
            <a:off x="6946103" y="1508133"/>
            <a:ext cx="31796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/>
              <a:t>DNS is already there</a:t>
            </a:r>
          </a:p>
        </p:txBody>
      </p:sp>
      <p:sp>
        <p:nvSpPr>
          <p:cNvPr id="109" name="TextBox 51"/>
          <p:cNvSpPr txBox="1">
            <a:spLocks noChangeArrowheads="1"/>
          </p:cNvSpPr>
          <p:nvPr/>
        </p:nvSpPr>
        <p:spPr bwMode="auto">
          <a:xfrm>
            <a:off x="6952952" y="1900703"/>
            <a:ext cx="34102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/>
              <a:t>DNSSEC adds security</a:t>
            </a:r>
          </a:p>
        </p:txBody>
      </p:sp>
      <p:pic>
        <p:nvPicPr>
          <p:cNvPr id="111" name="Picture 5" descr="MCj0431599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35079" y="2053729"/>
            <a:ext cx="506796" cy="517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" name="Picture 5" descr="MCj0431599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67346" y="4423184"/>
            <a:ext cx="506796" cy="517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" name="Picture 5" descr="MCj0431599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068" y="2744310"/>
            <a:ext cx="506796" cy="517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" name="Picture 5" descr="MCj0431599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66292" y="3439616"/>
            <a:ext cx="506796" cy="517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" name="Picture 5" descr="MCj0431599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2070" y="3635119"/>
            <a:ext cx="506796" cy="517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" name="Picture 5" descr="MCj0431599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24359" y="3431335"/>
            <a:ext cx="506796" cy="517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" name="Picture 5" descr="MCj0431599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7490" y="4537372"/>
            <a:ext cx="506796" cy="517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" name="Picture 5" descr="MCj0431599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68786" y="4575962"/>
            <a:ext cx="506796" cy="517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9" name="TextBox 51"/>
          <p:cNvSpPr txBox="1">
            <a:spLocks noChangeArrowheads="1"/>
          </p:cNvSpPr>
          <p:nvPr/>
        </p:nvSpPr>
        <p:spPr bwMode="auto">
          <a:xfrm>
            <a:off x="8219690" y="2238097"/>
            <a:ext cx="244831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/>
              <a:t>and crosses organizational boundaries.</a:t>
            </a:r>
          </a:p>
        </p:txBody>
      </p:sp>
      <p:cxnSp>
        <p:nvCxnSpPr>
          <p:cNvPr id="120" name="Straight Connector 119"/>
          <p:cNvCxnSpPr>
            <a:stCxn id="54" idx="1"/>
          </p:cNvCxnSpPr>
          <p:nvPr/>
        </p:nvCxnSpPr>
        <p:spPr bwMode="auto">
          <a:xfrm flipH="1">
            <a:off x="3967835" y="4133007"/>
            <a:ext cx="764006" cy="27480"/>
          </a:xfrm>
          <a:prstGeom prst="line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 bwMode="auto">
          <a:xfrm flipH="1">
            <a:off x="6905666" y="4181372"/>
            <a:ext cx="1313433" cy="845"/>
          </a:xfrm>
          <a:prstGeom prst="line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 bwMode="auto">
          <a:xfrm flipH="1">
            <a:off x="4656363" y="4971758"/>
            <a:ext cx="647863" cy="217462"/>
          </a:xfrm>
          <a:prstGeom prst="line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 bwMode="auto">
          <a:xfrm flipH="1">
            <a:off x="6879106" y="5345119"/>
            <a:ext cx="535362" cy="126375"/>
          </a:xfrm>
          <a:prstGeom prst="line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 bwMode="auto">
          <a:xfrm flipH="1" flipV="1">
            <a:off x="6402884" y="5578489"/>
            <a:ext cx="540160" cy="117763"/>
          </a:xfrm>
          <a:prstGeom prst="line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 bwMode="auto">
          <a:xfrm flipH="1" flipV="1">
            <a:off x="5293439" y="4770229"/>
            <a:ext cx="413855" cy="42355"/>
          </a:xfrm>
          <a:prstGeom prst="line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>
            <a:stCxn id="91" idx="2"/>
          </p:cNvCxnSpPr>
          <p:nvPr/>
        </p:nvCxnSpPr>
        <p:spPr bwMode="auto">
          <a:xfrm flipH="1">
            <a:off x="4779897" y="5618468"/>
            <a:ext cx="647862" cy="134082"/>
          </a:xfrm>
          <a:prstGeom prst="line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 bwMode="auto">
          <a:xfrm flipH="1" flipV="1">
            <a:off x="5052930" y="2853021"/>
            <a:ext cx="977721" cy="463792"/>
          </a:xfrm>
          <a:prstGeom prst="line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 bwMode="auto">
          <a:xfrm flipH="1">
            <a:off x="4464645" y="2999140"/>
            <a:ext cx="400445" cy="587203"/>
          </a:xfrm>
          <a:prstGeom prst="line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1752600" y="617299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Animated slide</a:t>
            </a:r>
          </a:p>
        </p:txBody>
      </p:sp>
    </p:spTree>
    <p:extLst>
      <p:ext uri="{BB962C8B-B14F-4D97-AF65-F5344CB8AC3E}">
        <p14:creationId xmlns:p14="http://schemas.microsoft.com/office/powerpoint/2010/main" val="3804813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  <p:bldP spid="109" grpId="0"/>
      <p:bldP spid="1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796</Words>
  <Application>Microsoft Office PowerPoint</Application>
  <PresentationFormat>Widescreen</PresentationFormat>
  <Paragraphs>103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Lucida Sans Unicode</vt:lpstr>
      <vt:lpstr>Office Theme</vt:lpstr>
      <vt:lpstr>PowerPoint Presentation</vt:lpstr>
      <vt:lpstr>PowerPoint Presentation</vt:lpstr>
      <vt:lpstr>A picture is worth 1001 words (but I am no artist)</vt:lpstr>
      <vt:lpstr>Numbers, Identifiers, Protocols</vt:lpstr>
      <vt:lpstr>PowerPoint Presentation</vt:lpstr>
      <vt:lpstr>DNS: The first Cloud service?</vt:lpstr>
      <vt:lpstr>PowerPoint Presentation</vt:lpstr>
      <vt:lpstr>DNSSEC: Solution to IoT’s Security Headache?</vt:lpstr>
      <vt:lpstr>A thought: Scalable Security for IoT</vt:lpstr>
      <vt:lpstr>PowerPoint Presentation</vt:lpstr>
      <vt:lpstr>Ideas 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Security, Internet of Things, DNS and ICANN</dc:title>
  <dc:creator>ralf</dc:creator>
  <cp:lastModifiedBy>ralf</cp:lastModifiedBy>
  <cp:revision>55</cp:revision>
  <dcterms:created xsi:type="dcterms:W3CDTF">2016-09-17T00:53:54Z</dcterms:created>
  <dcterms:modified xsi:type="dcterms:W3CDTF">2016-10-04T09:57:43Z</dcterms:modified>
</cp:coreProperties>
</file>