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38" r:id="rId3"/>
    <p:sldId id="339" r:id="rId4"/>
    <p:sldId id="340" r:id="rId5"/>
    <p:sldId id="326" r:id="rId6"/>
    <p:sldId id="332" r:id="rId7"/>
    <p:sldId id="333" r:id="rId8"/>
    <p:sldId id="327" r:id="rId9"/>
    <p:sldId id="331" r:id="rId10"/>
    <p:sldId id="335" r:id="rId11"/>
    <p:sldId id="341" r:id="rId12"/>
    <p:sldId id="337" r:id="rId13"/>
    <p:sldId id="28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93D4"/>
    <a:srgbClr val="F99055"/>
    <a:srgbClr val="80D6F4"/>
    <a:srgbClr val="D1F0FB"/>
    <a:srgbClr val="FFF3CD"/>
    <a:srgbClr val="FF5B5B"/>
    <a:srgbClr val="D9FFEA"/>
    <a:srgbClr val="E4D2F2"/>
    <a:srgbClr val="EBEBF9"/>
    <a:srgbClr val="E8FA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00" autoAdjust="0"/>
    <p:restoredTop sz="86323" autoAdjust="0"/>
  </p:normalViewPr>
  <p:slideViewPr>
    <p:cSldViewPr>
      <p:cViewPr varScale="1">
        <p:scale>
          <a:sx n="72" d="100"/>
          <a:sy n="72" d="100"/>
        </p:scale>
        <p:origin x="13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E993E6E-438C-446E-B903-0D2A5E180632}" type="datetimeFigureOut">
              <a:rPr lang="ru-RU"/>
              <a:pPr>
                <a:defRPr/>
              </a:pPr>
              <a:t>04.10.2016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838BF2A-0E4A-430B-A018-044249C33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701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067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256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9241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850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576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886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41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214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646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500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534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564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38BF2A-0E4A-430B-A018-044249C33060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779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D2ED0-6448-4B07-920F-C45ABF0F8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55695-28C7-44C5-B622-D1C08EFF0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73130-4444-4DA5-883A-B222F00DD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5CA1B-FF73-4B40-A268-C86857676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E8A5A-00C8-4E1E-88C4-D70213227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B3946-0B5E-4FB4-81C7-014135F87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CB9B9-C275-42D9-9208-17F1E309F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9A63E-365B-4AFA-A92F-61CFA192D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C75D0-91DE-4E05-A7E0-16546E9CC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20621-880E-40DA-9A14-C4F93442F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A9672-9BD2-403C-8B1F-00A96AD50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369803D-77BF-4335-ACE7-24A1A08E5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i-russia.ru/media/photos/orig/41d3388ebe605a3a04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986" y="152400"/>
            <a:ext cx="8839200" cy="6553200"/>
          </a:xfrm>
          <a:prstGeom prst="rect">
            <a:avLst/>
          </a:prstGeom>
          <a:noFill/>
          <a:ln w="31750">
            <a:solidFill>
              <a:srgbClr val="00B0F0"/>
            </a:solidFill>
            <a:miter lim="800000"/>
            <a:headEnd/>
            <a:tailEnd/>
          </a:ln>
          <a:effectLst>
            <a:glow rad="101600">
              <a:srgbClr val="0070C0">
                <a:alpha val="60000"/>
              </a:srgbClr>
            </a:glo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762000" y="1143000"/>
            <a:ext cx="7696200" cy="1524000"/>
          </a:xfrm>
          <a:prstGeom prst="roundRect">
            <a:avLst/>
          </a:prstGeom>
          <a:solidFill>
            <a:srgbClr val="0299DC">
              <a:alpha val="50000"/>
            </a:srgbClr>
          </a:solidFill>
          <a:ln w="19050" cmpd="sng">
            <a:solidFill>
              <a:srgbClr val="002060"/>
            </a:solidFill>
            <a:prstDash val="solid"/>
          </a:ln>
          <a:effectLst>
            <a:outerShdw blurRad="63500" dist="63500" dir="16200000" sx="104000" sy="104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algn="ctr">
              <a:defRPr/>
            </a:pPr>
            <a:r>
              <a:rPr lang="en-US" sz="2800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63500" dir="16200000" sx="101000" sy="101000" algn="tl">
                    <a:srgbClr val="000000">
                      <a:alpha val="42000"/>
                    </a:srgbClr>
                  </a:outerShdw>
                </a:effectLst>
                <a:latin typeface="Impact" pitchFamily="34" charset="0"/>
              </a:rPr>
              <a:t>IANA Transition: </a:t>
            </a:r>
            <a:r>
              <a:rPr lang="ru-RU" sz="2800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63500" dir="16200000" sx="101000" sy="101000" algn="tl">
                    <a:srgbClr val="000000">
                      <a:alpha val="42000"/>
                    </a:srgbClr>
                  </a:outerShdw>
                </a:effectLst>
                <a:latin typeface="Impact" pitchFamily="34" charset="0"/>
              </a:rPr>
              <a:t>что это было? </a:t>
            </a:r>
          </a:p>
          <a:p>
            <a:pPr algn="ctr">
              <a:defRPr/>
            </a:pPr>
            <a:r>
              <a:rPr lang="ru-RU" sz="2800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63500" dir="16200000" sx="101000" sy="101000" algn="tl">
                    <a:srgbClr val="000000">
                      <a:alpha val="42000"/>
                    </a:srgbClr>
                  </a:outerShdw>
                </a:effectLst>
                <a:latin typeface="Impact" pitchFamily="34" charset="0"/>
              </a:rPr>
              <a:t>Обзор истории и промежуточных итогов процесса</a:t>
            </a:r>
            <a:endParaRPr lang="en-US" sz="2800" dirty="0">
              <a:ln w="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63500" dir="16200000" sx="101000" sy="101000" algn="tl">
                  <a:srgbClr val="000000">
                    <a:alpha val="42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05100" y="5571118"/>
            <a:ext cx="3733800" cy="685800"/>
          </a:xfrm>
          <a:prstGeom prst="roundRect">
            <a:avLst/>
          </a:prstGeom>
          <a:solidFill>
            <a:srgbClr val="0299DC">
              <a:alpha val="60000"/>
            </a:srgbClr>
          </a:solidFill>
          <a:ln w="19050" cmpd="sng">
            <a:solidFill>
              <a:srgbClr val="002060"/>
            </a:solidFill>
            <a:prstDash val="solid"/>
          </a:ln>
          <a:effectLst>
            <a:outerShdw blurRad="63500" dist="63500" dir="5400000" sx="102000" sy="102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Олег Демидов, </a:t>
            </a:r>
          </a:p>
          <a:p>
            <a:pPr algn="ctr">
              <a:defRPr/>
            </a:pPr>
            <a:r>
              <a:rPr lang="ru-RU" sz="1200" b="1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ПИР-Центр</a:t>
            </a:r>
            <a:endParaRPr lang="en-US" sz="1400" dirty="0">
              <a:ln w="0">
                <a:noFill/>
              </a:ln>
              <a:blipFill>
                <a:blip r:embed="rId4"/>
                <a:tile tx="0" ty="0" sx="100000" sy="100000" flip="none" algn="tl"/>
              </a:blipFill>
              <a:effectLst>
                <a:outerShdw blurRad="38100" dist="63500" dir="16200000" algn="tl">
                  <a:schemeClr val="tx1"/>
                </a:outerShdw>
              </a:effectLst>
              <a:latin typeface="+mj-lt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86600" y="152400"/>
            <a:ext cx="1905000" cy="838200"/>
          </a:xfrm>
          <a:prstGeom prst="roundRect">
            <a:avLst/>
          </a:prstGeom>
          <a:solidFill>
            <a:srgbClr val="0070C0">
              <a:alpha val="70000"/>
            </a:srgbClr>
          </a:solidFill>
          <a:ln w="19050">
            <a:solidFill>
              <a:srgbClr val="002060"/>
            </a:solidFill>
            <a:prstDash val="solid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00" b="1" dirty="0"/>
          </a:p>
          <a:p>
            <a:pPr algn="ctr">
              <a:defRPr/>
            </a:pPr>
            <a:endParaRPr lang="ru-RU" sz="1200" b="1" dirty="0"/>
          </a:p>
          <a:p>
            <a:r>
              <a:rPr lang="en-US" sz="1200" b="1" dirty="0"/>
              <a:t>ENOG 12</a:t>
            </a:r>
          </a:p>
          <a:p>
            <a:r>
              <a:rPr lang="en-US" sz="1200" b="1" dirty="0"/>
              <a:t>04.10.201</a:t>
            </a:r>
            <a:r>
              <a:rPr lang="ru-RU" sz="1200" b="1" dirty="0"/>
              <a:t>6</a:t>
            </a:r>
            <a:endParaRPr lang="en-US" sz="1200" b="1" dirty="0"/>
          </a:p>
          <a:p>
            <a:pPr algn="ctr">
              <a:defRPr/>
            </a:pPr>
            <a:endParaRPr lang="en-US" dirty="0"/>
          </a:p>
        </p:txBody>
      </p:sp>
      <p:pic>
        <p:nvPicPr>
          <p:cNvPr id="4" name="Picture 2" descr="http://www.pircenter.org/media/images/NET/ICANN49/in-transition-450x253-14mar14-e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2896571"/>
            <a:ext cx="428625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62546" y="155697"/>
            <a:ext cx="7315200" cy="762000"/>
          </a:xfrm>
        </p:spPr>
        <p:txBody>
          <a:bodyPr/>
          <a:lstStyle/>
          <a:p>
            <a:pPr eaLnBrk="1" hangingPunct="1"/>
            <a:r>
              <a:rPr lang="ru-RU" sz="1800" b="1" dirty="0">
                <a:cs typeface="Arial" pitchFamily="34" charset="0"/>
              </a:rPr>
              <a:t>Основные итоги на март 2016 г.</a:t>
            </a:r>
            <a:endParaRPr lang="ru-RU" sz="18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8600" y="1752600"/>
            <a:ext cx="144780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7"/>
          <p:cNvSpPr/>
          <p:nvPr/>
        </p:nvSpPr>
        <p:spPr>
          <a:xfrm>
            <a:off x="152400" y="917697"/>
            <a:ext cx="8839200" cy="5711703"/>
          </a:xfrm>
          <a:prstGeom prst="roundRect">
            <a:avLst>
              <a:gd name="adj" fmla="val 4159"/>
            </a:avLst>
          </a:prstGeom>
          <a:solidFill>
            <a:srgbClr val="0070C0">
              <a:alpha val="11000"/>
            </a:srgbClr>
          </a:solidFill>
          <a:ln w="19050" cmpd="sng">
            <a:solidFill>
              <a:srgbClr val="00206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marL="731520" lvl="1">
              <a:defRPr/>
            </a:pPr>
            <a:r>
              <a:rPr lang="ru-RU" sz="1600" b="1" dirty="0">
                <a:solidFill>
                  <a:schemeClr val="tx1"/>
                </a:solidFill>
              </a:rPr>
              <a:t>Март 2016 г.: Итоговое предложение </a:t>
            </a:r>
            <a:r>
              <a:rPr lang="en-US" sz="1600" b="1" dirty="0">
                <a:solidFill>
                  <a:schemeClr val="tx1"/>
                </a:solidFill>
              </a:rPr>
              <a:t>IGG </a:t>
            </a:r>
            <a:r>
              <a:rPr lang="ru-RU" sz="1600" b="1" dirty="0">
                <a:solidFill>
                  <a:schemeClr val="tx1"/>
                </a:solidFill>
              </a:rPr>
              <a:t>по передаче координирующей роли в исполнении функций </a:t>
            </a:r>
            <a:r>
              <a:rPr lang="en-US" sz="1600" b="1" dirty="0">
                <a:solidFill>
                  <a:schemeClr val="tx1"/>
                </a:solidFill>
              </a:rPr>
              <a:t>IANA </a:t>
            </a:r>
            <a:r>
              <a:rPr lang="ru-RU" sz="1600" b="1" dirty="0">
                <a:solidFill>
                  <a:schemeClr val="tx1"/>
                </a:solidFill>
              </a:rPr>
              <a:t>от </a:t>
            </a:r>
            <a:r>
              <a:rPr lang="en-US" sz="1600" b="1" dirty="0">
                <a:solidFill>
                  <a:schemeClr val="tx1"/>
                </a:solidFill>
              </a:rPr>
              <a:t>NTIA</a:t>
            </a:r>
            <a:r>
              <a:rPr lang="ru-RU" sz="1600" b="1" dirty="0">
                <a:solidFill>
                  <a:schemeClr val="tx1"/>
                </a:solidFill>
              </a:rPr>
              <a:t> глобальному сообществу заинтересованных сторон</a:t>
            </a:r>
            <a:r>
              <a:rPr lang="en-US" sz="1600" b="1" dirty="0">
                <a:solidFill>
                  <a:schemeClr val="tx1"/>
                </a:solidFill>
              </a:rPr>
              <a:t>. </a:t>
            </a:r>
          </a:p>
          <a:p>
            <a:pPr marL="731520" lvl="1"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marL="731520" lvl="1">
              <a:defRPr/>
            </a:pPr>
            <a:r>
              <a:rPr lang="ru-RU" sz="1600" b="1" dirty="0">
                <a:solidFill>
                  <a:schemeClr val="tx1"/>
                </a:solidFill>
              </a:rPr>
              <a:t>Согласованы позиции трех сообществ (</a:t>
            </a:r>
            <a:r>
              <a:rPr lang="en-US" sz="1600" b="1" dirty="0">
                <a:solidFill>
                  <a:schemeClr val="tx1"/>
                </a:solidFill>
              </a:rPr>
              <a:t>Communities): Naming Community</a:t>
            </a:r>
            <a:r>
              <a:rPr lang="ru-RU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chemeClr val="tx1"/>
                </a:solidFill>
              </a:rPr>
              <a:t>Numbers Community </a:t>
            </a:r>
            <a:r>
              <a:rPr lang="ru-RU" sz="1600" b="1" dirty="0">
                <a:solidFill>
                  <a:schemeClr val="tx1"/>
                </a:solidFill>
              </a:rPr>
              <a:t>и </a:t>
            </a:r>
            <a:r>
              <a:rPr lang="en-US" sz="1600" b="1" dirty="0">
                <a:solidFill>
                  <a:schemeClr val="tx1"/>
                </a:solidFill>
              </a:rPr>
              <a:t>IETF Community</a:t>
            </a: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731520" lvl="1">
              <a:defRPr/>
            </a:pPr>
            <a:r>
              <a:rPr lang="ru-RU" sz="1600" b="1" dirty="0">
                <a:solidFill>
                  <a:schemeClr val="tx1"/>
                </a:solidFill>
              </a:rPr>
              <a:t>Суть предложений:</a:t>
            </a:r>
          </a:p>
          <a:p>
            <a:pPr marL="731520" lvl="1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1074420" lvl="1" indent="-342900"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Создание нового юрлица (</a:t>
            </a:r>
            <a:r>
              <a:rPr lang="en-US" sz="1600" b="1" dirty="0">
                <a:solidFill>
                  <a:schemeClr val="tx1"/>
                </a:solidFill>
              </a:rPr>
              <a:t>PTI) </a:t>
            </a:r>
            <a:r>
              <a:rPr lang="ru-RU" sz="1600" b="1" dirty="0">
                <a:solidFill>
                  <a:schemeClr val="tx1"/>
                </a:solidFill>
              </a:rPr>
              <a:t>в качестве «дочки» (субсидиарной структуры) </a:t>
            </a:r>
            <a:r>
              <a:rPr lang="en-US" sz="1600" b="1" dirty="0">
                <a:solidFill>
                  <a:schemeClr val="tx1"/>
                </a:solidFill>
              </a:rPr>
              <a:t>ICANN</a:t>
            </a:r>
            <a:r>
              <a:rPr lang="ru-RU" sz="1600" b="1" dirty="0">
                <a:solidFill>
                  <a:schemeClr val="tx1"/>
                </a:solidFill>
              </a:rPr>
              <a:t>, оператора функций </a:t>
            </a:r>
            <a:r>
              <a:rPr lang="en-US" sz="1600" b="1" dirty="0">
                <a:solidFill>
                  <a:schemeClr val="tx1"/>
                </a:solidFill>
              </a:rPr>
              <a:t>IANA</a:t>
            </a:r>
            <a:r>
              <a:rPr lang="ru-RU" sz="1600" b="1" dirty="0">
                <a:solidFill>
                  <a:schemeClr val="tx1"/>
                </a:solidFill>
              </a:rPr>
              <a:t> в части имен с сохранением юрисдикции и подписанием контракта с </a:t>
            </a:r>
            <a:r>
              <a:rPr lang="en-US" sz="1600" b="1" dirty="0">
                <a:solidFill>
                  <a:schemeClr val="tx1"/>
                </a:solidFill>
              </a:rPr>
              <a:t>ICANN.</a:t>
            </a:r>
          </a:p>
          <a:p>
            <a:pPr marL="1074420" lvl="1" indent="-342900"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Контроль и мониторинг исполнения контракта: </a:t>
            </a:r>
            <a:r>
              <a:rPr lang="en-US" sz="1600" b="1" dirty="0">
                <a:solidFill>
                  <a:schemeClr val="tx1"/>
                </a:solidFill>
              </a:rPr>
              <a:t>Customer Standing Committee (CSC) </a:t>
            </a:r>
            <a:endParaRPr lang="ru-RU" sz="1600" b="1" dirty="0">
              <a:solidFill>
                <a:schemeClr val="tx1"/>
              </a:solidFill>
            </a:endParaRPr>
          </a:p>
          <a:p>
            <a:pPr marL="1074420" lvl="1" indent="-342900"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Оценка процесса в части имен: </a:t>
            </a:r>
            <a:r>
              <a:rPr lang="en-US" sz="1600" b="1" dirty="0">
                <a:solidFill>
                  <a:schemeClr val="tx1"/>
                </a:solidFill>
              </a:rPr>
              <a:t>IANA Function Review process (IFR)</a:t>
            </a:r>
          </a:p>
          <a:p>
            <a:pPr marL="1074420" lvl="1" indent="-342900"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В части ресурсов нумерации </a:t>
            </a:r>
            <a:r>
              <a:rPr lang="en-US" sz="1600" b="1" dirty="0">
                <a:solidFill>
                  <a:schemeClr val="tx1"/>
                </a:solidFill>
              </a:rPr>
              <a:t>ICANN</a:t>
            </a:r>
            <a:r>
              <a:rPr lang="ru-RU" sz="1600" b="1" dirty="0">
                <a:solidFill>
                  <a:schemeClr val="tx1"/>
                </a:solidFill>
              </a:rPr>
              <a:t> продолжает исполнять функции </a:t>
            </a:r>
            <a:r>
              <a:rPr lang="en-US" sz="1600" b="1" dirty="0">
                <a:solidFill>
                  <a:schemeClr val="tx1"/>
                </a:solidFill>
              </a:rPr>
              <a:t>IANA</a:t>
            </a:r>
            <a:r>
              <a:rPr lang="ru-RU" sz="1600" b="1" dirty="0">
                <a:solidFill>
                  <a:schemeClr val="tx1"/>
                </a:solidFill>
              </a:rPr>
              <a:t> на основе контрактов с 5 РРИ (</a:t>
            </a:r>
            <a:r>
              <a:rPr lang="en-US" sz="1600" b="1" dirty="0">
                <a:solidFill>
                  <a:schemeClr val="tx1"/>
                </a:solidFill>
              </a:rPr>
              <a:t>Service Level Agreement (SLA)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1074420" lvl="1" indent="-342900"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Создание Обзорного комитета (</a:t>
            </a:r>
            <a:r>
              <a:rPr lang="en-US" sz="1600" b="1" dirty="0">
                <a:solidFill>
                  <a:schemeClr val="tx1"/>
                </a:solidFill>
              </a:rPr>
              <a:t>Review Committee (RC)</a:t>
            </a:r>
            <a:r>
              <a:rPr lang="ru-RU" sz="1600" b="1" dirty="0">
                <a:solidFill>
                  <a:schemeClr val="tx1"/>
                </a:solidFill>
              </a:rPr>
              <a:t> с региональным представительством для проведения консультаций с РРИ</a:t>
            </a:r>
          </a:p>
          <a:p>
            <a:pPr marL="1074420" lvl="1" indent="-342900"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Параметры протоколов и номера портов: </a:t>
            </a:r>
            <a:r>
              <a:rPr lang="en-US" sz="1600" b="1" dirty="0">
                <a:solidFill>
                  <a:schemeClr val="tx1"/>
                </a:solidFill>
              </a:rPr>
              <a:t>ICANN</a:t>
            </a:r>
            <a:r>
              <a:rPr lang="ru-RU" sz="1600" b="1" dirty="0">
                <a:solidFill>
                  <a:schemeClr val="tx1"/>
                </a:solidFill>
              </a:rPr>
              <a:t> остается оператором функций </a:t>
            </a:r>
            <a:r>
              <a:rPr lang="en-US" sz="1600" b="1" dirty="0">
                <a:solidFill>
                  <a:schemeClr val="tx1"/>
                </a:solidFill>
              </a:rPr>
              <a:t>IANA</a:t>
            </a:r>
            <a:r>
              <a:rPr lang="ru-RU" sz="1600" b="1" dirty="0">
                <a:solidFill>
                  <a:schemeClr val="tx1"/>
                </a:solidFill>
              </a:rPr>
              <a:t>, сохраняется система взаимодействия с </a:t>
            </a:r>
            <a:r>
              <a:rPr lang="en-US" sz="1600" b="1" dirty="0">
                <a:solidFill>
                  <a:schemeClr val="tx1"/>
                </a:solidFill>
              </a:rPr>
              <a:t>IETF</a:t>
            </a:r>
            <a:r>
              <a:rPr lang="ru-RU" sz="1600" b="1" dirty="0">
                <a:solidFill>
                  <a:schemeClr val="tx1"/>
                </a:solidFill>
              </a:rPr>
              <a:t> и </a:t>
            </a:r>
            <a:r>
              <a:rPr lang="en-US" sz="1600" b="1" dirty="0">
                <a:solidFill>
                  <a:schemeClr val="tx1"/>
                </a:solidFill>
              </a:rPr>
              <a:t>IAB</a:t>
            </a:r>
            <a:r>
              <a:rPr lang="ru-RU" sz="1600" b="1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20414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62546" y="155697"/>
            <a:ext cx="7315200" cy="762000"/>
          </a:xfrm>
        </p:spPr>
        <p:txBody>
          <a:bodyPr/>
          <a:lstStyle/>
          <a:p>
            <a:pPr eaLnBrk="1" hangingPunct="1"/>
            <a:r>
              <a:rPr lang="en-US" sz="1800" b="1" dirty="0">
                <a:cs typeface="Arial" pitchFamily="34" charset="0"/>
              </a:rPr>
              <a:t>Summary </a:t>
            </a:r>
            <a:r>
              <a:rPr lang="ru-RU" sz="1800" b="1" dirty="0">
                <a:cs typeface="Arial" pitchFamily="34" charset="0"/>
              </a:rPr>
              <a:t>основных моментов и выводы</a:t>
            </a:r>
            <a:endParaRPr lang="ru-RU" sz="18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8600" y="1752600"/>
            <a:ext cx="144780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7"/>
          <p:cNvSpPr/>
          <p:nvPr/>
        </p:nvSpPr>
        <p:spPr>
          <a:xfrm>
            <a:off x="152400" y="917697"/>
            <a:ext cx="8839200" cy="5711703"/>
          </a:xfrm>
          <a:prstGeom prst="roundRect">
            <a:avLst>
              <a:gd name="adj" fmla="val 4159"/>
            </a:avLst>
          </a:prstGeom>
          <a:solidFill>
            <a:srgbClr val="0070C0">
              <a:alpha val="11000"/>
            </a:srgbClr>
          </a:solidFill>
          <a:ln w="19050" cmpd="sng">
            <a:solidFill>
              <a:srgbClr val="00206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marL="1074420" lvl="1" indent="-342900"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Процесс 2014-2016 г. имел глубокие предпосылки как минимум с конца 1980-х гг., и в этом смысле разоблачения </a:t>
            </a:r>
            <a:r>
              <a:rPr lang="ru-RU" sz="1600" b="1" dirty="0" err="1">
                <a:solidFill>
                  <a:schemeClr val="tx1"/>
                </a:solidFill>
              </a:rPr>
              <a:t>Сноудена</a:t>
            </a:r>
            <a:r>
              <a:rPr lang="ru-RU" sz="1600" b="1" dirty="0">
                <a:solidFill>
                  <a:schemeClr val="tx1"/>
                </a:solidFill>
              </a:rPr>
              <a:t> не были его причиной – речь идет о фундаментальном и длительном процессе формирования самодостаточной системы управления глобальной инфраструктуры Сети. </a:t>
            </a:r>
            <a:r>
              <a:rPr lang="en-US" sz="1600" b="1" dirty="0">
                <a:solidFill>
                  <a:schemeClr val="tx1"/>
                </a:solidFill>
              </a:rPr>
              <a:t>IANA Stewardship Transition </a:t>
            </a:r>
            <a:r>
              <a:rPr lang="ru-RU" sz="1600" b="1" dirty="0">
                <a:solidFill>
                  <a:schemeClr val="tx1"/>
                </a:solidFill>
              </a:rPr>
              <a:t>– не начало и не конец процесса</a:t>
            </a:r>
            <a:r>
              <a:rPr lang="en-US" sz="1600" b="1" dirty="0">
                <a:solidFill>
                  <a:schemeClr val="tx1"/>
                </a:solidFill>
              </a:rPr>
              <a:t>, stay tuned…</a:t>
            </a:r>
            <a:endParaRPr lang="ru-RU" sz="1600" b="1" dirty="0">
              <a:solidFill>
                <a:schemeClr val="tx1"/>
              </a:solidFill>
            </a:endParaRPr>
          </a:p>
          <a:p>
            <a:pPr marL="1074420" lvl="1" indent="-342900">
              <a:buAutoNum type="arabicPeriod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1074420" lvl="1" indent="-342900"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Итоговые предложения 2016 г. предопределяют результат процесса как позитивный, но неокончательный с учетом того, что остаются нерешенные вопросы (см. следующий слайд). </a:t>
            </a:r>
          </a:p>
          <a:p>
            <a:pPr marL="1074420" lvl="1" indent="-342900">
              <a:buAutoNum type="arabicPeriod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1074420" lvl="1" indent="-342900">
              <a:buAutoNum type="arabicPeriod"/>
              <a:defRPr/>
            </a:pPr>
            <a:r>
              <a:rPr lang="en-US" sz="1600" b="1" dirty="0">
                <a:solidFill>
                  <a:schemeClr val="tx1"/>
                </a:solidFill>
              </a:rPr>
              <a:t>IANA Stewardship Transition </a:t>
            </a:r>
            <a:r>
              <a:rPr lang="ru-RU" sz="1600" b="1" dirty="0">
                <a:solidFill>
                  <a:schemeClr val="tx1"/>
                </a:solidFill>
              </a:rPr>
              <a:t>нельзя приравнивать и рассматривать как окончательное устранение всех перекосов и дисбалансов в архитектуре управления УИИ. Это важно в контексте завышенных ожиданий отдельных правительств. </a:t>
            </a:r>
          </a:p>
          <a:p>
            <a:pPr marL="1074420" lvl="1" indent="-342900">
              <a:buAutoNum type="arabicPeriod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1074420" lvl="1" indent="-342900"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Хулиганский тезис: в конечной перспективе процесс ведет не только к формированию прецедента решения глобальных вопросов в новом формате с участием не только и не столько правительств, но и к становлению нового глобального субъекта: многосторонней транснациональной интернет-бюрократии как принципиально нового </a:t>
            </a:r>
            <a:r>
              <a:rPr lang="ru-RU" sz="1600" b="1" dirty="0" err="1">
                <a:solidFill>
                  <a:schemeClr val="tx1"/>
                </a:solidFill>
              </a:rPr>
              <a:t>актора</a:t>
            </a:r>
            <a:r>
              <a:rPr lang="ru-RU" sz="1600" b="1" dirty="0">
                <a:solidFill>
                  <a:schemeClr val="tx1"/>
                </a:solidFill>
              </a:rPr>
              <a:t> глобальных процессов. </a:t>
            </a:r>
          </a:p>
        </p:txBody>
      </p:sp>
    </p:spTree>
    <p:extLst>
      <p:ext uri="{BB962C8B-B14F-4D97-AF65-F5344CB8AC3E}">
        <p14:creationId xmlns:p14="http://schemas.microsoft.com/office/powerpoint/2010/main" val="2213533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14300"/>
            <a:ext cx="7315200" cy="762000"/>
          </a:xfrm>
        </p:spPr>
        <p:txBody>
          <a:bodyPr/>
          <a:lstStyle/>
          <a:p>
            <a:pPr eaLnBrk="1" hangingPunct="1"/>
            <a:r>
              <a:rPr lang="ru-RU" sz="1800" b="1" dirty="0">
                <a:cs typeface="Arial" pitchFamily="34" charset="0"/>
              </a:rPr>
              <a:t>Критика и вопросы, требующие ответа</a:t>
            </a:r>
            <a:endParaRPr lang="ru-RU" sz="18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8600" y="1752600"/>
            <a:ext cx="144780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7"/>
          <p:cNvSpPr/>
          <p:nvPr/>
        </p:nvSpPr>
        <p:spPr>
          <a:xfrm>
            <a:off x="152400" y="1005114"/>
            <a:ext cx="8839200" cy="5700486"/>
          </a:xfrm>
          <a:prstGeom prst="roundRect">
            <a:avLst>
              <a:gd name="adj" fmla="val 4159"/>
            </a:avLst>
          </a:prstGeom>
          <a:solidFill>
            <a:srgbClr val="0070C0">
              <a:alpha val="11000"/>
            </a:srgbClr>
          </a:solidFill>
          <a:ln w="19050" cmpd="sng">
            <a:solidFill>
              <a:srgbClr val="00206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marL="617220" indent="-342900">
              <a:buAutoNum type="arabicPeriod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1074420" lvl="1" indent="-342900"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Сохранение всех элементов новой институциональной конструкции в юрисдикции США (</a:t>
            </a:r>
            <a:r>
              <a:rPr lang="en-US" sz="1600" b="1" dirty="0">
                <a:solidFill>
                  <a:schemeClr val="tx1"/>
                </a:solidFill>
              </a:rPr>
              <a:t>PTI</a:t>
            </a:r>
            <a:r>
              <a:rPr lang="ru-RU" sz="1600" b="1" dirty="0">
                <a:solidFill>
                  <a:schemeClr val="tx1"/>
                </a:solidFill>
              </a:rPr>
              <a:t> + </a:t>
            </a:r>
            <a:r>
              <a:rPr lang="en-US" sz="1600" b="1" dirty="0">
                <a:solidFill>
                  <a:schemeClr val="tx1"/>
                </a:solidFill>
              </a:rPr>
              <a:t>CSC</a:t>
            </a:r>
            <a:r>
              <a:rPr lang="ru-RU" sz="1600" b="1" dirty="0">
                <a:solidFill>
                  <a:schemeClr val="tx1"/>
                </a:solidFill>
              </a:rPr>
              <a:t> и </a:t>
            </a:r>
            <a:r>
              <a:rPr lang="en-US" sz="1600" b="1" dirty="0">
                <a:solidFill>
                  <a:schemeClr val="tx1"/>
                </a:solidFill>
              </a:rPr>
              <a:t>IFR)</a:t>
            </a:r>
            <a:r>
              <a:rPr lang="ru-RU" sz="1600" b="1" dirty="0">
                <a:solidFill>
                  <a:schemeClr val="tx1"/>
                </a:solidFill>
              </a:rPr>
              <a:t>, а также юридическая привязка контракта </a:t>
            </a:r>
            <a:r>
              <a:rPr lang="en-US" sz="1600" b="1" dirty="0">
                <a:solidFill>
                  <a:schemeClr val="tx1"/>
                </a:solidFill>
              </a:rPr>
              <a:t>ICANN</a:t>
            </a:r>
            <a:r>
              <a:rPr lang="ru-RU" sz="1600" b="1" dirty="0">
                <a:solidFill>
                  <a:schemeClr val="tx1"/>
                </a:solidFill>
              </a:rPr>
              <a:t> с </a:t>
            </a:r>
            <a:r>
              <a:rPr lang="en-US" sz="1600" b="1" dirty="0">
                <a:solidFill>
                  <a:schemeClr val="tx1"/>
                </a:solidFill>
              </a:rPr>
              <a:t>RIRs – </a:t>
            </a:r>
            <a:r>
              <a:rPr lang="ru-RU" sz="1600" b="1" dirty="0">
                <a:solidFill>
                  <a:schemeClr val="tx1"/>
                </a:solidFill>
              </a:rPr>
              <a:t>насколько это соответствует идее отказа правительства США от «особых прав»?</a:t>
            </a:r>
            <a:endParaRPr lang="en-US" sz="1600" b="1" dirty="0">
              <a:solidFill>
                <a:schemeClr val="tx1"/>
              </a:solidFill>
            </a:endParaRPr>
          </a:p>
          <a:p>
            <a:pPr marL="1074420" lvl="1" indent="-342900"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Статус </a:t>
            </a:r>
            <a:r>
              <a:rPr lang="en-US" sz="1600" b="1" dirty="0">
                <a:solidFill>
                  <a:schemeClr val="tx1"/>
                </a:solidFill>
              </a:rPr>
              <a:t>Verisign </a:t>
            </a:r>
            <a:r>
              <a:rPr lang="ru-RU" sz="1600" b="1" dirty="0">
                <a:solidFill>
                  <a:schemeClr val="tx1"/>
                </a:solidFill>
              </a:rPr>
              <a:t>в рамках проекта нового </a:t>
            </a:r>
            <a:r>
              <a:rPr lang="en-US" sz="1600" b="1" dirty="0">
                <a:solidFill>
                  <a:schemeClr val="tx1"/>
                </a:solidFill>
              </a:rPr>
              <a:t>RZMSA</a:t>
            </a:r>
            <a:r>
              <a:rPr lang="ru-RU" sz="1600" b="1" dirty="0">
                <a:solidFill>
                  <a:schemeClr val="tx1"/>
                </a:solidFill>
              </a:rPr>
              <a:t> – можно ли считать процесс </a:t>
            </a:r>
            <a:r>
              <a:rPr lang="en-US" sz="1600" b="1" dirty="0">
                <a:solidFill>
                  <a:schemeClr val="tx1"/>
                </a:solidFill>
              </a:rPr>
              <a:t>Transition </a:t>
            </a:r>
            <a:r>
              <a:rPr lang="ru-RU" sz="1600" b="1" dirty="0">
                <a:solidFill>
                  <a:schemeClr val="tx1"/>
                </a:solidFill>
              </a:rPr>
              <a:t>состоявшимся, пока технический менеджер </a:t>
            </a:r>
            <a:r>
              <a:rPr lang="en-US" sz="1600" b="1" dirty="0">
                <a:solidFill>
                  <a:schemeClr val="tx1"/>
                </a:solidFill>
              </a:rPr>
              <a:t>RZ</a:t>
            </a:r>
            <a:r>
              <a:rPr lang="ru-RU" sz="1600" b="1" dirty="0">
                <a:solidFill>
                  <a:schemeClr val="tx1"/>
                </a:solidFill>
              </a:rPr>
              <a:t> является американской корпорацией? Насколько возможность </a:t>
            </a:r>
            <a:r>
              <a:rPr lang="en-US" sz="1600" b="1" dirty="0">
                <a:solidFill>
                  <a:schemeClr val="tx1"/>
                </a:solidFill>
              </a:rPr>
              <a:t>Verisign </a:t>
            </a:r>
            <a:r>
              <a:rPr lang="ru-RU" sz="1600" b="1" dirty="0">
                <a:solidFill>
                  <a:schemeClr val="tx1"/>
                </a:solidFill>
              </a:rPr>
              <a:t>прекратить выполнение функций </a:t>
            </a:r>
            <a:r>
              <a:rPr lang="en-US" sz="1600" b="1" dirty="0">
                <a:solidFill>
                  <a:schemeClr val="tx1"/>
                </a:solidFill>
              </a:rPr>
              <a:t>RZM</a:t>
            </a:r>
            <a:r>
              <a:rPr lang="ru-RU" sz="1600" b="1" dirty="0">
                <a:solidFill>
                  <a:schemeClr val="tx1"/>
                </a:solidFill>
              </a:rPr>
              <a:t> без уведомления </a:t>
            </a:r>
            <a:r>
              <a:rPr lang="en-US" sz="1600" b="1" dirty="0">
                <a:solidFill>
                  <a:schemeClr val="tx1"/>
                </a:solidFill>
              </a:rPr>
              <a:t>ICANN </a:t>
            </a:r>
            <a:r>
              <a:rPr lang="ru-RU" sz="1600" b="1" dirty="0">
                <a:solidFill>
                  <a:schemeClr val="tx1"/>
                </a:solidFill>
              </a:rPr>
              <a:t>в рамках проекта нового </a:t>
            </a:r>
            <a:r>
              <a:rPr lang="en-US" sz="1600" b="1" dirty="0">
                <a:solidFill>
                  <a:schemeClr val="tx1"/>
                </a:solidFill>
              </a:rPr>
              <a:t>RZMSA</a:t>
            </a:r>
            <a:r>
              <a:rPr lang="ru-RU" sz="1600" b="1" dirty="0">
                <a:solidFill>
                  <a:schemeClr val="tx1"/>
                </a:solidFill>
              </a:rPr>
              <a:t> отвечает цели </a:t>
            </a:r>
            <a:r>
              <a:rPr lang="en-US" sz="1600" b="1" dirty="0">
                <a:solidFill>
                  <a:schemeClr val="tx1"/>
                </a:solidFill>
              </a:rPr>
              <a:t>ICANN (</a:t>
            </a:r>
            <a:r>
              <a:rPr lang="ru-RU" sz="1600" b="1" dirty="0">
                <a:solidFill>
                  <a:schemeClr val="tx1"/>
                </a:solidFill>
              </a:rPr>
              <a:t>обеспечение </a:t>
            </a:r>
            <a:r>
              <a:rPr lang="en-US" sz="1600" b="1" dirty="0">
                <a:solidFill>
                  <a:schemeClr val="tx1"/>
                </a:solidFill>
              </a:rPr>
              <a:t>SSR </a:t>
            </a:r>
            <a:r>
              <a:rPr lang="ru-RU" sz="1600" b="1" dirty="0">
                <a:solidFill>
                  <a:schemeClr val="tx1"/>
                </a:solidFill>
              </a:rPr>
              <a:t>глобального Интернета)?</a:t>
            </a:r>
          </a:p>
          <a:p>
            <a:pPr marL="1074420" lvl="1" indent="-342900"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Насколько оправдано наличие юридических исключений в конструкции </a:t>
            </a:r>
            <a:r>
              <a:rPr lang="en-US" sz="1600" b="1" dirty="0">
                <a:solidFill>
                  <a:schemeClr val="tx1"/>
                </a:solidFill>
              </a:rPr>
              <a:t>Transition </a:t>
            </a:r>
            <a:r>
              <a:rPr lang="ru-RU" sz="1600" b="1" dirty="0">
                <a:solidFill>
                  <a:schemeClr val="tx1"/>
                </a:solidFill>
              </a:rPr>
              <a:t>– например, обязательство </a:t>
            </a:r>
            <a:r>
              <a:rPr lang="en-US" sz="1600" b="1" dirty="0">
                <a:solidFill>
                  <a:schemeClr val="tx1"/>
                </a:solidFill>
              </a:rPr>
              <a:t>ICANN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sz="1600" b="1" dirty="0" err="1">
                <a:solidFill>
                  <a:schemeClr val="tx1"/>
                </a:solidFill>
              </a:rPr>
              <a:t>переделигировать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.gov, .us</a:t>
            </a:r>
            <a:r>
              <a:rPr lang="ru-RU" sz="1600" b="1" dirty="0">
                <a:solidFill>
                  <a:schemeClr val="tx1"/>
                </a:solidFill>
              </a:rPr>
              <a:t> и проч. только после письменного одобрения </a:t>
            </a:r>
            <a:r>
              <a:rPr lang="en-US" sz="1600" b="1" dirty="0">
                <a:solidFill>
                  <a:schemeClr val="tx1"/>
                </a:solidFill>
              </a:rPr>
              <a:t>NTIA?</a:t>
            </a:r>
            <a:endParaRPr lang="ru-RU" sz="1600" b="1" dirty="0">
              <a:solidFill>
                <a:schemeClr val="tx1"/>
              </a:solidFill>
            </a:endParaRPr>
          </a:p>
          <a:p>
            <a:pPr marL="1074420" lvl="1" indent="-342900"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Каковы гарантии того, что третейские структуры, создаваемые для контроля исполнения функции имен и разрешения споров (</a:t>
            </a:r>
            <a:r>
              <a:rPr lang="en-US" sz="1600" b="1" dirty="0">
                <a:solidFill>
                  <a:schemeClr val="tx1"/>
                </a:solidFill>
              </a:rPr>
              <a:t>CSC, IFR)</a:t>
            </a:r>
            <a:r>
              <a:rPr lang="ru-RU" sz="1600" b="1" dirty="0">
                <a:solidFill>
                  <a:schemeClr val="tx1"/>
                </a:solidFill>
              </a:rPr>
              <a:t>, будут функционировать независимо и </a:t>
            </a:r>
            <a:r>
              <a:rPr lang="ru-RU" sz="1600" b="1" dirty="0" err="1">
                <a:solidFill>
                  <a:schemeClr val="tx1"/>
                </a:solidFill>
              </a:rPr>
              <a:t>неангажированно</a:t>
            </a:r>
            <a:r>
              <a:rPr lang="ru-RU" sz="1600" b="1" dirty="0">
                <a:solidFill>
                  <a:schemeClr val="tx1"/>
                </a:solidFill>
              </a:rPr>
              <a:t>, учитывая, что у них отдельных </a:t>
            </a:r>
            <a:r>
              <a:rPr lang="ru-RU" sz="1600" b="1" dirty="0" err="1">
                <a:solidFill>
                  <a:schemeClr val="tx1"/>
                </a:solidFill>
              </a:rPr>
              <a:t>юрлиц</a:t>
            </a:r>
            <a:r>
              <a:rPr lang="ru-RU" sz="1600" b="1" dirty="0">
                <a:solidFill>
                  <a:schemeClr val="tx1"/>
                </a:solidFill>
              </a:rPr>
              <a:t> и они создаются в широком смысле в рамках той же площадки </a:t>
            </a:r>
            <a:r>
              <a:rPr lang="en-US" sz="1600" b="1" dirty="0">
                <a:solidFill>
                  <a:schemeClr val="tx1"/>
                </a:solidFill>
              </a:rPr>
              <a:t>ICANN?</a:t>
            </a:r>
            <a:endParaRPr lang="ru-RU" sz="1600" b="1" dirty="0">
              <a:solidFill>
                <a:schemeClr val="tx1"/>
              </a:solidFill>
            </a:endParaRPr>
          </a:p>
          <a:p>
            <a:pPr marL="1074420" lvl="1" indent="-342900"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Сохраняются ли юридические отношения </a:t>
            </a:r>
            <a:r>
              <a:rPr lang="en-US" sz="1600" b="1" dirty="0">
                <a:solidFill>
                  <a:schemeClr val="tx1"/>
                </a:solidFill>
              </a:rPr>
              <a:t>ICANN</a:t>
            </a:r>
            <a:r>
              <a:rPr lang="ru-RU" sz="1600" b="1" dirty="0">
                <a:solidFill>
                  <a:schemeClr val="tx1"/>
                </a:solidFill>
              </a:rPr>
              <a:t> и Минторговли с учетом того, что никто не отменял </a:t>
            </a:r>
            <a:r>
              <a:rPr lang="en-US" sz="1600" b="1" dirty="0">
                <a:solidFill>
                  <a:schemeClr val="tx1"/>
                </a:solidFill>
              </a:rPr>
              <a:t>Affirmation of Commitments </a:t>
            </a:r>
            <a:r>
              <a:rPr lang="ru-RU" sz="1600" b="1" dirty="0">
                <a:solidFill>
                  <a:schemeClr val="tx1"/>
                </a:solidFill>
              </a:rPr>
              <a:t>2009 г.?</a:t>
            </a:r>
            <a:endParaRPr lang="en-US" sz="1600" b="1" dirty="0">
              <a:solidFill>
                <a:schemeClr val="tx1"/>
              </a:solidFill>
            </a:endParaRPr>
          </a:p>
          <a:p>
            <a:pPr marL="1074420" lvl="1" indent="-342900">
              <a:buAutoNum type="arabicPeriod"/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marL="1074420" lvl="1" indent="-342900">
              <a:buAutoNum type="arabicPeriod"/>
              <a:defRPr/>
            </a:pP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407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ttp://i-russia.ru/media/photos/orig/41d3388ebe605a3a04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45960"/>
            <a:ext cx="8839200" cy="6553200"/>
          </a:xfrm>
          <a:prstGeom prst="rect">
            <a:avLst/>
          </a:prstGeom>
          <a:noFill/>
          <a:ln w="31750">
            <a:solidFill>
              <a:srgbClr val="00B0F0"/>
            </a:solidFill>
            <a:miter lim="800000"/>
            <a:headEnd/>
            <a:tailEnd/>
          </a:ln>
          <a:effectLst>
            <a:glow rad="101600">
              <a:srgbClr val="0070C0">
                <a:alpha val="60000"/>
              </a:srgbClr>
            </a:glow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371600" y="4749621"/>
            <a:ext cx="6629399" cy="1791236"/>
          </a:xfrm>
          <a:prstGeom prst="roundRect">
            <a:avLst/>
          </a:prstGeom>
          <a:solidFill>
            <a:srgbClr val="0299DC">
              <a:alpha val="50000"/>
            </a:srgbClr>
          </a:solidFill>
          <a:ln w="19050" cmpd="sng">
            <a:solidFill>
              <a:srgbClr val="002060"/>
            </a:solidFill>
            <a:prstDash val="solid"/>
          </a:ln>
          <a:effectLst>
            <a:outerShdw blurRad="63500" dist="63500" dir="16200000" sx="104000" sy="104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marL="274320" indent="274320">
              <a:buFont typeface="Wingdings" pitchFamily="2" charset="2"/>
              <a:buChar char="q"/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о программе ПИР-Центра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“</a:t>
            </a: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Международная информационная безопасность</a:t>
            </a:r>
          </a:p>
          <a:p>
            <a:pPr marL="274320"/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и глобальное управление интернетом»</a:t>
            </a:r>
          </a:p>
          <a:p>
            <a:pPr marL="274320" indent="274320"/>
            <a:r>
              <a:rPr lang="en-US" sz="1600" b="1" dirty="0">
                <a:solidFill>
                  <a:srgbClr val="FF85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net.pircenter.org</a:t>
            </a:r>
            <a:r>
              <a:rPr lang="ru-RU" sz="1600" b="1" dirty="0">
                <a:solidFill>
                  <a:srgbClr val="FF85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74320" indent="274320">
              <a:buFont typeface="Wingdings" pitchFamily="2" charset="2"/>
              <a:buChar char="q"/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Контакты (консультант Олег Демидов):</a:t>
            </a:r>
          </a:p>
          <a:p>
            <a:pPr marL="274320" indent="274320"/>
            <a:r>
              <a:rPr lang="en-US" sz="1600" b="1" dirty="0">
                <a:solidFill>
                  <a:srgbClr val="FF85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demidov@pircenter.org</a:t>
            </a:r>
          </a:p>
        </p:txBody>
      </p:sp>
      <p:pic>
        <p:nvPicPr>
          <p:cNvPr id="15" name="Picture 2" descr="http://patdollard.com/wp-content/uploads/2012/12/Air-Force-Cyber-Command-600x350.jpg"/>
          <p:cNvPicPr>
            <a:picLocks noChangeAspect="1" noChangeArrowheads="1"/>
          </p:cNvPicPr>
          <p:nvPr/>
        </p:nvPicPr>
        <p:blipFill>
          <a:blip r:embed="rId4" cstate="print"/>
          <a:srcRect t="22857" b="10857"/>
          <a:stretch>
            <a:fillRect/>
          </a:stretch>
        </p:blipFill>
        <p:spPr bwMode="auto">
          <a:xfrm>
            <a:off x="1870656" y="2381518"/>
            <a:ext cx="5638800" cy="2209800"/>
          </a:xfrm>
          <a:prstGeom prst="rect">
            <a:avLst/>
          </a:prstGeom>
          <a:noFill/>
          <a:ln w="12700" cmpd="sng">
            <a:solidFill>
              <a:srgbClr val="0070C0"/>
            </a:solidFill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1869583" y="1515413"/>
            <a:ext cx="5638800" cy="838200"/>
          </a:xfrm>
          <a:prstGeom prst="roundRect">
            <a:avLst/>
          </a:prstGeom>
          <a:solidFill>
            <a:srgbClr val="0299DC">
              <a:alpha val="50000"/>
            </a:srgbClr>
          </a:solidFill>
          <a:ln w="19050" cmpd="sng">
            <a:solidFill>
              <a:srgbClr val="002060"/>
            </a:solidFill>
            <a:prstDash val="solid"/>
          </a:ln>
          <a:effectLst>
            <a:outerShdw blurRad="63500" dist="63500" dir="16200000" sx="104000" sy="104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algn="ctr">
              <a:defRPr/>
            </a:pPr>
            <a:endParaRPr lang="ru-RU" sz="2800" dirty="0"/>
          </a:p>
          <a:p>
            <a:pPr algn="ctr">
              <a:defRPr/>
            </a:pPr>
            <a:r>
              <a:rPr lang="ru-RU" sz="2800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63500" dir="16200000" sx="101000" sy="101000" algn="tl">
                    <a:srgbClr val="000000">
                      <a:alpha val="42000"/>
                    </a:srgbClr>
                  </a:outerShdw>
                </a:effectLst>
                <a:latin typeface="Impact" pitchFamily="34" charset="0"/>
              </a:rPr>
              <a:t>Спасибо за внимание!</a:t>
            </a:r>
            <a:endParaRPr lang="en-US" sz="2800" dirty="0">
              <a:ln w="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63500" dir="16200000" sx="101000" sy="101000" algn="tl">
                  <a:srgbClr val="000000">
                    <a:alpha val="42000"/>
                  </a:srgbClr>
                </a:outerShdw>
              </a:effectLst>
              <a:latin typeface="Impact" pitchFamily="34" charset="0"/>
            </a:endParaRPr>
          </a:p>
          <a:p>
            <a:pPr algn="ctr">
              <a:defRPr/>
            </a:pPr>
            <a:endParaRPr lang="en-US" sz="28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40664" y="126501"/>
            <a:ext cx="7315200" cy="762000"/>
          </a:xfrm>
        </p:spPr>
        <p:txBody>
          <a:bodyPr/>
          <a:lstStyle/>
          <a:p>
            <a:pPr eaLnBrk="1" hangingPunct="1"/>
            <a:r>
              <a:rPr lang="ru-RU" sz="1800" b="1" dirty="0">
                <a:cs typeface="Arial" pitchFamily="34" charset="0"/>
              </a:rPr>
              <a:t>Прежний </a:t>
            </a:r>
            <a:r>
              <a:rPr lang="ru-RU" sz="1800" b="1" dirty="0" err="1">
                <a:cs typeface="Arial" pitchFamily="34" charset="0"/>
              </a:rPr>
              <a:t>стату</a:t>
            </a:r>
            <a:r>
              <a:rPr lang="en-US" sz="1800" b="1" dirty="0">
                <a:cs typeface="Arial" pitchFamily="34" charset="0"/>
              </a:rPr>
              <a:t>c</a:t>
            </a:r>
            <a:r>
              <a:rPr lang="ru-RU" sz="1800" b="1" dirty="0">
                <a:cs typeface="Arial" pitchFamily="34" charset="0"/>
              </a:rPr>
              <a:t> </a:t>
            </a:r>
            <a:r>
              <a:rPr lang="en-US" sz="1800" b="1" dirty="0">
                <a:cs typeface="Arial" pitchFamily="34" charset="0"/>
              </a:rPr>
              <a:t>IANA </a:t>
            </a:r>
            <a:r>
              <a:rPr lang="ru-RU" sz="1800" b="1" dirty="0">
                <a:cs typeface="Arial" pitchFamily="34" charset="0"/>
              </a:rPr>
              <a:t>по отношению </a:t>
            </a:r>
            <a:br>
              <a:rPr lang="ru-RU" sz="1800" b="1" dirty="0">
                <a:cs typeface="Arial" pitchFamily="34" charset="0"/>
              </a:rPr>
            </a:br>
            <a:r>
              <a:rPr lang="ru-RU" sz="1800" b="1" dirty="0">
                <a:cs typeface="Arial" pitchFamily="34" charset="0"/>
              </a:rPr>
              <a:t>к правительству США</a:t>
            </a:r>
            <a:endParaRPr lang="ru-RU" sz="18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8600" y="1752600"/>
            <a:ext cx="144780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7"/>
          <p:cNvSpPr/>
          <p:nvPr/>
        </p:nvSpPr>
        <p:spPr>
          <a:xfrm>
            <a:off x="152400" y="1176534"/>
            <a:ext cx="8839200" cy="5376666"/>
          </a:xfrm>
          <a:prstGeom prst="roundRect">
            <a:avLst>
              <a:gd name="adj" fmla="val 4159"/>
            </a:avLst>
          </a:prstGeom>
          <a:solidFill>
            <a:srgbClr val="0070C0">
              <a:alpha val="11000"/>
            </a:srgbClr>
          </a:solidFill>
          <a:ln w="19050" cmpd="sng">
            <a:solidFill>
              <a:srgbClr val="00206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marL="617220" indent="-342900">
              <a:buAutoNum type="arabicPeriod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617220" indent="-342900"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Основа взаимоотношений:  Контракт на осуществление функций</a:t>
            </a:r>
            <a:r>
              <a:rPr lang="en-US" sz="1600" b="1" dirty="0">
                <a:solidFill>
                  <a:schemeClr val="tx1"/>
                </a:solidFill>
              </a:rPr>
              <a:t> IANA c National Telecommunication and Information Administration (NTIA)</a:t>
            </a: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Фиксирует роль Министерства торговли США </a:t>
            </a: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Некоммерческий характер (</a:t>
            </a:r>
            <a:r>
              <a:rPr lang="en-US" sz="1600" b="1" dirty="0">
                <a:solidFill>
                  <a:schemeClr val="tx1"/>
                </a:solidFill>
              </a:rPr>
              <a:t>$0)</a:t>
            </a: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chemeClr val="tx1"/>
                </a:solidFill>
              </a:rPr>
              <a:t>C</a:t>
            </a:r>
            <a:r>
              <a:rPr lang="ru-RU" sz="1600" b="1" dirty="0">
                <a:solidFill>
                  <a:schemeClr val="tx1"/>
                </a:solidFill>
              </a:rPr>
              <a:t>рок действия с 10 января 2012 г. по 30 сентября 2015 г.</a:t>
            </a: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Были предусмотрены опционы на продление: по 30 сентября 2017 г. и по 30 сентября 2019 г.</a:t>
            </a:r>
            <a:endParaRPr lang="en-US" sz="1600" b="1" dirty="0">
              <a:solidFill>
                <a:schemeClr val="tx1"/>
              </a:solidFill>
            </a:endParaRP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В 2015 г. частично использован первый опцион: контракт продлен до 30 сентября 2016 г.</a:t>
            </a:r>
            <a:r>
              <a:rPr lang="en-US" sz="1600" b="1" dirty="0">
                <a:solidFill>
                  <a:schemeClr val="tx1"/>
                </a:solidFill>
              </a:rPr>
              <a:t> (</a:t>
            </a:r>
            <a:r>
              <a:rPr lang="ru-RU" sz="1600" b="1" dirty="0">
                <a:solidFill>
                  <a:schemeClr val="tx1"/>
                </a:solidFill>
              </a:rPr>
              <a:t>дальнейшее продление не планируется)</a:t>
            </a: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617220" indent="-342900"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Определяет полномочия ответственного управления Министерства торговли США в части функций </a:t>
            </a:r>
            <a:r>
              <a:rPr lang="en-US" sz="1600" b="1" dirty="0">
                <a:solidFill>
                  <a:schemeClr val="tx1"/>
                </a:solidFill>
              </a:rPr>
              <a:t>IANA</a:t>
            </a:r>
            <a:endParaRPr lang="ru-RU" sz="1600" b="1" dirty="0">
              <a:solidFill>
                <a:schemeClr val="tx1"/>
              </a:solidFill>
            </a:endParaRPr>
          </a:p>
          <a:p>
            <a:pPr marL="617220" indent="-342900">
              <a:buFont typeface="+mj-lt"/>
              <a:buAutoNum type="arabicPeriod"/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утверждение запросов ICANN на внесение изменений в файл корневой зоны DNS </a:t>
            </a: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Предоставление </a:t>
            </a:r>
            <a:r>
              <a:rPr lang="en-US" sz="1600" b="1" dirty="0">
                <a:solidFill>
                  <a:schemeClr val="tx1"/>
                </a:solidFill>
              </a:rPr>
              <a:t>ICANN</a:t>
            </a:r>
            <a:r>
              <a:rPr lang="ru-RU" sz="1600" b="1" dirty="0">
                <a:solidFill>
                  <a:schemeClr val="tx1"/>
                </a:solidFill>
              </a:rPr>
              <a:t> регулярной отчетности Министерству торговли США об осуществлении функций </a:t>
            </a:r>
            <a:r>
              <a:rPr lang="en-US" sz="1600" b="1" dirty="0">
                <a:solidFill>
                  <a:schemeClr val="tx1"/>
                </a:solidFill>
              </a:rPr>
              <a:t>IANA</a:t>
            </a: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Минторговли располагает полномочиями для проведения проверок исполнения функций</a:t>
            </a:r>
          </a:p>
          <a:p>
            <a:pPr marL="560070" indent="-285750">
              <a:buFont typeface="Wingdings" panose="05000000000000000000" pitchFamily="2" charset="2"/>
              <a:buChar char="§"/>
              <a:defRPr/>
            </a:pPr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77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15200" cy="762000"/>
          </a:xfrm>
        </p:spPr>
        <p:txBody>
          <a:bodyPr/>
          <a:lstStyle/>
          <a:p>
            <a:pPr eaLnBrk="1" hangingPunct="1"/>
            <a:r>
              <a:rPr lang="ru-RU" sz="1800" b="1" dirty="0">
                <a:cs typeface="Arial" pitchFamily="34" charset="0"/>
              </a:rPr>
              <a:t>Предыстория процесса: идея глобализации управления уникальными идентификаторами</a:t>
            </a:r>
            <a:endParaRPr lang="ru-RU" sz="18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8600" y="1752600"/>
            <a:ext cx="144780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7"/>
          <p:cNvSpPr/>
          <p:nvPr/>
        </p:nvSpPr>
        <p:spPr>
          <a:xfrm>
            <a:off x="152400" y="977130"/>
            <a:ext cx="8839200" cy="5652270"/>
          </a:xfrm>
          <a:prstGeom prst="roundRect">
            <a:avLst>
              <a:gd name="adj" fmla="val 4159"/>
            </a:avLst>
          </a:prstGeom>
          <a:solidFill>
            <a:srgbClr val="0070C0">
              <a:alpha val="11000"/>
            </a:srgbClr>
          </a:solidFill>
          <a:ln w="19050" cmpd="sng">
            <a:solidFill>
              <a:srgbClr val="00206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marL="617220" indent="-342900">
              <a:buAutoNum type="arabicPeriod"/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chemeClr val="tx1"/>
                </a:solidFill>
              </a:rPr>
              <a:t>Идея глобализации системы управления УИИ: август 1990 года, информационный Запрос комментариев (RFC)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1174:</a:t>
            </a:r>
            <a:endParaRPr lang="en-US" b="1" dirty="0">
              <a:solidFill>
                <a:schemeClr val="tx1"/>
              </a:solidFill>
            </a:endParaRPr>
          </a:p>
          <a:p>
            <a:pPr marL="1531620" lvl="2" indent="-342900">
              <a:buFont typeface="Courier New" panose="02070309020205020404" pitchFamily="49" charset="0"/>
              <a:buChar char="o"/>
              <a:defRPr/>
            </a:pPr>
            <a:r>
              <a:rPr lang="ru-RU" b="1" dirty="0">
                <a:solidFill>
                  <a:schemeClr val="tx1"/>
                </a:solidFill>
              </a:rPr>
              <a:t>«По мере ускоряющегося роста количества сетей в Интернете и его одновременной интернационализации приходит время продумать дальнейшее делегирование полномочий по распределению и присвоению идентификаторов в международном формате». </a:t>
            </a: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chemeClr val="tx1"/>
                </a:solidFill>
              </a:rPr>
              <a:t>1997-1998 г.: «Белая книга», «Зеленая книга», формирование </a:t>
            </a:r>
            <a:r>
              <a:rPr lang="en-US" b="1" dirty="0">
                <a:solidFill>
                  <a:schemeClr val="tx1"/>
                </a:solidFill>
              </a:rPr>
              <a:t>ICANN</a:t>
            </a:r>
            <a:r>
              <a:rPr lang="ru-RU" b="1" dirty="0">
                <a:solidFill>
                  <a:schemeClr val="tx1"/>
                </a:solidFill>
              </a:rPr>
              <a:t>:</a:t>
            </a:r>
            <a:endParaRPr lang="en-US" b="1" dirty="0">
              <a:solidFill>
                <a:schemeClr val="tx1"/>
              </a:solidFill>
            </a:endParaRPr>
          </a:p>
          <a:p>
            <a:pPr marL="1531620" lvl="2" indent="-342900">
              <a:buFont typeface="Courier New" panose="02070309020205020404" pitchFamily="49" charset="0"/>
              <a:buChar char="o"/>
              <a:defRPr/>
            </a:pPr>
            <a:r>
              <a:rPr lang="ru-RU" b="1" dirty="0">
                <a:solidFill>
                  <a:schemeClr val="tx1"/>
                </a:solidFill>
              </a:rPr>
              <a:t>Временный характер координирующей роли </a:t>
            </a:r>
            <a:r>
              <a:rPr lang="en-US" b="1" dirty="0">
                <a:solidFill>
                  <a:schemeClr val="tx1"/>
                </a:solidFill>
              </a:rPr>
              <a:t>NTIA</a:t>
            </a:r>
            <a:r>
              <a:rPr lang="ru-RU" b="1" dirty="0">
                <a:solidFill>
                  <a:schemeClr val="tx1"/>
                </a:solidFill>
              </a:rPr>
              <a:t> до тех пор, пока сообщество заинтересованных сторон не обретет достаточную зрелость и не докажет эффективность своего механизма</a:t>
            </a: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chemeClr val="tx1"/>
              </a:solidFill>
            </a:endParaRP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15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15200" cy="762000"/>
          </a:xfrm>
        </p:spPr>
        <p:txBody>
          <a:bodyPr/>
          <a:lstStyle/>
          <a:p>
            <a:pPr eaLnBrk="1" hangingPunct="1"/>
            <a:r>
              <a:rPr lang="ru-RU" sz="1800" b="1" dirty="0">
                <a:cs typeface="Arial" pitchFamily="34" charset="0"/>
              </a:rPr>
              <a:t>Предыстория процесса: идея глобализации управления уникальными идентификаторами (</a:t>
            </a:r>
            <a:r>
              <a:rPr lang="en-US" sz="1800" b="1" dirty="0">
                <a:cs typeface="Arial" pitchFamily="34" charset="0"/>
              </a:rPr>
              <a:t>II)</a:t>
            </a:r>
            <a:endParaRPr lang="ru-RU" sz="18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8600" y="1752600"/>
            <a:ext cx="144780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7"/>
          <p:cNvSpPr/>
          <p:nvPr/>
        </p:nvSpPr>
        <p:spPr>
          <a:xfrm>
            <a:off x="152400" y="977130"/>
            <a:ext cx="8839200" cy="5652270"/>
          </a:xfrm>
          <a:prstGeom prst="roundRect">
            <a:avLst>
              <a:gd name="adj" fmla="val 4159"/>
            </a:avLst>
          </a:prstGeom>
          <a:solidFill>
            <a:srgbClr val="0070C0">
              <a:alpha val="11000"/>
            </a:srgbClr>
          </a:solidFill>
          <a:ln w="19050" cmpd="sng">
            <a:solidFill>
              <a:srgbClr val="00206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marL="617220" indent="-342900">
              <a:buAutoNum type="arabicPeriod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chemeClr val="tx1"/>
                </a:solidFill>
              </a:rPr>
              <a:t>1 </a:t>
            </a:r>
            <a:r>
              <a:rPr lang="ru-RU" sz="1600" b="1" dirty="0">
                <a:solidFill>
                  <a:schemeClr val="tx1"/>
                </a:solidFill>
              </a:rPr>
              <a:t>июля 1997 г. поручение президента США Минторговли осуществить «приватизацию системы </a:t>
            </a:r>
            <a:r>
              <a:rPr lang="en-US" sz="1600" b="1" dirty="0">
                <a:solidFill>
                  <a:schemeClr val="tx1"/>
                </a:solidFill>
              </a:rPr>
              <a:t>DNS</a:t>
            </a:r>
            <a:r>
              <a:rPr lang="ru-RU" sz="1600" b="1" dirty="0">
                <a:solidFill>
                  <a:schemeClr val="tx1"/>
                </a:solidFill>
              </a:rPr>
              <a:t>»</a:t>
            </a: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2 июля 1997 г.: </a:t>
            </a:r>
            <a:r>
              <a:rPr lang="en-US" sz="1600" b="1" dirty="0">
                <a:solidFill>
                  <a:schemeClr val="tx1"/>
                </a:solidFill>
              </a:rPr>
              <a:t>RFC </a:t>
            </a:r>
            <a:r>
              <a:rPr lang="ru-RU" sz="1600" b="1" dirty="0">
                <a:solidFill>
                  <a:schemeClr val="tx1"/>
                </a:solidFill>
              </a:rPr>
              <a:t>по вопросу администрирования </a:t>
            </a:r>
            <a:r>
              <a:rPr lang="en-US" sz="1600" b="1" dirty="0">
                <a:solidFill>
                  <a:schemeClr val="tx1"/>
                </a:solidFill>
              </a:rPr>
              <a:t>DNS</a:t>
            </a:r>
            <a:endParaRPr lang="ru-RU" sz="1600" b="1" dirty="0">
              <a:solidFill>
                <a:schemeClr val="tx1"/>
              </a:solidFill>
            </a:endParaRP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20 февраля 1998 г.: публикация для комментариев «Зеленой книги» (</a:t>
            </a:r>
            <a:r>
              <a:rPr lang="en-US" sz="1600" b="1" dirty="0">
                <a:solidFill>
                  <a:schemeClr val="tx1"/>
                </a:solidFill>
              </a:rPr>
              <a:t>A Proposal to Improve the Technical Management of Internet Names and Addresses</a:t>
            </a:r>
            <a:r>
              <a:rPr lang="ru-RU" sz="1600" b="1" dirty="0">
                <a:solidFill>
                  <a:schemeClr val="tx1"/>
                </a:solidFill>
              </a:rPr>
              <a:t>) </a:t>
            </a: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5 июня 1998 г. - </a:t>
            </a:r>
            <a:r>
              <a:rPr lang="en-US" sz="1600" b="1" dirty="0">
                <a:solidFill>
                  <a:schemeClr val="tx1"/>
                </a:solidFill>
              </a:rPr>
              <a:t>Statement of Policy on the Management of Internet Names and Addresses</a:t>
            </a:r>
            <a:r>
              <a:rPr lang="ru-RU" sz="1600" b="1" dirty="0">
                <a:solidFill>
                  <a:schemeClr val="tx1"/>
                </a:solidFill>
              </a:rPr>
              <a:t>, опубликованное </a:t>
            </a:r>
            <a:r>
              <a:rPr lang="en-US" sz="1600" b="1" dirty="0">
                <a:solidFill>
                  <a:schemeClr val="tx1"/>
                </a:solidFill>
              </a:rPr>
              <a:t>NTIA</a:t>
            </a: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chemeClr val="tx1"/>
                </a:solidFill>
              </a:rPr>
              <a:t>8 </a:t>
            </a:r>
            <a:r>
              <a:rPr lang="ru-RU" sz="1600" b="1" dirty="0">
                <a:solidFill>
                  <a:schemeClr val="tx1"/>
                </a:solidFill>
              </a:rPr>
              <a:t>февраля 2000 г. – подписание контракта </a:t>
            </a:r>
            <a:r>
              <a:rPr lang="en-US" sz="1600" b="1" dirty="0">
                <a:solidFill>
                  <a:schemeClr val="tx1"/>
                </a:solidFill>
              </a:rPr>
              <a:t>NTIA</a:t>
            </a:r>
            <a:r>
              <a:rPr lang="ru-RU" sz="1600" b="1" dirty="0">
                <a:solidFill>
                  <a:schemeClr val="tx1"/>
                </a:solidFill>
              </a:rPr>
              <a:t> с </a:t>
            </a:r>
            <a:r>
              <a:rPr lang="en-US" sz="1600" b="1" dirty="0">
                <a:solidFill>
                  <a:schemeClr val="tx1"/>
                </a:solidFill>
              </a:rPr>
              <a:t>ICANN</a:t>
            </a:r>
            <a:r>
              <a:rPr lang="ru-RU" sz="1600" b="1" dirty="0">
                <a:solidFill>
                  <a:schemeClr val="tx1"/>
                </a:solidFill>
              </a:rPr>
              <a:t> на исполнение функций </a:t>
            </a:r>
            <a:r>
              <a:rPr lang="en-US" sz="1600" b="1" dirty="0">
                <a:solidFill>
                  <a:schemeClr val="tx1"/>
                </a:solidFill>
              </a:rPr>
              <a:t>IANA</a:t>
            </a:r>
          </a:p>
          <a:p>
            <a:pPr marL="274320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274320">
              <a:defRPr/>
            </a:pPr>
            <a:r>
              <a:rPr lang="ru-RU" sz="1600" b="1" dirty="0">
                <a:solidFill>
                  <a:schemeClr val="tx1"/>
                </a:solidFill>
              </a:rPr>
              <a:t>Спусковой курок процесса: заявлени</a:t>
            </a:r>
            <a:r>
              <a:rPr lang="en-US" sz="1600" b="1" dirty="0">
                <a:solidFill>
                  <a:schemeClr val="tx1"/>
                </a:solidFill>
              </a:rPr>
              <a:t>e NTIA </a:t>
            </a:r>
            <a:r>
              <a:rPr lang="ru-RU" sz="1600" b="1" dirty="0">
                <a:solidFill>
                  <a:schemeClr val="tx1"/>
                </a:solidFill>
              </a:rPr>
              <a:t>от 14 марта 2014 г.: «намерение передать ключевые функции системы доменных имен глобальному мультистейкхолдерному сообществу»</a:t>
            </a:r>
            <a:endParaRPr lang="en-US" sz="1600" b="1" dirty="0">
              <a:solidFill>
                <a:schemeClr val="tx1"/>
              </a:solidFill>
            </a:endParaRPr>
          </a:p>
          <a:p>
            <a:pPr marL="617220" indent="-342900">
              <a:buFont typeface="+mj-lt"/>
              <a:buAutoNum type="arabicPeriod"/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marL="274320">
              <a:defRPr/>
            </a:pPr>
            <a:r>
              <a:rPr lang="ru-RU" sz="1600" b="1" dirty="0">
                <a:solidFill>
                  <a:schemeClr val="tx1"/>
                </a:solidFill>
              </a:rPr>
              <a:t>Условия </a:t>
            </a:r>
            <a:r>
              <a:rPr lang="en-US" sz="1600" b="1" dirty="0">
                <a:solidFill>
                  <a:schemeClr val="tx1"/>
                </a:solidFill>
              </a:rPr>
              <a:t>NTIA </a:t>
            </a:r>
            <a:r>
              <a:rPr lang="ru-RU" sz="1600" b="1" dirty="0">
                <a:solidFill>
                  <a:schemeClr val="tx1"/>
                </a:solidFill>
              </a:rPr>
              <a:t>в части передачи ответственного управления:</a:t>
            </a:r>
          </a:p>
          <a:p>
            <a:pPr marL="617220" indent="-342900">
              <a:buFont typeface="+mj-lt"/>
              <a:buAutoNum type="arabicPeriod"/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Поддержка и укрепление мультистейкхолдерной модели</a:t>
            </a:r>
            <a:endParaRPr lang="en-US" sz="1600" b="1" dirty="0">
              <a:solidFill>
                <a:schemeClr val="tx1"/>
              </a:solidFill>
            </a:endParaRP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Обеспечение безопасности, стабильности, устойчивости </a:t>
            </a:r>
            <a:r>
              <a:rPr lang="en-US" sz="1600" b="1" dirty="0">
                <a:solidFill>
                  <a:schemeClr val="tx1"/>
                </a:solidFill>
              </a:rPr>
              <a:t>DNS</a:t>
            </a: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Учет потребностей и интересов клиентов и партнеров </a:t>
            </a:r>
            <a:r>
              <a:rPr lang="en-US" sz="1600" b="1" dirty="0">
                <a:solidFill>
                  <a:schemeClr val="tx1"/>
                </a:solidFill>
              </a:rPr>
              <a:t>IANA</a:t>
            </a: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Обеспечение открытости Интернета</a:t>
            </a:r>
            <a:endParaRPr lang="en-US" sz="1600" b="1" dirty="0">
              <a:solidFill>
                <a:schemeClr val="tx1"/>
              </a:solidFill>
            </a:endParaRP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Отказ от передачи управления «государству или группе государств»</a:t>
            </a:r>
            <a:endParaRPr lang="en-US" sz="1600" b="1" dirty="0">
              <a:solidFill>
                <a:schemeClr val="tx1"/>
              </a:solidFill>
            </a:endParaRP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210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15200" cy="762000"/>
          </a:xfrm>
        </p:spPr>
        <p:txBody>
          <a:bodyPr/>
          <a:lstStyle/>
          <a:p>
            <a:pPr eaLnBrk="1" hangingPunct="1"/>
            <a:r>
              <a:rPr lang="en-US" sz="1800" b="1" dirty="0">
                <a:cs typeface="Arial" pitchFamily="34" charset="0"/>
              </a:rPr>
              <a:t>IANA</a:t>
            </a:r>
            <a:r>
              <a:rPr lang="ru-RU" sz="1800" b="1" dirty="0">
                <a:cs typeface="Arial" pitchFamily="34" charset="0"/>
              </a:rPr>
              <a:t> и ее функции до начала трансформации</a:t>
            </a:r>
            <a:endParaRPr lang="ru-RU" sz="18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8600" y="1752600"/>
            <a:ext cx="144780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7"/>
          <p:cNvSpPr/>
          <p:nvPr/>
        </p:nvSpPr>
        <p:spPr>
          <a:xfrm>
            <a:off x="152400" y="1176534"/>
            <a:ext cx="8839200" cy="5148066"/>
          </a:xfrm>
          <a:prstGeom prst="roundRect">
            <a:avLst>
              <a:gd name="adj" fmla="val 4159"/>
            </a:avLst>
          </a:prstGeom>
          <a:solidFill>
            <a:srgbClr val="0070C0">
              <a:alpha val="11000"/>
            </a:srgbClr>
          </a:solidFill>
          <a:ln w="19050" cmpd="sng">
            <a:solidFill>
              <a:srgbClr val="00206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marL="274320">
              <a:defRPr/>
            </a:pPr>
            <a:r>
              <a:rPr lang="ru-RU" sz="1600" b="1" u="sng" dirty="0">
                <a:solidFill>
                  <a:schemeClr val="tx1"/>
                </a:solidFill>
              </a:rPr>
              <a:t>Статус </a:t>
            </a:r>
            <a:r>
              <a:rPr lang="en-US" sz="1600" b="1" u="sng" dirty="0">
                <a:solidFill>
                  <a:schemeClr val="tx1"/>
                </a:solidFill>
              </a:rPr>
              <a:t>IANA </a:t>
            </a:r>
            <a:endParaRPr lang="ru-RU" sz="1600" b="1" u="sng" dirty="0">
              <a:solidFill>
                <a:schemeClr val="tx1"/>
              </a:solidFill>
            </a:endParaRPr>
          </a:p>
          <a:p>
            <a:pPr marL="274320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274320">
              <a:defRPr/>
            </a:pPr>
            <a:r>
              <a:rPr lang="en-US" sz="1600" b="1" dirty="0">
                <a:solidFill>
                  <a:schemeClr val="tx1"/>
                </a:solidFill>
              </a:rPr>
              <a:t>(Internet Assigned Numbers Authority‎</a:t>
            </a:r>
            <a:r>
              <a:rPr lang="ru-RU" sz="1600" b="1" dirty="0">
                <a:solidFill>
                  <a:schemeClr val="tx1"/>
                </a:solidFill>
              </a:rPr>
              <a:t>, Администрация адресного пространства Интернет) :</a:t>
            </a:r>
          </a:p>
          <a:p>
            <a:pPr marL="274320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560070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на данный момент не является самостоятельной организацией, представляет собой специальный технический департамент в структуре </a:t>
            </a:r>
            <a:r>
              <a:rPr lang="en-US" sz="1600" b="1" dirty="0">
                <a:solidFill>
                  <a:schemeClr val="tx1"/>
                </a:solidFill>
              </a:rPr>
              <a:t>ICANN</a:t>
            </a:r>
            <a:endParaRPr lang="ru-RU" sz="1600" b="1" dirty="0">
              <a:solidFill>
                <a:schemeClr val="tx1"/>
              </a:solidFill>
            </a:endParaRPr>
          </a:p>
          <a:p>
            <a:pPr marL="274320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274320">
              <a:defRPr/>
            </a:pPr>
            <a:r>
              <a:rPr lang="ru-RU" sz="1600" b="1" u="sng" dirty="0">
                <a:solidFill>
                  <a:schemeClr val="tx1"/>
                </a:solidFill>
              </a:rPr>
              <a:t>Основные функции </a:t>
            </a:r>
            <a:r>
              <a:rPr lang="en-US" sz="1600" b="1" u="sng" dirty="0">
                <a:solidFill>
                  <a:schemeClr val="tx1"/>
                </a:solidFill>
              </a:rPr>
              <a:t>IANA:</a:t>
            </a:r>
            <a:endParaRPr lang="ru-RU" sz="1600" b="1" u="sng" dirty="0">
              <a:solidFill>
                <a:schemeClr val="tx1"/>
              </a:solidFill>
            </a:endParaRPr>
          </a:p>
          <a:p>
            <a:pPr marL="560070" indent="-285750">
              <a:buFont typeface="Wingdings" panose="05000000000000000000" pitchFamily="2" charset="2"/>
              <a:buChar char="§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560070" indent="-285750">
              <a:buFont typeface="Wingdings" panose="05000000000000000000" pitchFamily="2" charset="2"/>
              <a:buChar char="§"/>
              <a:defRPr/>
            </a:pPr>
            <a:r>
              <a:rPr lang="ru-RU" sz="1600" b="1" dirty="0">
                <a:solidFill>
                  <a:schemeClr val="tx1"/>
                </a:solidFill>
              </a:rPr>
              <a:t>регистрация и поддержание регистра параметров интернет-протокола и номеров портов Интернета</a:t>
            </a:r>
            <a:endParaRPr lang="en-US" sz="1600" b="1" dirty="0">
              <a:solidFill>
                <a:schemeClr val="tx1"/>
              </a:solidFill>
            </a:endParaRPr>
          </a:p>
          <a:p>
            <a:pPr marL="560070" indent="-285750">
              <a:buFont typeface="Wingdings" panose="05000000000000000000" pitchFamily="2" charset="2"/>
              <a:buChar char="§"/>
              <a:defRPr/>
            </a:pPr>
            <a:r>
              <a:rPr lang="ru-RU" sz="1600" b="1" dirty="0">
                <a:solidFill>
                  <a:schemeClr val="tx1"/>
                </a:solidFill>
              </a:rPr>
              <a:t>администрирование файла корневой зоны системы DNS </a:t>
            </a:r>
            <a:r>
              <a:rPr lang="en-US" sz="1600" b="1" dirty="0">
                <a:solidFill>
                  <a:schemeClr val="tx1"/>
                </a:solidFill>
              </a:rPr>
              <a:t>(Root Zone File)</a:t>
            </a:r>
          </a:p>
          <a:p>
            <a:pPr marL="560070" indent="-285750">
              <a:buFont typeface="Wingdings" panose="05000000000000000000" pitchFamily="2" charset="2"/>
              <a:buChar char="§"/>
              <a:defRPr/>
            </a:pPr>
            <a:r>
              <a:rPr lang="ru-RU" sz="1600" b="1" dirty="0">
                <a:solidFill>
                  <a:schemeClr val="tx1"/>
                </a:solidFill>
              </a:rPr>
              <a:t>взаимодействие с операторами корневых серверов и операторами </a:t>
            </a:r>
            <a:r>
              <a:rPr lang="en-US" sz="1600" b="1" dirty="0">
                <a:solidFill>
                  <a:schemeClr val="tx1"/>
                </a:solidFill>
              </a:rPr>
              <a:t>TLD </a:t>
            </a:r>
            <a:r>
              <a:rPr lang="ru-RU" sz="1600" b="1" dirty="0">
                <a:solidFill>
                  <a:schemeClr val="tx1"/>
                </a:solidFill>
              </a:rPr>
              <a:t>серверов</a:t>
            </a:r>
          </a:p>
          <a:p>
            <a:pPr marL="560070" indent="-285750">
              <a:buFont typeface="Wingdings" panose="05000000000000000000" pitchFamily="2" charset="2"/>
              <a:buChar char="§"/>
              <a:defRPr/>
            </a:pPr>
            <a:r>
              <a:rPr lang="ru-RU" sz="1600" b="1" dirty="0">
                <a:solidFill>
                  <a:schemeClr val="tx1"/>
                </a:solidFill>
              </a:rPr>
              <a:t>распределение стеков IP-адресов</a:t>
            </a:r>
            <a:r>
              <a:rPr lang="en-US" sz="1600" b="1" dirty="0">
                <a:solidFill>
                  <a:schemeClr val="tx1"/>
                </a:solidFill>
              </a:rPr>
              <a:t> (</a:t>
            </a:r>
            <a:r>
              <a:rPr lang="ru-RU" sz="1600" b="1" dirty="0">
                <a:solidFill>
                  <a:schemeClr val="tx1"/>
                </a:solidFill>
              </a:rPr>
              <a:t>делегирует их </a:t>
            </a:r>
            <a:r>
              <a:rPr lang="en-US" sz="1600" b="1" dirty="0">
                <a:solidFill>
                  <a:schemeClr val="tx1"/>
                </a:solidFill>
              </a:rPr>
              <a:t>RIR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и </a:t>
            </a:r>
            <a:r>
              <a:rPr lang="en-US" sz="1600" b="1" dirty="0">
                <a:solidFill>
                  <a:schemeClr val="tx1"/>
                </a:solidFill>
              </a:rPr>
              <a:t>ASN</a:t>
            </a:r>
          </a:p>
          <a:p>
            <a:pPr marL="560070" indent="-285750">
              <a:buFont typeface="Wingdings" panose="05000000000000000000" pitchFamily="2" charset="2"/>
              <a:buChar char="§"/>
              <a:defRPr/>
            </a:pPr>
            <a:r>
              <a:rPr lang="ru-RU" sz="1600" b="1" dirty="0">
                <a:solidFill>
                  <a:schemeClr val="tx1"/>
                </a:solidFill>
              </a:rPr>
              <a:t>управление доменом верхнего уровня доменом .arpa в рамках обеспечения работы системы DNS</a:t>
            </a:r>
            <a:r>
              <a:rPr lang="en-US" sz="1600" b="1" dirty="0">
                <a:solidFill>
                  <a:schemeClr val="tx1"/>
                </a:solidFill>
              </a:rPr>
              <a:t> (</a:t>
            </a:r>
            <a:r>
              <a:rPr lang="ru-RU" sz="1600" b="1" dirty="0">
                <a:solidFill>
                  <a:schemeClr val="tx1"/>
                </a:solidFill>
              </a:rPr>
              <a:t>зарезервирован для технических функций)</a:t>
            </a:r>
          </a:p>
          <a:p>
            <a:pPr marL="560070" indent="-285750">
              <a:buFont typeface="Wingdings" panose="05000000000000000000" pitchFamily="2" charset="2"/>
              <a:buChar char="§"/>
              <a:defRPr/>
            </a:pPr>
            <a:r>
              <a:rPr lang="ru-RU" sz="1600" b="1" dirty="0">
                <a:solidFill>
                  <a:schemeClr val="tx1"/>
                </a:solidFill>
              </a:rPr>
              <a:t>проч. (</a:t>
            </a:r>
            <a:r>
              <a:rPr lang="en-US" sz="1600" b="1" dirty="0">
                <a:solidFill>
                  <a:schemeClr val="tx1"/>
                </a:solidFill>
              </a:rPr>
              <a:t>c 2011 </a:t>
            </a:r>
            <a:r>
              <a:rPr lang="ru-RU" sz="1600" b="1" dirty="0">
                <a:solidFill>
                  <a:schemeClr val="tx1"/>
                </a:solidFill>
              </a:rPr>
              <a:t>г. поддержание базы </a:t>
            </a:r>
            <a:r>
              <a:rPr lang="en-US" sz="1600" b="1" dirty="0">
                <a:solidFill>
                  <a:schemeClr val="tx1"/>
                </a:solidFill>
              </a:rPr>
              <a:t>Time Zone Database)</a:t>
            </a:r>
            <a:endParaRPr lang="ru-RU" sz="1600" b="1" dirty="0">
              <a:solidFill>
                <a:schemeClr val="tx1"/>
              </a:solidFill>
            </a:endParaRPr>
          </a:p>
          <a:p>
            <a:pPr marL="560070" indent="-285750">
              <a:buFont typeface="Wingdings" panose="05000000000000000000" pitchFamily="2" charset="2"/>
              <a:buChar char="§"/>
              <a:defRPr/>
            </a:pPr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77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40664" y="126501"/>
            <a:ext cx="7315200" cy="762000"/>
          </a:xfrm>
        </p:spPr>
        <p:txBody>
          <a:bodyPr/>
          <a:lstStyle/>
          <a:p>
            <a:pPr eaLnBrk="1" hangingPunct="1"/>
            <a:r>
              <a:rPr lang="ru-RU" sz="1800" b="1" dirty="0">
                <a:cs typeface="Arial" pitchFamily="34" charset="0"/>
              </a:rPr>
              <a:t>Участие </a:t>
            </a:r>
            <a:r>
              <a:rPr lang="en-US" sz="1800" b="1" dirty="0">
                <a:cs typeface="Arial" pitchFamily="34" charset="0"/>
              </a:rPr>
              <a:t>IANA </a:t>
            </a:r>
            <a:r>
              <a:rPr lang="ru-RU" sz="1800" b="1" dirty="0">
                <a:cs typeface="Arial" pitchFamily="34" charset="0"/>
              </a:rPr>
              <a:t>в управлении корневой зоной </a:t>
            </a:r>
            <a:r>
              <a:rPr lang="en-US" sz="1800" b="1" dirty="0">
                <a:cs typeface="Arial" pitchFamily="34" charset="0"/>
              </a:rPr>
              <a:t>DNS</a:t>
            </a:r>
            <a:endParaRPr lang="ru-RU" sz="18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8600" y="1752600"/>
            <a:ext cx="144780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457200" y="990600"/>
            <a:ext cx="8229600" cy="5530442"/>
            <a:chOff x="685800" y="1098958"/>
            <a:chExt cx="7870064" cy="5261202"/>
          </a:xfrm>
        </p:grpSpPr>
        <p:pic>
          <p:nvPicPr>
            <p:cNvPr id="6" name="Picture 5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36" t="20941" r="7273" b="18823"/>
            <a:stretch/>
          </p:blipFill>
          <p:spPr bwMode="auto">
            <a:xfrm>
              <a:off x="685800" y="1098958"/>
              <a:ext cx="7870064" cy="5261202"/>
            </a:xfrm>
            <a:prstGeom prst="rect">
              <a:avLst/>
            </a:prstGeom>
            <a:noFill/>
            <a:ln w="9525" cap="flat" cmpd="sng" algn="ctr">
              <a:solidFill>
                <a:srgbClr val="5B9BD5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" name="Oval 1"/>
            <p:cNvSpPr/>
            <p:nvPr/>
          </p:nvSpPr>
          <p:spPr>
            <a:xfrm>
              <a:off x="685800" y="2438400"/>
              <a:ext cx="2743200" cy="1905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520968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74271" y="114300"/>
            <a:ext cx="7315200" cy="762000"/>
          </a:xfrm>
        </p:spPr>
        <p:txBody>
          <a:bodyPr/>
          <a:lstStyle/>
          <a:p>
            <a:pPr eaLnBrk="1" hangingPunct="1"/>
            <a:r>
              <a:rPr lang="ru-RU" sz="1800" b="1" dirty="0">
                <a:cs typeface="Arial" pitchFamily="34" charset="0"/>
              </a:rPr>
              <a:t>Прежняя схема управления ресурсами нумерации:</a:t>
            </a:r>
            <a:br>
              <a:rPr lang="ru-RU" sz="1800" b="1" dirty="0">
                <a:cs typeface="Arial" pitchFamily="34" charset="0"/>
              </a:rPr>
            </a:br>
            <a:r>
              <a:rPr lang="ru-RU" sz="1800" b="1" dirty="0">
                <a:cs typeface="Arial" pitchFamily="34" charset="0"/>
              </a:rPr>
              <a:t>соотношение ролей </a:t>
            </a:r>
            <a:r>
              <a:rPr lang="en-US" sz="1800" b="1" dirty="0">
                <a:cs typeface="Arial" pitchFamily="34" charset="0"/>
              </a:rPr>
              <a:t>IANA </a:t>
            </a:r>
            <a:r>
              <a:rPr lang="ru-RU" sz="1800" b="1" dirty="0">
                <a:cs typeface="Arial" pitchFamily="34" charset="0"/>
              </a:rPr>
              <a:t>и РРИ</a:t>
            </a:r>
            <a:endParaRPr lang="ru-RU" sz="18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8600" y="1752600"/>
            <a:ext cx="144780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www.caida.org/research/topology/as2org/images/Regional_Internet_Registri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52" y="990600"/>
            <a:ext cx="8583038" cy="527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905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0714"/>
            <a:ext cx="7315200" cy="762000"/>
          </a:xfrm>
        </p:spPr>
        <p:txBody>
          <a:bodyPr/>
          <a:lstStyle/>
          <a:p>
            <a:pPr eaLnBrk="1" hangingPunct="1"/>
            <a:r>
              <a:rPr lang="ru-RU" sz="1800" b="1" dirty="0">
                <a:cs typeface="Arial" pitchFamily="34" charset="0"/>
              </a:rPr>
              <a:t>Ход процесса в 2014 г</a:t>
            </a:r>
            <a:r>
              <a:rPr lang="en-US" sz="1800" b="1" dirty="0">
                <a:cs typeface="Arial" pitchFamily="34" charset="0"/>
              </a:rPr>
              <a:t>.</a:t>
            </a:r>
            <a:endParaRPr lang="ru-RU" sz="18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8600" y="1752600"/>
            <a:ext cx="144780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7"/>
          <p:cNvSpPr/>
          <p:nvPr/>
        </p:nvSpPr>
        <p:spPr>
          <a:xfrm>
            <a:off x="3962400" y="1066800"/>
            <a:ext cx="4953000" cy="4547047"/>
          </a:xfrm>
          <a:prstGeom prst="roundRect">
            <a:avLst>
              <a:gd name="adj" fmla="val 4159"/>
            </a:avLst>
          </a:prstGeom>
          <a:solidFill>
            <a:srgbClr val="0070C0">
              <a:alpha val="58000"/>
            </a:srgbClr>
          </a:solidFill>
          <a:ln w="19050" cmpd="sng">
            <a:solidFill>
              <a:srgbClr val="00206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marL="274320" algn="just">
              <a:defRPr/>
            </a:pPr>
            <a:r>
              <a:rPr lang="ru-RU" sz="1600" b="1" u="sng" dirty="0">
                <a:solidFill>
                  <a:schemeClr val="tx1"/>
                </a:solidFill>
              </a:rPr>
              <a:t>Основные шаги с марта 2014 г.:</a:t>
            </a:r>
          </a:p>
          <a:p>
            <a:pPr marL="274320" algn="just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560070" indent="-285750" algn="just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8 апреля - 8 мая: сбор комментариев по проекту документа о принципах и механизмах процесса</a:t>
            </a:r>
          </a:p>
          <a:p>
            <a:pPr marL="560070" indent="-285750" algn="just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6 июня: публикация документа с учетом комментариев (</a:t>
            </a:r>
            <a:r>
              <a:rPr lang="en-US" sz="1600" b="1" dirty="0">
                <a:solidFill>
                  <a:schemeClr val="tx1"/>
                </a:solidFill>
              </a:rPr>
              <a:t>Process to Develop the Proposal and Next Steps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560070" indent="-285750" algn="just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Июнь: создание </a:t>
            </a:r>
            <a:r>
              <a:rPr lang="en-US" sz="1600" b="1" dirty="0">
                <a:solidFill>
                  <a:schemeClr val="tx1"/>
                </a:solidFill>
              </a:rPr>
              <a:t>Stewardship Transition Coordination Group (30 </a:t>
            </a:r>
            <a:r>
              <a:rPr lang="ru-RU" sz="1600" b="1" dirty="0">
                <a:solidFill>
                  <a:schemeClr val="tx1"/>
                </a:solidFill>
              </a:rPr>
              <a:t>членов)</a:t>
            </a:r>
          </a:p>
          <a:p>
            <a:pPr marL="560070" indent="-285750" algn="just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Октябрь: формирование и первая встреча </a:t>
            </a:r>
            <a:r>
              <a:rPr lang="en-US" sz="1600" b="1" dirty="0">
                <a:solidFill>
                  <a:schemeClr val="tx1"/>
                </a:solidFill>
              </a:rPr>
              <a:t> Cross Community Working Group (CWG) </a:t>
            </a:r>
            <a:r>
              <a:rPr lang="ru-RU" sz="1600" b="1" dirty="0">
                <a:solidFill>
                  <a:schemeClr val="tx1"/>
                </a:solidFill>
              </a:rPr>
              <a:t>(19 официальных членов и 78 участников)</a:t>
            </a:r>
          </a:p>
          <a:p>
            <a:pPr marL="560070" indent="-285750" algn="just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27 ноября: завершение формирования предложений </a:t>
            </a:r>
            <a:r>
              <a:rPr lang="en-US" sz="1600" b="1" dirty="0">
                <a:solidFill>
                  <a:schemeClr val="tx1"/>
                </a:solidFill>
              </a:rPr>
              <a:t>CWG</a:t>
            </a:r>
          </a:p>
          <a:p>
            <a:pPr marL="274320" algn="just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274320" algn="just">
              <a:defRPr/>
            </a:pP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www.icann.org/sites/default/files/assets/iana-transition-formation-710x610-08apr14-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42" y="1929953"/>
            <a:ext cx="3549934" cy="3683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029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62546" y="155697"/>
            <a:ext cx="7315200" cy="762000"/>
          </a:xfrm>
        </p:spPr>
        <p:txBody>
          <a:bodyPr/>
          <a:lstStyle/>
          <a:p>
            <a:pPr eaLnBrk="1" hangingPunct="1"/>
            <a:r>
              <a:rPr lang="ru-RU" sz="1800" b="1" dirty="0">
                <a:cs typeface="Arial" pitchFamily="34" charset="0"/>
              </a:rPr>
              <a:t>Ход процесса в 2014 г. (</a:t>
            </a:r>
            <a:r>
              <a:rPr lang="en-US" sz="1800" b="1" dirty="0">
                <a:cs typeface="Arial" pitchFamily="34" charset="0"/>
              </a:rPr>
              <a:t>II</a:t>
            </a:r>
            <a:r>
              <a:rPr lang="ru-RU" sz="1800" b="1" dirty="0">
                <a:cs typeface="Arial" pitchFamily="34" charset="0"/>
              </a:rPr>
              <a:t>)</a:t>
            </a:r>
            <a:endParaRPr lang="ru-RU" sz="18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8600" y="1752600"/>
            <a:ext cx="1447800" cy="762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7"/>
          <p:cNvSpPr/>
          <p:nvPr/>
        </p:nvSpPr>
        <p:spPr>
          <a:xfrm>
            <a:off x="152400" y="1176534"/>
            <a:ext cx="8839200" cy="5452866"/>
          </a:xfrm>
          <a:prstGeom prst="roundRect">
            <a:avLst>
              <a:gd name="adj" fmla="val 4159"/>
            </a:avLst>
          </a:prstGeom>
          <a:solidFill>
            <a:srgbClr val="0070C0">
              <a:alpha val="11000"/>
            </a:srgbClr>
          </a:solidFill>
          <a:ln w="19050" cmpd="sng">
            <a:solidFill>
              <a:srgbClr val="00206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bevelT w="6350" h="0"/>
            </a:sp3d>
          </a:bodyPr>
          <a:lstStyle/>
          <a:p>
            <a:pPr marL="731520" lvl="1"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617220" indent="-342900"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tx1"/>
                </a:solidFill>
              </a:rPr>
              <a:t>Различные обсуждавшиеся варианты:</a:t>
            </a:r>
          </a:p>
          <a:p>
            <a:pPr marL="617220" indent="-342900">
              <a:buFont typeface="+mj-lt"/>
              <a:buAutoNum type="arabicPeriod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Отказ от создания новой </a:t>
            </a:r>
            <a:r>
              <a:rPr lang="en-US" sz="1600" b="1" dirty="0">
                <a:solidFill>
                  <a:schemeClr val="tx1"/>
                </a:solidFill>
              </a:rPr>
              <a:t>entity</a:t>
            </a:r>
            <a:r>
              <a:rPr lang="ru-RU" sz="1600" b="1" dirty="0">
                <a:solidFill>
                  <a:schemeClr val="tx1"/>
                </a:solidFill>
              </a:rPr>
              <a:t> и передача ответственного управления уже существующим структурам технического сообщества (кому?)</a:t>
            </a: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Глобальная межправительственная организация (в том числе отвечает официальной позиции РФ)</a:t>
            </a: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«Нейтральное государство»</a:t>
            </a: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Формирование новой мультистейкхолдерной структуры или нескольких структур</a:t>
            </a:r>
          </a:p>
          <a:p>
            <a:pPr marL="1074420" lvl="1" indent="-342900">
              <a:buFont typeface="Arial" panose="020B0604020202020204" pitchFamily="34" charset="0"/>
              <a:buChar char="•"/>
              <a:defRPr/>
            </a:pPr>
            <a:endParaRPr lang="ru-RU" sz="1600" b="1" dirty="0">
              <a:solidFill>
                <a:schemeClr val="tx1"/>
              </a:solidFill>
            </a:endParaRPr>
          </a:p>
          <a:p>
            <a:pPr marL="274320">
              <a:defRPr/>
            </a:pPr>
            <a:r>
              <a:rPr lang="ru-RU" sz="1600" b="1" dirty="0">
                <a:solidFill>
                  <a:schemeClr val="tx1"/>
                </a:solidFill>
              </a:rPr>
              <a:t>3. Предложение: 1 декабря 2014 г. от </a:t>
            </a:r>
            <a:r>
              <a:rPr lang="en-US" sz="1600" b="1" dirty="0">
                <a:solidFill>
                  <a:schemeClr val="tx1"/>
                </a:solidFill>
              </a:rPr>
              <a:t>Cross-Community Working Group</a:t>
            </a:r>
          </a:p>
          <a:p>
            <a:pPr marL="274320"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создание новой некоммерческой корпорации </a:t>
            </a:r>
            <a:r>
              <a:rPr lang="en-US" sz="1600" b="1" dirty="0">
                <a:solidFill>
                  <a:schemeClr val="tx1"/>
                </a:solidFill>
              </a:rPr>
              <a:t>(Contract Co.) –</a:t>
            </a:r>
            <a:r>
              <a:rPr lang="ru-RU" sz="1600" b="1" dirty="0">
                <a:solidFill>
                  <a:schemeClr val="tx1"/>
                </a:solidFill>
              </a:rPr>
              <a:t> сторона контракта с </a:t>
            </a:r>
            <a:r>
              <a:rPr lang="en-US" sz="1600" b="1" dirty="0">
                <a:solidFill>
                  <a:schemeClr val="tx1"/>
                </a:solidFill>
              </a:rPr>
              <a:t>ICANN</a:t>
            </a:r>
            <a:r>
              <a:rPr lang="ru-RU" sz="1600" b="1" dirty="0">
                <a:solidFill>
                  <a:schemeClr val="tx1"/>
                </a:solidFill>
              </a:rPr>
              <a:t> вместо </a:t>
            </a:r>
            <a:r>
              <a:rPr lang="en-US" sz="1600" b="1" dirty="0">
                <a:solidFill>
                  <a:schemeClr val="tx1"/>
                </a:solidFill>
              </a:rPr>
              <a:t>NTIA</a:t>
            </a: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составление контракта и определение обязательств: </a:t>
            </a:r>
            <a:r>
              <a:rPr lang="en-US" sz="1600" b="1" dirty="0">
                <a:solidFill>
                  <a:schemeClr val="tx1"/>
                </a:solidFill>
              </a:rPr>
              <a:t>Multistakeholder Review Team (MRT) </a:t>
            </a:r>
            <a:r>
              <a:rPr lang="ru-RU" sz="1600" b="1" dirty="0">
                <a:solidFill>
                  <a:schemeClr val="tx1"/>
                </a:solidFill>
              </a:rPr>
              <a:t>(состоит из стейкхолдеров, преимущественно </a:t>
            </a:r>
            <a:r>
              <a:rPr lang="en-US" sz="1600" b="1" dirty="0">
                <a:solidFill>
                  <a:schemeClr val="tx1"/>
                </a:solidFill>
              </a:rPr>
              <a:t>ICANN)</a:t>
            </a:r>
            <a:endParaRPr lang="ru-RU" sz="1600" b="1" dirty="0">
              <a:solidFill>
                <a:schemeClr val="tx1"/>
              </a:solidFill>
            </a:endParaRP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контроль исполнения контракта: </a:t>
            </a:r>
            <a:r>
              <a:rPr lang="en-US" sz="1600" b="1" dirty="0">
                <a:solidFill>
                  <a:schemeClr val="tx1"/>
                </a:solidFill>
              </a:rPr>
              <a:t>Customer Standing Committee (CSC)</a:t>
            </a:r>
            <a:r>
              <a:rPr lang="ru-RU" sz="1600" b="1" dirty="0">
                <a:solidFill>
                  <a:schemeClr val="tx1"/>
                </a:solidFill>
              </a:rPr>
              <a:t> ( в том числе включает </a:t>
            </a:r>
            <a:r>
              <a:rPr lang="en-US" sz="1600" b="1" dirty="0">
                <a:solidFill>
                  <a:schemeClr val="tx1"/>
                </a:solidFill>
              </a:rPr>
              <a:t>RIRs)</a:t>
            </a:r>
            <a:endParaRPr lang="ru-RU" sz="1600" b="1" dirty="0">
              <a:solidFill>
                <a:schemeClr val="tx1"/>
              </a:solidFill>
            </a:endParaRP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chemeClr val="tx1"/>
                </a:solidFill>
              </a:rPr>
              <a:t>независимый абритраж в спорах: </a:t>
            </a:r>
            <a:r>
              <a:rPr lang="en-US" sz="1600" b="1" dirty="0">
                <a:solidFill>
                  <a:schemeClr val="tx1"/>
                </a:solidFill>
              </a:rPr>
              <a:t> Independent Appeals Panel (IAP)</a:t>
            </a:r>
          </a:p>
          <a:p>
            <a:pPr marL="1017270" lvl="1" indent="-285750">
              <a:buFont typeface="Arial" panose="020B0604020202020204" pitchFamily="34" charset="0"/>
              <a:buChar char="•"/>
              <a:defRPr/>
            </a:pP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646327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6722</TotalTime>
  <Words>1302</Words>
  <Application>Microsoft Office PowerPoint</Application>
  <PresentationFormat>Экран (4:3)</PresentationFormat>
  <Paragraphs>137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 Unicode MS</vt:lpstr>
      <vt:lpstr>Arial</vt:lpstr>
      <vt:lpstr>Calibri</vt:lpstr>
      <vt:lpstr>Courier New</vt:lpstr>
      <vt:lpstr>Impact</vt:lpstr>
      <vt:lpstr>Wingdings</vt:lpstr>
      <vt:lpstr>Оформление по умолчанию</vt:lpstr>
      <vt:lpstr>Презентация PowerPoint</vt:lpstr>
      <vt:lpstr>Прежний статуc IANA по отношению  к правительству США</vt:lpstr>
      <vt:lpstr>Предыстория процесса: идея глобализации управления уникальными идентификаторами</vt:lpstr>
      <vt:lpstr>Предыстория процесса: идея глобализации управления уникальными идентификаторами (II)</vt:lpstr>
      <vt:lpstr>IANA и ее функции до начала трансформации</vt:lpstr>
      <vt:lpstr>Участие IANA в управлении корневой зоной DNS</vt:lpstr>
      <vt:lpstr>Прежняя схема управления ресурсами нумерации: соотношение ролей IANA и РРИ</vt:lpstr>
      <vt:lpstr>Ход процесса в 2014 г.</vt:lpstr>
      <vt:lpstr>Ход процесса в 2014 г. (II)</vt:lpstr>
      <vt:lpstr>Основные итоги на март 2016 г.</vt:lpstr>
      <vt:lpstr>Summary основных моментов и выводы</vt:lpstr>
      <vt:lpstr>Критика и вопросы, требующие ответа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 Международное регулирование информационной безопасности  в свете российских национальных ине</dc:title>
  <dc:creator>intern3</dc:creator>
  <cp:lastModifiedBy>Demidov Oleg</cp:lastModifiedBy>
  <cp:revision>668</cp:revision>
  <dcterms:created xsi:type="dcterms:W3CDTF">2011-12-07T09:52:12Z</dcterms:created>
  <dcterms:modified xsi:type="dcterms:W3CDTF">2016-10-04T07:37:42Z</dcterms:modified>
</cp:coreProperties>
</file>