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13" r:id="rId3"/>
    <p:sldId id="503" r:id="rId4"/>
    <p:sldId id="370" r:id="rId5"/>
    <p:sldId id="500" r:id="rId6"/>
    <p:sldId id="514" r:id="rId7"/>
    <p:sldId id="504" r:id="rId8"/>
    <p:sldId id="512" r:id="rId9"/>
    <p:sldId id="497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FFA3"/>
    <a:srgbClr val="D2E5F3"/>
    <a:srgbClr val="FEFDFD"/>
    <a:srgbClr val="0E4B91"/>
    <a:srgbClr val="18548A"/>
    <a:srgbClr val="15538C"/>
    <a:srgbClr val="0B2F49"/>
    <a:srgbClr val="092F4B"/>
    <a:srgbClr val="A1472D"/>
    <a:srgbClr val="A347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2122" autoAdjust="0"/>
  </p:normalViewPr>
  <p:slideViewPr>
    <p:cSldViewPr snapToGrid="0" snapToObjects="1">
      <p:cViewPr varScale="1">
        <p:scale>
          <a:sx n="103" d="100"/>
          <a:sy n="103" d="100"/>
        </p:scale>
        <p:origin x="768" y="75"/>
      </p:cViewPr>
      <p:guideLst>
        <p:guide orient="horz" pos="142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F13CC-A6A6-524A-A0F8-DAB9B298E3B6}" type="datetimeFigureOut">
              <a:rPr lang="en-US" smtClean="0"/>
              <a:t>10/4/2016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CED518-EFD6-E34B-989E-6B6564A75595}" type="slidenum">
              <a:rPr lang="en-US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004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A614CD-FA73-DF49-AA13-A5EF746D725A}" type="datetimeFigureOut">
              <a:rPr lang="en-US" smtClean="0"/>
              <a:t>10/4/2016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02FF9-4628-B146-9948-95257A430692}" type="slidenum">
              <a:rPr lang="en-US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6899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540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Используйте слайды 6–9 в зависимости от аудитории.</a:t>
            </a:r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030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418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Используйте слайды 6–9 в зависимости от аудитории.</a:t>
            </a:r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10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Используйте слайды 6–9 в зависимости от аудитории.</a:t>
            </a:r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828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Используйте слайды 6–9 в зависимости от аудитории.</a:t>
            </a:r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55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Используйте слайды 6–9 в зависимости от аудитории.</a:t>
            </a:r>
            <a:endParaRPr lang="ru-RU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9474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2FF9-4628-B146-9948-95257A430692}" type="slidenum">
              <a:rPr lang="en-US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92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-67733"/>
            <a:ext cx="9309518" cy="6954090"/>
            <a:chOff x="0" y="-67733"/>
            <a:chExt cx="9309518" cy="6954090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0" y="246474"/>
              <a:ext cx="9309518" cy="6368988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 userDrawn="1"/>
          </p:nvSpPr>
          <p:spPr>
            <a:xfrm>
              <a:off x="0" y="-67733"/>
              <a:ext cx="9309518" cy="351829"/>
            </a:xfrm>
            <a:prstGeom prst="rect">
              <a:avLst/>
            </a:prstGeom>
            <a:solidFill>
              <a:srgbClr val="06243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0" y="6602262"/>
              <a:ext cx="9309518" cy="284095"/>
            </a:xfrm>
            <a:prstGeom prst="rect">
              <a:avLst/>
            </a:prstGeom>
            <a:solidFill>
              <a:srgbClr val="06243B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Rectangle 6"/>
          <p:cNvSpPr/>
          <p:nvPr userDrawn="1"/>
        </p:nvSpPr>
        <p:spPr>
          <a:xfrm>
            <a:off x="0" y="4130514"/>
            <a:ext cx="9309518" cy="1898497"/>
          </a:xfrm>
          <a:prstGeom prst="rect">
            <a:avLst/>
          </a:prstGeom>
          <a:solidFill>
            <a:srgbClr val="1768B1">
              <a:alpha val="84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30514"/>
            <a:ext cx="1697789" cy="189849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ICANN_Logo_W.eps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5566" y="4566371"/>
            <a:ext cx="1253416" cy="97283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 flipV="1">
            <a:off x="-1" y="4130513"/>
            <a:ext cx="9309519" cy="116253"/>
          </a:xfrm>
          <a:prstGeom prst="rect">
            <a:avLst/>
          </a:prstGeom>
          <a:solidFill>
            <a:srgbClr val="0C1F24">
              <a:alpha val="36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4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0" y="2110371"/>
            <a:ext cx="9198524" cy="4759071"/>
            <a:chOff x="0" y="2110371"/>
            <a:chExt cx="9198524" cy="4759071"/>
          </a:xfrm>
        </p:grpSpPr>
        <p:sp>
          <p:nvSpPr>
            <p:cNvPr id="3" name="Freeform 2"/>
            <p:cNvSpPr/>
            <p:nvPr userDrawn="1"/>
          </p:nvSpPr>
          <p:spPr>
            <a:xfrm>
              <a:off x="0" y="2110371"/>
              <a:ext cx="9198524" cy="4759071"/>
            </a:xfrm>
            <a:custGeom>
              <a:avLst/>
              <a:gdLst>
                <a:gd name="connsiteX0" fmla="*/ 0 w 9198524"/>
                <a:gd name="connsiteY0" fmla="*/ 0 h 5515904"/>
                <a:gd name="connsiteX1" fmla="*/ 9198524 w 9198524"/>
                <a:gd name="connsiteY1" fmla="*/ 3014506 h 5515904"/>
                <a:gd name="connsiteX2" fmla="*/ 9198524 w 9198524"/>
                <a:gd name="connsiteY2" fmla="*/ 5477421 h 5515904"/>
                <a:gd name="connsiteX3" fmla="*/ 0 w 9198524"/>
                <a:gd name="connsiteY3" fmla="*/ 5515904 h 5515904"/>
                <a:gd name="connsiteX4" fmla="*/ 0 w 9198524"/>
                <a:gd name="connsiteY4" fmla="*/ 0 h 551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98524" h="5515904">
                  <a:moveTo>
                    <a:pt x="0" y="0"/>
                  </a:moveTo>
                  <a:lnTo>
                    <a:pt x="9198524" y="3014506"/>
                  </a:lnTo>
                  <a:lnTo>
                    <a:pt x="9198524" y="5477421"/>
                  </a:lnTo>
                  <a:lnTo>
                    <a:pt x="0" y="5515904"/>
                  </a:lnTo>
                  <a:cubicBezTo>
                    <a:pt x="4276" y="3685821"/>
                    <a:pt x="8553" y="1855738"/>
                    <a:pt x="0" y="0"/>
                  </a:cubicBezTo>
                  <a:close/>
                </a:path>
              </a:pathLst>
            </a:custGeom>
            <a:solidFill>
              <a:srgbClr val="1768B1">
                <a:alpha val="17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Freeform 3"/>
            <p:cNvSpPr/>
            <p:nvPr userDrawn="1"/>
          </p:nvSpPr>
          <p:spPr>
            <a:xfrm>
              <a:off x="1" y="3174865"/>
              <a:ext cx="9144000" cy="3694577"/>
            </a:xfrm>
            <a:custGeom>
              <a:avLst/>
              <a:gdLst>
                <a:gd name="connsiteX0" fmla="*/ 6029715 w 6029715"/>
                <a:gd name="connsiteY0" fmla="*/ 0 h 6875638"/>
                <a:gd name="connsiteX1" fmla="*/ 6029715 w 6029715"/>
                <a:gd name="connsiteY1" fmla="*/ 6875638 h 6875638"/>
                <a:gd name="connsiteX2" fmla="*/ 0 w 6029715"/>
                <a:gd name="connsiteY2" fmla="*/ 6875638 h 6875638"/>
                <a:gd name="connsiteX3" fmla="*/ 6029715 w 6029715"/>
                <a:gd name="connsiteY3" fmla="*/ 0 h 687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29715" h="6875638">
                  <a:moveTo>
                    <a:pt x="6029715" y="0"/>
                  </a:moveTo>
                  <a:lnTo>
                    <a:pt x="6029715" y="6875638"/>
                  </a:lnTo>
                  <a:lnTo>
                    <a:pt x="0" y="6875638"/>
                  </a:lnTo>
                  <a:lnTo>
                    <a:pt x="6029715" y="0"/>
                  </a:lnTo>
                  <a:close/>
                </a:path>
              </a:pathLst>
            </a:custGeom>
            <a:solidFill>
              <a:srgbClr val="1768B1">
                <a:alpha val="16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" name="Picture 1" descr="foote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18497"/>
            <a:ext cx="9152141" cy="547644"/>
          </a:xfrm>
          <a:prstGeom prst="rect">
            <a:avLst/>
          </a:prstGeom>
        </p:spPr>
      </p:pic>
      <p:sp>
        <p:nvSpPr>
          <p:cNvPr id="34" name="Slide Number Placeholder 5"/>
          <p:cNvSpPr txBox="1">
            <a:spLocks/>
          </p:cNvSpPr>
          <p:nvPr userDrawn="1"/>
        </p:nvSpPr>
        <p:spPr>
          <a:xfrm>
            <a:off x="6826732" y="6414964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rgbClr val="FFFFFF"/>
                </a:solidFill>
                <a:latin typeface="Source Sans Pro"/>
              </a:rPr>
              <a:t>   |   </a:t>
            </a:r>
            <a:fld id="{D43A6F16-D3CF-4F46-B6D9-B3CAB1B87938}" type="slidenum">
              <a:rPr lang="en-US" sz="1400" smtClean="0">
                <a:solidFill>
                  <a:srgbClr val="FFFFFF"/>
                </a:solidFill>
                <a:latin typeface="Source Sans Pro"/>
                <a:cs typeface="Source Sans Pro"/>
              </a:rPr>
              <a:pPr algn="r"/>
              <a:t>‹#›</a:t>
            </a:fld>
            <a:endParaRPr lang="ru-RU" sz="1400" dirty="0">
              <a:solidFill>
                <a:srgbClr val="FFFFFF"/>
              </a:solidFill>
              <a:latin typeface="Source Sans Pro"/>
              <a:cs typeface="Source Sans Pro"/>
            </a:endParaRPr>
          </a:p>
        </p:txBody>
      </p:sp>
      <p:sp>
        <p:nvSpPr>
          <p:cNvPr id="35" name="Title 19"/>
          <p:cNvSpPr>
            <a:spLocks noGrp="1"/>
          </p:cNvSpPr>
          <p:nvPr userDrawn="1">
            <p:ph type="title" hasCustomPrompt="1"/>
          </p:nvPr>
        </p:nvSpPr>
        <p:spPr>
          <a:xfrm>
            <a:off x="0" y="-7478"/>
            <a:ext cx="9144000" cy="710655"/>
          </a:xfrm>
          <a:prstGeom prst="rect">
            <a:avLst/>
          </a:prstGeom>
          <a:solidFill>
            <a:srgbClr val="1768B1"/>
          </a:solidFill>
        </p:spPr>
        <p:txBody>
          <a:bodyPr vert="horz"/>
          <a:lstStyle>
            <a:lvl1pPr marL="292100" algn="l">
              <a:lnSpc>
                <a:spcPts val="3980"/>
              </a:lnSpc>
              <a:defRPr sz="3200" b="0" i="0" baseline="0">
                <a:solidFill>
                  <a:schemeClr val="bg1"/>
                </a:solidFill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30537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9"/>
          <p:cNvSpPr>
            <a:spLocks noGrp="1"/>
          </p:cNvSpPr>
          <p:nvPr>
            <p:ph type="title" hasCustomPrompt="1"/>
          </p:nvPr>
        </p:nvSpPr>
        <p:spPr>
          <a:xfrm>
            <a:off x="0" y="-7478"/>
            <a:ext cx="9144000" cy="710655"/>
          </a:xfrm>
          <a:prstGeom prst="rect">
            <a:avLst/>
          </a:prstGeom>
          <a:solidFill>
            <a:srgbClr val="1768B1"/>
          </a:solidFill>
        </p:spPr>
        <p:txBody>
          <a:bodyPr vert="horz"/>
          <a:lstStyle>
            <a:lvl1pPr marL="292100" algn="l">
              <a:lnSpc>
                <a:spcPts val="3980"/>
              </a:lnSpc>
              <a:defRPr sz="3200" b="0" i="0" baseline="0">
                <a:solidFill>
                  <a:schemeClr val="bg1"/>
                </a:solidFill>
                <a:latin typeface="Source Sans Pro"/>
                <a:cs typeface="Source Sans Pro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5" name="Picture 14" descr="footer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318497"/>
            <a:ext cx="9152141" cy="547644"/>
          </a:xfrm>
          <a:prstGeom prst="rect">
            <a:avLst/>
          </a:prstGeom>
        </p:spPr>
      </p:pic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6826732" y="6414964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>
                <a:solidFill>
                  <a:srgbClr val="FFFFFF"/>
                </a:solidFill>
                <a:latin typeface="Source Sans Pro"/>
              </a:rPr>
              <a:t>   |   </a:t>
            </a:r>
            <a:fld id="{D43A6F16-D3CF-4F46-B6D9-B3CAB1B87938}" type="slidenum">
              <a:rPr lang="en-US" sz="1400" smtClean="0">
                <a:solidFill>
                  <a:srgbClr val="FFFFFF"/>
                </a:solidFill>
                <a:latin typeface="Source Sans Pro"/>
                <a:cs typeface="Source Sans Pro"/>
              </a:rPr>
              <a:pPr algn="r"/>
              <a:t>‹#›</a:t>
            </a:fld>
            <a:endParaRPr lang="ru-RU" sz="1400" dirty="0">
              <a:solidFill>
                <a:srgbClr val="FFFFFF"/>
              </a:solidFill>
              <a:latin typeface="Source Sans Pro"/>
              <a:cs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083083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51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219" r="3872"/>
          <a:stretch/>
        </p:blipFill>
        <p:spPr>
          <a:xfrm>
            <a:off x="-60960" y="-8390"/>
            <a:ext cx="9296400" cy="6881326"/>
          </a:xfrm>
          <a:prstGeom prst="rect">
            <a:avLst/>
          </a:prstGeom>
        </p:spPr>
      </p:pic>
      <p:sp>
        <p:nvSpPr>
          <p:cNvPr id="36" name="Text Placeholder 35"/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69913" y="2377590"/>
            <a:ext cx="6256337" cy="17287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>
                <a:solidFill>
                  <a:schemeClr val="bg1"/>
                </a:solidFill>
                <a:latin typeface="Source Sans Pro Light"/>
                <a:cs typeface="Source Sans Pro Ligh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an Agenda Item</a:t>
            </a:r>
          </a:p>
          <a:p>
            <a:pPr lvl="0"/>
            <a:r>
              <a:rPr lang="en-US" dirty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498837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genda2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9" r="19889"/>
          <a:stretch/>
        </p:blipFill>
        <p:spPr>
          <a:xfrm>
            <a:off x="0" y="-2541"/>
            <a:ext cx="9144000" cy="6869049"/>
          </a:xfrm>
          <a:prstGeom prst="rect">
            <a:avLst/>
          </a:prstGeom>
        </p:spPr>
      </p:pic>
      <p:sp>
        <p:nvSpPr>
          <p:cNvPr id="9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13" y="2377590"/>
            <a:ext cx="6256337" cy="17287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>
                <a:solidFill>
                  <a:schemeClr val="bg1"/>
                </a:solidFill>
                <a:latin typeface="Source Sans Pro Light"/>
                <a:cs typeface="Source Sans Pro Ligh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an Agenda Item</a:t>
            </a:r>
          </a:p>
          <a:p>
            <a:pPr lvl="0"/>
            <a:r>
              <a:rPr lang="en-US" dirty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18670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genda3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6" r="19518"/>
          <a:stretch/>
        </p:blipFill>
        <p:spPr>
          <a:xfrm>
            <a:off x="0" y="0"/>
            <a:ext cx="9155981" cy="6876852"/>
          </a:xfrm>
          <a:prstGeom prst="rect">
            <a:avLst/>
          </a:prstGeom>
        </p:spPr>
      </p:pic>
      <p:sp>
        <p:nvSpPr>
          <p:cNvPr id="4" name="Text Placeholder 35"/>
          <p:cNvSpPr>
            <a:spLocks noGrp="1"/>
          </p:cNvSpPr>
          <p:nvPr>
            <p:ph type="body" sz="quarter" idx="13" hasCustomPrompt="1"/>
          </p:nvPr>
        </p:nvSpPr>
        <p:spPr>
          <a:xfrm>
            <a:off x="569913" y="2377590"/>
            <a:ext cx="6256337" cy="17287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>
                <a:solidFill>
                  <a:schemeClr val="bg1"/>
                </a:solidFill>
                <a:latin typeface="Source Sans Pro Light"/>
                <a:cs typeface="Source Sans Pro Ligh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an Agenda Item</a:t>
            </a:r>
          </a:p>
          <a:p>
            <a:pPr lvl="0"/>
            <a:r>
              <a:rPr lang="en-US" dirty="0"/>
              <a:t>Section Divider</a:t>
            </a:r>
          </a:p>
        </p:txBody>
      </p:sp>
    </p:spTree>
    <p:extLst>
      <p:ext uri="{BB962C8B-B14F-4D97-AF65-F5344CB8AC3E}">
        <p14:creationId xmlns:p14="http://schemas.microsoft.com/office/powerpoint/2010/main" val="4080330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DD7829D-074A-420E-B808-78A41E8BAC2A}" type="datetimeFigureOut">
              <a:rPr lang="en-CA" smtClean="0"/>
              <a:t>2016-10-04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1D171B1-7875-48EC-9031-30374DFFA4D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95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27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64" r:id="rId4"/>
    <p:sldLayoutId id="2147483655" r:id="rId5"/>
    <p:sldLayoutId id="2147483663" r:id="rId6"/>
    <p:sldLayoutId id="2147483662" r:id="rId7"/>
    <p:sldLayoutId id="2147483666" r:id="rId8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hyperlink" Target="twitter.com/icann" TargetMode="External"/><Relationship Id="rId5" Type="http://schemas.openxmlformats.org/officeDocument/2006/relationships/image" Target="../media/image11.png"/><Relationship Id="rId4" Type="http://schemas.openxmlformats.org/officeDocument/2006/relationships/hyperlink" Target="facebook.com/icann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37360" y="4395754"/>
            <a:ext cx="77628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ru-RU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Передача ответственного управления функциями </a:t>
            </a:r>
            <a:r>
              <a:rPr lang="en-US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IANA: </a:t>
            </a:r>
          </a:p>
          <a:p>
            <a:pPr>
              <a:lnSpc>
                <a:spcPts val="3000"/>
              </a:lnSpc>
            </a:pPr>
            <a:r>
              <a:rPr lang="ru-RU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последние новости и полученный опыт </a:t>
            </a:r>
            <a:endParaRPr lang="en-US" sz="2000" b="1" dirty="0">
              <a:solidFill>
                <a:srgbClr val="FFFFFF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85614" y="5354400"/>
            <a:ext cx="6807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Михаил Якушев </a:t>
            </a:r>
            <a:r>
              <a:rPr lang="en-US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// ENOG 12 </a:t>
            </a:r>
            <a:r>
              <a:rPr lang="ru-RU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Ереван</a:t>
            </a:r>
            <a:r>
              <a:rPr lang="en-US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| | </a:t>
            </a:r>
            <a:r>
              <a:rPr lang="ru-RU" sz="2000" b="1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04 октября 2016 г.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45646" y="6271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6740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1-е октября 2016 года – «День независимости» ??? </a:t>
            </a:r>
            <a:r>
              <a:rPr lang="ru-RU" sz="2400" b="1" dirty="0">
                <a:sym typeface="Wingdings" panose="05000000000000000000" pitchFamily="2" charset="2"/>
              </a:rPr>
              <a:t>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9213" y="1262522"/>
            <a:ext cx="852368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800" dirty="0"/>
              <a:t>30-го сентября 2016 года истёк срок действия соглашения между </a:t>
            </a:r>
            <a:r>
              <a:rPr lang="en-US" sz="2800" dirty="0"/>
              <a:t>ICANN </a:t>
            </a:r>
            <a:r>
              <a:rPr lang="ru-RU" sz="2800" dirty="0"/>
              <a:t>и правительством США (</a:t>
            </a:r>
            <a:r>
              <a:rPr lang="en-US" sz="2800" dirty="0"/>
              <a:t>NTIA </a:t>
            </a:r>
            <a:r>
              <a:rPr lang="ru-RU" sz="2800" dirty="0"/>
              <a:t>департамента торговли)</a:t>
            </a:r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Прекращены контрольные (координирующие) функции </a:t>
            </a:r>
            <a:r>
              <a:rPr lang="en-US" sz="2200" dirty="0"/>
              <a:t>NTIA </a:t>
            </a:r>
            <a:r>
              <a:rPr lang="ru-RU" sz="2200" dirty="0"/>
              <a:t>в отношении внесения изменений в корневые файлы системы глобальных идентификаторов интернетаитай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800" dirty="0"/>
              <a:t>Достигнут ли ожидавшийся результат?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800" dirty="0"/>
              <a:t>Какие вопросы остались неотвеченными?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800" dirty="0"/>
              <a:t>Что дальше?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5966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3100" b="1" dirty="0"/>
              <a:t>Требования к передаче, выдвинутые NTIA</a:t>
            </a:r>
            <a:endParaRPr lang="ru-RU" sz="3100" b="1" dirty="0"/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17500" y="862128"/>
            <a:ext cx="8763000" cy="653046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24"/>
              </a:spcBef>
              <a:spcAft>
                <a:spcPts val="500"/>
              </a:spcAft>
              <a:buFont typeface="Arial"/>
              <a:buNone/>
            </a:pPr>
            <a:r>
              <a:rPr lang="ru-RU" sz="1800" dirty="0">
                <a:latin typeface="Source Sans Pro"/>
              </a:rPr>
              <a:t>В марте 2014 г. </a:t>
            </a:r>
            <a:r>
              <a:rPr lang="en-US" sz="1800" dirty="0">
                <a:latin typeface="Source Sans Pro"/>
              </a:rPr>
              <a:t>NTIA заявило о том, что предложение по передаче координирующей роли должно пользоваться широкой поддержкой сообщества и должно следовать перечисленным ниже четырем принципам:</a:t>
            </a:r>
          </a:p>
          <a:p>
            <a:pPr marL="914400" indent="0">
              <a:spcBef>
                <a:spcPts val="2376"/>
              </a:spcBef>
              <a:spcAft>
                <a:spcPts val="900"/>
              </a:spcAft>
              <a:buFont typeface="Arial"/>
              <a:buNone/>
            </a:pPr>
            <a:r>
              <a:rPr lang="en-US" sz="1800" dirty="0">
                <a:latin typeface="Source Sans Pro"/>
              </a:rPr>
              <a:t>Поддержка и усовершенствование модели с участием многих заинтересованных сторон</a:t>
            </a:r>
          </a:p>
          <a:p>
            <a:pPr marL="914400" indent="0">
              <a:spcBef>
                <a:spcPts val="1776"/>
              </a:spcBef>
              <a:spcAft>
                <a:spcPts val="900"/>
              </a:spcAft>
              <a:buFont typeface="Arial"/>
              <a:buNone/>
            </a:pPr>
            <a:r>
              <a:rPr lang="en-US" sz="1800" dirty="0">
                <a:latin typeface="Source Sans Pro"/>
              </a:rPr>
              <a:t>Сохранение безопасности, стабильности и отказоустойчивости DNS интернета</a:t>
            </a:r>
          </a:p>
          <a:p>
            <a:pPr marL="914400" indent="0">
              <a:spcBef>
                <a:spcPts val="1176"/>
              </a:spcBef>
              <a:spcAft>
                <a:spcPts val="900"/>
              </a:spcAft>
              <a:buFont typeface="Arial"/>
              <a:buNone/>
            </a:pPr>
            <a:r>
              <a:rPr lang="en-US" sz="1800" dirty="0">
                <a:latin typeface="Source Sans Pro"/>
              </a:rPr>
              <a:t>Удовлетворение потребностей и ожиданий клиентов и партнеров во всём мире в отношении услуг IANA</a:t>
            </a:r>
          </a:p>
          <a:p>
            <a:pPr marL="914400" indent="0">
              <a:spcBef>
                <a:spcPts val="1476"/>
              </a:spcBef>
              <a:spcAft>
                <a:spcPts val="900"/>
              </a:spcAft>
              <a:buFont typeface="Arial"/>
              <a:buNone/>
            </a:pPr>
            <a:r>
              <a:rPr lang="en-US" sz="1800" dirty="0">
                <a:latin typeface="Source Sans Pro"/>
              </a:rPr>
              <a:t>Поддержание открытости интернета</a:t>
            </a:r>
          </a:p>
          <a:p>
            <a:pPr marL="0" indent="0">
              <a:buFont typeface="Arial"/>
              <a:buNone/>
            </a:pPr>
            <a:endParaRPr lang="ru-RU" sz="1800" dirty="0">
              <a:latin typeface="Source Sans Pro"/>
              <a:cs typeface="Source Sans Pro"/>
            </a:endParaRPr>
          </a:p>
          <a:p>
            <a:pPr marL="0" indent="0">
              <a:buFont typeface="Arial"/>
              <a:buNone/>
            </a:pPr>
            <a:r>
              <a:rPr lang="en-US" sz="1800" dirty="0">
                <a:latin typeface="Source Sans Pro"/>
              </a:rPr>
              <a:t>Кроме того, NTIA указало, что </a:t>
            </a:r>
            <a:r>
              <a:rPr lang="en-US" sz="2000" b="1" dirty="0">
                <a:solidFill>
                  <a:srgbClr val="C00000"/>
                </a:solidFill>
                <a:latin typeface="Source Sans Pro"/>
              </a:rPr>
              <a:t>не</a:t>
            </a:r>
            <a:r>
              <a:rPr sz="1800" dirty="0"/>
              <a:t> </a:t>
            </a:r>
            <a:r>
              <a:rPr lang="en-US" sz="1800" dirty="0">
                <a:latin typeface="Source Sans Pro"/>
              </a:rPr>
              <a:t>примет предложение, заменяющее роль NTIA на руководящую роль правительственной или межправительственной организации.</a:t>
            </a:r>
            <a:endParaRPr lang="ru-RU" sz="1800" dirty="0">
              <a:latin typeface="Source Sans Pro"/>
              <a:cs typeface="Source Sans Pro"/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390130" y="2133334"/>
            <a:ext cx="790970" cy="450361"/>
          </a:xfrm>
          <a:prstGeom prst="chevron">
            <a:avLst>
              <a:gd name="adj" fmla="val 27026"/>
            </a:avLst>
          </a:prstGeom>
          <a:solidFill>
            <a:srgbClr val="1A87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101600" algn="ctr" eaLnBrk="1" fontAlgn="auto" hangingPunct="1">
              <a:lnSpc>
                <a:spcPts val="2380"/>
              </a:lnSpc>
              <a:spcBef>
                <a:spcPts val="0"/>
              </a:spcBef>
              <a:defRPr/>
            </a:pPr>
            <a:endParaRPr lang="en-US" sz="2400" dirty="0">
              <a:solidFill>
                <a:prstClr val="white"/>
              </a:solidFill>
              <a:latin typeface="Source Sans Pro"/>
              <a:cs typeface="Source Sans Pro"/>
            </a:endParaRPr>
          </a:p>
        </p:txBody>
      </p:sp>
      <p:pic>
        <p:nvPicPr>
          <p:cNvPr id="30" name="Picture 29" descr="Supp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2156013"/>
            <a:ext cx="427682" cy="427682"/>
          </a:xfrm>
          <a:prstGeom prst="rect">
            <a:avLst/>
          </a:prstGeom>
        </p:spPr>
      </p:pic>
      <p:sp>
        <p:nvSpPr>
          <p:cNvPr id="31" name="Chevron 30"/>
          <p:cNvSpPr/>
          <p:nvPr/>
        </p:nvSpPr>
        <p:spPr>
          <a:xfrm>
            <a:off x="390130" y="3050420"/>
            <a:ext cx="790970" cy="450361"/>
          </a:xfrm>
          <a:prstGeom prst="chevron">
            <a:avLst>
              <a:gd name="adj" fmla="val 27026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101600" algn="ctr" eaLnBrk="1" fontAlgn="auto" hangingPunct="1">
              <a:lnSpc>
                <a:spcPts val="2380"/>
              </a:lnSpc>
              <a:spcBef>
                <a:spcPts val="0"/>
              </a:spcBef>
              <a:defRPr/>
            </a:pPr>
            <a:endParaRPr lang="en-US" sz="2400" dirty="0">
              <a:solidFill>
                <a:prstClr val="white"/>
              </a:solidFill>
              <a:latin typeface="Source Sans Pro"/>
              <a:cs typeface="Source Sans Pro"/>
            </a:endParaRPr>
          </a:p>
        </p:txBody>
      </p:sp>
      <p:pic>
        <p:nvPicPr>
          <p:cNvPr id="32" name="Picture 31" descr="Lock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28" y="3108797"/>
            <a:ext cx="315784" cy="315784"/>
          </a:xfrm>
          <a:prstGeom prst="rect">
            <a:avLst/>
          </a:prstGeom>
        </p:spPr>
      </p:pic>
      <p:sp>
        <p:nvSpPr>
          <p:cNvPr id="35" name="Chevron 34"/>
          <p:cNvSpPr/>
          <p:nvPr/>
        </p:nvSpPr>
        <p:spPr>
          <a:xfrm>
            <a:off x="390130" y="3869570"/>
            <a:ext cx="790970" cy="450361"/>
          </a:xfrm>
          <a:prstGeom prst="chevron">
            <a:avLst>
              <a:gd name="adj" fmla="val 27026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101600" algn="ctr" eaLnBrk="1" fontAlgn="auto" hangingPunct="1">
              <a:lnSpc>
                <a:spcPts val="2380"/>
              </a:lnSpc>
              <a:spcBef>
                <a:spcPts val="0"/>
              </a:spcBef>
              <a:defRPr/>
            </a:pPr>
            <a:endParaRPr lang="en-US" sz="2400" dirty="0">
              <a:solidFill>
                <a:prstClr val="white"/>
              </a:solidFill>
              <a:latin typeface="Source Sans Pro"/>
              <a:cs typeface="Source Sans Pro"/>
            </a:endParaRPr>
          </a:p>
        </p:txBody>
      </p:sp>
      <p:pic>
        <p:nvPicPr>
          <p:cNvPr id="36" name="Picture 35" descr="IANA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3908278"/>
            <a:ext cx="379414" cy="379414"/>
          </a:xfrm>
          <a:prstGeom prst="rect">
            <a:avLst/>
          </a:prstGeom>
        </p:spPr>
      </p:pic>
      <p:sp>
        <p:nvSpPr>
          <p:cNvPr id="39" name="Chevron 38"/>
          <p:cNvSpPr/>
          <p:nvPr/>
        </p:nvSpPr>
        <p:spPr>
          <a:xfrm>
            <a:off x="390130" y="4590295"/>
            <a:ext cx="790970" cy="450361"/>
          </a:xfrm>
          <a:prstGeom prst="chevron">
            <a:avLst>
              <a:gd name="adj" fmla="val 2702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101600" algn="ctr" eaLnBrk="1" fontAlgn="auto" hangingPunct="1">
              <a:lnSpc>
                <a:spcPts val="2380"/>
              </a:lnSpc>
              <a:spcBef>
                <a:spcPts val="0"/>
              </a:spcBef>
              <a:defRPr/>
            </a:pPr>
            <a:endParaRPr lang="en-US" sz="2400" dirty="0">
              <a:solidFill>
                <a:prstClr val="white"/>
              </a:solidFill>
              <a:latin typeface="Source Sans Pro"/>
              <a:cs typeface="Source Sans Pro"/>
            </a:endParaRPr>
          </a:p>
        </p:txBody>
      </p:sp>
      <p:pic>
        <p:nvPicPr>
          <p:cNvPr id="40" name="Picture 39" descr="Open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4647668"/>
            <a:ext cx="322649" cy="322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521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7758"/>
            <a:ext cx="9144000" cy="55484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Полный</a:t>
            </a:r>
            <a:r>
              <a:rPr lang="en-US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b="1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обзор</a:t>
            </a:r>
            <a:r>
              <a:rPr lang="en-US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</a:t>
            </a:r>
            <a:r>
              <a:rPr lang="en-US" b="1" dirty="0" err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предложения</a:t>
            </a:r>
            <a:r>
              <a:rPr lang="ru-RU" b="1" dirty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 (март 2016 г.)</a:t>
            </a:r>
          </a:p>
        </p:txBody>
      </p:sp>
    </p:spTree>
    <p:extLst>
      <p:ext uri="{BB962C8B-B14F-4D97-AF65-F5344CB8AC3E}">
        <p14:creationId xmlns:p14="http://schemas.microsoft.com/office/powerpoint/2010/main" val="397099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Достигнут ли ожидавшийся результат?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949" y="703177"/>
            <a:ext cx="859795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b="1" dirty="0">
                <a:solidFill>
                  <a:srgbClr val="00B050"/>
                </a:solidFill>
              </a:rPr>
              <a:t>Да.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Предложения по переходному периоду </a:t>
            </a:r>
            <a:r>
              <a:rPr lang="en-US" sz="2200" dirty="0"/>
              <a:t>IANA Stewardship Transition</a:t>
            </a:r>
            <a:r>
              <a:rPr lang="ru-RU" sz="2200" dirty="0"/>
              <a:t>, утверждённые Правлением </a:t>
            </a:r>
            <a:r>
              <a:rPr lang="en-US" sz="2200" dirty="0"/>
              <a:t>ICANN </a:t>
            </a:r>
            <a:r>
              <a:rPr lang="ru-RU" sz="2200" dirty="0"/>
              <a:t>и впоследствие одобренные департаментом торговли США, получили полную поддержку и одобрение, в том числе со стороны основных глобальных организаций системы управления интернетом и правительствами стран, включая Россию и Китай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Основные механизмы обеспечения безопасности, стабильности и отказоустойчивости глобального интернета остались неизменными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Выполнение функций </a:t>
            </a:r>
            <a:r>
              <a:rPr lang="en-US" sz="2200" dirty="0"/>
              <a:t>IANA </a:t>
            </a:r>
            <a:r>
              <a:rPr lang="ru-RU" sz="2200" dirty="0"/>
              <a:t>не будет передано под контроль какого-либо государственного или межгосударственного органа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Тем самым все ожидания глобального сообщества, в том числе в отношении продолжения открытости интернета, удовлетворены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9442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Какие вопросы </a:t>
            </a:r>
            <a:r>
              <a:rPr lang="ru-RU" sz="2400" b="1"/>
              <a:t>остались неотвеченными?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4949" y="703177"/>
            <a:ext cx="8597950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Продолжается работа над реализацией предложений по улучшению </a:t>
            </a:r>
            <a:r>
              <a:rPr lang="ru-RU" sz="2200" b="1" dirty="0"/>
              <a:t>подотчётности и прозрачности </a:t>
            </a:r>
            <a:r>
              <a:rPr lang="ru-RU" sz="2200" dirty="0"/>
              <a:t>в деятельности </a:t>
            </a:r>
            <a:r>
              <a:rPr lang="en-US" sz="2200" dirty="0"/>
              <a:t>ICANN </a:t>
            </a:r>
            <a:endParaRPr lang="ru-RU" sz="2200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Необходима совместная (и более интенсивная) работа по запуску контрольных (координирующих) механизмов, заложенных в формат </a:t>
            </a:r>
            <a:r>
              <a:rPr lang="ru-RU" sz="2200" b="1" dirty="0"/>
              <a:t>вновь созданной организации </a:t>
            </a:r>
            <a:r>
              <a:rPr lang="en-US" sz="2200" b="1" dirty="0"/>
              <a:t>PTI</a:t>
            </a:r>
            <a:r>
              <a:rPr lang="en-US" sz="2200" dirty="0"/>
              <a:t> (Public Technical Identifiers)</a:t>
            </a:r>
            <a:endParaRPr lang="ru-RU" sz="2200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Будут продолжены дискуссии по контрактной и иной </a:t>
            </a:r>
            <a:r>
              <a:rPr lang="ru-RU" sz="2200" b="1" dirty="0"/>
              <a:t>юрисдикции</a:t>
            </a:r>
            <a:r>
              <a:rPr lang="ru-RU" sz="2200" dirty="0"/>
              <a:t> в рамках дальнейшей </a:t>
            </a:r>
            <a:r>
              <a:rPr lang="ru-RU" sz="2200" b="1" dirty="0"/>
              <a:t>глобализации</a:t>
            </a:r>
            <a:r>
              <a:rPr lang="ru-RU" sz="2200" dirty="0"/>
              <a:t> функций </a:t>
            </a:r>
            <a:r>
              <a:rPr lang="en-US" sz="2200" dirty="0"/>
              <a:t>PTI/IANA/ICANN</a:t>
            </a:r>
            <a:endParaRPr lang="ru-RU" sz="2200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dirty="0"/>
              <a:t>Должна быть внесена ясность по перспективам взаимодействия с корпорацией </a:t>
            </a:r>
            <a:r>
              <a:rPr lang="en-US" sz="2200" b="1" dirty="0"/>
              <a:t>Verisign</a:t>
            </a:r>
            <a:endParaRPr lang="ru-RU" sz="2200" b="1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200" dirty="0"/>
              <a:t>…..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200" b="1" dirty="0">
                <a:solidFill>
                  <a:srgbClr val="0070C0"/>
                </a:solidFill>
              </a:rPr>
              <a:t>Ваше мнение?</a:t>
            </a:r>
            <a:endParaRPr lang="en-US" sz="2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03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/>
              <a:t>Что дальше?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3781" y="1067158"/>
            <a:ext cx="853643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400" dirty="0"/>
              <a:t>Для </a:t>
            </a:r>
            <a:r>
              <a:rPr lang="en-US" sz="2400" dirty="0"/>
              <a:t>ICANN – </a:t>
            </a:r>
            <a:r>
              <a:rPr lang="ru-RU" sz="2400" dirty="0"/>
              <a:t>«</a:t>
            </a:r>
            <a:r>
              <a:rPr lang="en-US" sz="2400" b="1" i="1" dirty="0">
                <a:solidFill>
                  <a:srgbClr val="00B050"/>
                </a:solidFill>
              </a:rPr>
              <a:t>business as usual</a:t>
            </a:r>
            <a:r>
              <a:rPr lang="ru-RU" sz="2400" dirty="0"/>
              <a:t>»</a:t>
            </a:r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SSR (</a:t>
            </a:r>
            <a:r>
              <a:rPr lang="ru-RU" sz="2400" dirty="0"/>
              <a:t>включая </a:t>
            </a:r>
            <a:r>
              <a:rPr lang="en-US" sz="2400" dirty="0"/>
              <a:t>DNS Sec)</a:t>
            </a:r>
            <a:endParaRPr lang="ru-RU" sz="2400" dirty="0"/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SLA </a:t>
            </a:r>
            <a:r>
              <a:rPr lang="ru-RU" sz="2400" dirty="0"/>
              <a:t>с </a:t>
            </a:r>
            <a:r>
              <a:rPr lang="en-US" sz="2400" dirty="0"/>
              <a:t>RIR’</a:t>
            </a:r>
            <a:r>
              <a:rPr lang="ru-RU" sz="2400" dirty="0"/>
              <a:t>-ами, </a:t>
            </a:r>
            <a:r>
              <a:rPr lang="en-US" sz="2400" dirty="0"/>
              <a:t>MoU c IETF </a:t>
            </a:r>
            <a:r>
              <a:rPr lang="ru-RU" sz="2400" dirty="0"/>
              <a:t>и т.д.</a:t>
            </a:r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400" dirty="0"/>
              <a:t>Программа </a:t>
            </a:r>
            <a:r>
              <a:rPr lang="en-US" sz="2400" dirty="0"/>
              <a:t>new GTLD</a:t>
            </a:r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Universal Acceptance, IDN</a:t>
            </a:r>
          </a:p>
          <a:p>
            <a:pPr marL="800100" lvl="1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{</a:t>
            </a:r>
            <a:r>
              <a:rPr lang="ru-RU" sz="2400" dirty="0"/>
              <a:t>см. Устав </a:t>
            </a:r>
            <a:r>
              <a:rPr lang="en-US" sz="2400" dirty="0"/>
              <a:t>ICANN}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ru-RU" sz="2400" dirty="0"/>
              <a:t>Для сообщества – больше возможностей и желательность более активного участия в развёртывании новых механизмов в рамках </a:t>
            </a:r>
            <a:r>
              <a:rPr lang="en-US" sz="2400" dirty="0"/>
              <a:t>PTI</a:t>
            </a:r>
            <a:r>
              <a:rPr lang="ru-RU" sz="2400" dirty="0"/>
              <a:t> в интересах стабильности, безопасности  и отказоустойчивости глобального интернета</a:t>
            </a:r>
          </a:p>
        </p:txBody>
      </p:sp>
    </p:spTree>
    <p:extLst>
      <p:ext uri="{BB962C8B-B14F-4D97-AF65-F5344CB8AC3E}">
        <p14:creationId xmlns:p14="http://schemas.microsoft.com/office/powerpoint/2010/main" val="272316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ICANN Events (2016-2017)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3781" y="1067158"/>
            <a:ext cx="853643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ICANN 57 (3-9 </a:t>
            </a:r>
            <a:r>
              <a:rPr lang="ru-RU" sz="2400" dirty="0"/>
              <a:t>ноября 2016 г.): город </a:t>
            </a:r>
            <a:r>
              <a:rPr lang="ru-RU" sz="2400" b="1" dirty="0"/>
              <a:t>Хайдерабад, Индия</a:t>
            </a:r>
            <a:endParaRPr lang="en-US" sz="2400" b="1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800" b="1" dirty="0">
                <a:solidFill>
                  <a:srgbClr val="0070C0"/>
                </a:solidFill>
              </a:rPr>
              <a:t>Eastern Europe DNS-Forum (1-2 </a:t>
            </a:r>
            <a:r>
              <a:rPr lang="ru-RU" sz="2800" b="1" dirty="0">
                <a:solidFill>
                  <a:srgbClr val="0070C0"/>
                </a:solidFill>
              </a:rPr>
              <a:t>декабря 2016 г.): город Киев, Украина</a:t>
            </a:r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ICANN 58</a:t>
            </a:r>
            <a:r>
              <a:rPr lang="ru-RU" sz="2400" dirty="0"/>
              <a:t> (11-16 марта 2017 г.): город </a:t>
            </a:r>
            <a:r>
              <a:rPr lang="ru-RU" sz="2400" b="1" dirty="0"/>
              <a:t>Копенгаген, Дания</a:t>
            </a:r>
            <a:endParaRPr lang="en-US" sz="2400" b="1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ICANN 59</a:t>
            </a:r>
            <a:r>
              <a:rPr lang="ru-RU" sz="2400" dirty="0"/>
              <a:t> (26-29 июня 2017 г.): город </a:t>
            </a:r>
            <a:r>
              <a:rPr lang="ru-RU" sz="2400" b="1" dirty="0"/>
              <a:t>Йоханнесбург, Южно-Африканская Республика</a:t>
            </a:r>
            <a:endParaRPr lang="en-US" sz="2400" b="1" dirty="0"/>
          </a:p>
          <a:p>
            <a:pPr marL="342900" indent="-342900">
              <a:spcBef>
                <a:spcPts val="1200"/>
              </a:spcBef>
              <a:buFont typeface="Wingdings" charset="2"/>
              <a:buChar char=""/>
            </a:pPr>
            <a:r>
              <a:rPr lang="en-US" sz="2400" dirty="0"/>
              <a:t>ICANN 60</a:t>
            </a:r>
            <a:r>
              <a:rPr lang="ru-RU" sz="2400" dirty="0"/>
              <a:t> (28 октября – 3 ноября 2017 г.): </a:t>
            </a:r>
            <a:r>
              <a:rPr lang="ru-RU" sz="2400" b="1" dirty="0"/>
              <a:t>город Абу-Даби, Объединённые Арабские Эмираты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83960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37895" y="749393"/>
            <a:ext cx="7406105" cy="14296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 dirty="0">
              <a:solidFill>
                <a:prstClr val="white"/>
              </a:solidFill>
            </a:endParaRPr>
          </a:p>
        </p:txBody>
      </p:sp>
      <p:sp>
        <p:nvSpPr>
          <p:cNvPr id="7" name="Text Placeholder 32"/>
          <p:cNvSpPr txBox="1">
            <a:spLocks/>
          </p:cNvSpPr>
          <p:nvPr/>
        </p:nvSpPr>
        <p:spPr bwMode="auto">
          <a:xfrm>
            <a:off x="1737895" y="1217545"/>
            <a:ext cx="5277006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6858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514350" indent="-171450" defTabSz="6858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857250" indent="-171450" defTabSz="6858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200150" indent="-171450" defTabSz="6858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1543050" indent="-171450" defTabSz="685800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000250" indent="-17145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457450" indent="-17145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2914650" indent="-17145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371850" indent="-171450" defTabSz="685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Source Sans Pro"/>
              </a:rPr>
              <a:t>https://www.icann.org/</a:t>
            </a:r>
            <a:br>
              <a:rPr dirty="0"/>
            </a:br>
            <a:r>
              <a:rPr lang="en-US" dirty="0">
                <a:solidFill>
                  <a:schemeClr val="bg1"/>
                </a:solidFill>
                <a:latin typeface="Source Sans Pro"/>
              </a:rPr>
              <a:t>stewardship-accountability</a:t>
            </a:r>
          </a:p>
        </p:txBody>
      </p:sp>
      <p:sp>
        <p:nvSpPr>
          <p:cNvPr id="8" name="Text Placeholder 33"/>
          <p:cNvSpPr txBox="1">
            <a:spLocks/>
          </p:cNvSpPr>
          <p:nvPr/>
        </p:nvSpPr>
        <p:spPr bwMode="auto">
          <a:xfrm>
            <a:off x="1925047" y="847666"/>
            <a:ext cx="4808999" cy="393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defTabSz="455613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 marL="514350" indent="-171450" defTabSz="455613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857250" indent="-171450" defTabSz="455613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200150" indent="-171450" defTabSz="455613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1543050" indent="-171450" defTabSz="455613"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000250" indent="-17145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457450" indent="-17145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2914650" indent="-17145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371850" indent="-171450" defTabSz="4556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sz="2400" b="1" dirty="0">
                <a:solidFill>
                  <a:schemeClr val="bg1"/>
                </a:solidFill>
                <a:latin typeface="Source Sans Pro" charset="0"/>
              </a:rPr>
              <a:t>Веб-ресурсы </a:t>
            </a:r>
            <a:r>
              <a:rPr lang="en-US" sz="2400" b="1" dirty="0">
                <a:solidFill>
                  <a:schemeClr val="bg1"/>
                </a:solidFill>
                <a:latin typeface="Source Sans Pro" charset="0"/>
              </a:rPr>
              <a:t>ICANN</a:t>
            </a:r>
            <a:endParaRPr lang="en-AU" sz="2400" b="1" dirty="0">
              <a:solidFill>
                <a:schemeClr val="bg1"/>
              </a:solidFill>
              <a:latin typeface="Source Sans Pro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" y="749393"/>
            <a:ext cx="1737894" cy="14296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d-ID" sz="1350">
              <a:solidFill>
                <a:prstClr val="white"/>
              </a:solidFill>
            </a:endParaRPr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b="1" dirty="0"/>
              <a:t>Вопросы?</a:t>
            </a:r>
            <a:endParaRPr lang="ru-RU" b="1" dirty="0"/>
          </a:p>
        </p:txBody>
      </p:sp>
      <p:pic>
        <p:nvPicPr>
          <p:cNvPr id="40" name="Picture 39" descr="ICANN_Logo_W.eps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8614" y="895141"/>
            <a:ext cx="1447535" cy="1123492"/>
          </a:xfrm>
          <a:prstGeom prst="rect">
            <a:avLst/>
          </a:prstGeom>
        </p:spPr>
      </p:pic>
      <p:sp>
        <p:nvSpPr>
          <p:cNvPr id="28" name="Content Placeholder 2"/>
          <p:cNvSpPr txBox="1">
            <a:spLocks/>
          </p:cNvSpPr>
          <p:nvPr/>
        </p:nvSpPr>
        <p:spPr>
          <a:xfrm>
            <a:off x="288314" y="2402364"/>
            <a:ext cx="8531836" cy="313216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US" sz="2100" b="1" dirty="0">
                <a:latin typeface="Source Sans Pro"/>
              </a:rPr>
              <a:t>Передача координирующей роли в исполнении функций IANA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US" sz="1600" dirty="0">
                <a:solidFill>
                  <a:srgbClr val="0B5D97"/>
                </a:solidFill>
                <a:latin typeface="Source Sans Pro"/>
              </a:rPr>
              <a:t>https://www.icann.org/stewardship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75000"/>
              <a:buFont typeface="Wingdings" charset="2"/>
              <a:buChar char=""/>
            </a:pPr>
            <a:r>
              <a:rPr lang="en-US" sz="1600" dirty="0">
                <a:solidFill>
                  <a:srgbClr val="0C1F24"/>
                </a:solidFill>
                <a:latin typeface="Source Sans Pro"/>
              </a:rPr>
              <a:t>Последние новости и информация о передаче координирующей роли в исполнении функций IANA и работе ICG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75000"/>
              <a:buFont typeface="Wingdings" charset="2"/>
              <a:buChar char=""/>
            </a:pPr>
            <a:r>
              <a:rPr lang="en-US" sz="1600" dirty="0">
                <a:solidFill>
                  <a:srgbClr val="0C1F24"/>
                </a:solidFill>
                <a:latin typeface="Source Sans Pro"/>
              </a:rPr>
              <a:t>Информация об участии сообщества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75000"/>
              <a:buFont typeface="Wingdings" charset="2"/>
              <a:buChar char=""/>
            </a:pPr>
            <a:r>
              <a:rPr lang="en-US" sz="1600" dirty="0">
                <a:solidFill>
                  <a:srgbClr val="0C1F24"/>
                </a:solidFill>
                <a:latin typeface="Source Sans Pro"/>
              </a:rPr>
              <a:t>Ресурсы и архивы заседаний ICG</a:t>
            </a:r>
          </a:p>
          <a:p>
            <a:pPr marL="0" indent="0">
              <a:spcAft>
                <a:spcPts val="600"/>
              </a:spcAft>
              <a:buSzPct val="75000"/>
              <a:buNone/>
            </a:pPr>
            <a:endParaRPr lang="ru-RU" sz="1600" dirty="0">
              <a:solidFill>
                <a:srgbClr val="0C1F24"/>
              </a:solidFill>
              <a:latin typeface="Source Sans Pro"/>
              <a:cs typeface="Source Sans Pro"/>
            </a:endParaRPr>
          </a:p>
          <a:p>
            <a:pPr marL="285750" indent="-285750">
              <a:spcAft>
                <a:spcPts val="600"/>
              </a:spcAft>
              <a:buSzPct val="75000"/>
              <a:buFont typeface="Wingdings" charset="2"/>
              <a:buChar char=""/>
            </a:pPr>
            <a:endParaRPr lang="ru-RU" sz="1600" dirty="0">
              <a:solidFill>
                <a:srgbClr val="0C1F24"/>
              </a:solidFill>
              <a:latin typeface="Source Sans Pro"/>
              <a:cs typeface="Source Sans Pro"/>
            </a:endParaRPr>
          </a:p>
          <a:p>
            <a:pPr marL="0" indent="0">
              <a:spcBef>
                <a:spcPts val="1000"/>
              </a:spcBef>
              <a:buFont typeface="Arial"/>
              <a:buNone/>
            </a:pPr>
            <a:endParaRPr lang="ru-RU" sz="1600" dirty="0">
              <a:solidFill>
                <a:srgbClr val="0B5D97"/>
              </a:solidFill>
              <a:latin typeface="Source Sans Pro"/>
              <a:cs typeface="Source Sans Pro"/>
            </a:endParaRPr>
          </a:p>
          <a:p>
            <a:pPr marL="0" indent="0">
              <a:buFont typeface="Arial"/>
              <a:buNone/>
            </a:pPr>
            <a:r>
              <a:rPr lang="en-US" dirty="0"/>
              <a:t>	</a:t>
            </a:r>
            <a:endParaRPr lang="ru-RU" dirty="0">
              <a:latin typeface="Source Sans Pro"/>
              <a:cs typeface="Source Sans Pro"/>
            </a:endParaRPr>
          </a:p>
        </p:txBody>
      </p:sp>
      <p:sp>
        <p:nvSpPr>
          <p:cNvPr id="29" name="Content Placeholder 3"/>
          <p:cNvSpPr txBox="1">
            <a:spLocks/>
          </p:cNvSpPr>
          <p:nvPr/>
        </p:nvSpPr>
        <p:spPr>
          <a:xfrm>
            <a:off x="288314" y="4449851"/>
            <a:ext cx="8270240" cy="19598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US" sz="2100" b="1" dirty="0">
                <a:solidFill>
                  <a:srgbClr val="0A1F24"/>
                </a:solidFill>
                <a:latin typeface="Source Sans Pro"/>
              </a:rPr>
              <a:t>Усовершенствование подотчетности ICANN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Arial"/>
              <a:buNone/>
            </a:pPr>
            <a:r>
              <a:rPr lang="en-US" sz="1600" dirty="0">
                <a:solidFill>
                  <a:srgbClr val="0B5D97"/>
                </a:solidFill>
                <a:latin typeface="Source Sans Pro"/>
              </a:rPr>
              <a:t>https://community.icann.org/category/accountability</a:t>
            </a:r>
            <a:endParaRPr lang="ru-RU" sz="1600" dirty="0">
              <a:solidFill>
                <a:srgbClr val="0C1F24"/>
              </a:solidFill>
              <a:latin typeface="Source Sans Pro"/>
              <a:cs typeface="Source Sans Pro"/>
            </a:endParaRP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75000"/>
              <a:buFont typeface="Wingdings" charset="2"/>
              <a:buChar char=""/>
            </a:pPr>
            <a:r>
              <a:rPr lang="en-US" sz="1600" dirty="0">
                <a:solidFill>
                  <a:srgbClr val="0C1F24"/>
                </a:solidFill>
                <a:latin typeface="Source Sans Pro"/>
              </a:rPr>
              <a:t>Последние новости и информация о процессе усовершенствования подотчетности ICANN и работе CCWG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SzPct val="75000"/>
              <a:buFont typeface="Wingdings" charset="2"/>
              <a:buChar char=""/>
            </a:pPr>
            <a:r>
              <a:rPr lang="en-US" sz="1600" dirty="0">
                <a:solidFill>
                  <a:srgbClr val="0C1F24"/>
                </a:solidFill>
                <a:latin typeface="Source Sans Pro"/>
              </a:rPr>
              <a:t>Объявления и предстоящие события</a:t>
            </a:r>
            <a:endParaRPr lang="ru-RU" sz="1600" dirty="0">
              <a:solidFill>
                <a:srgbClr val="0C1F24"/>
              </a:solidFill>
              <a:latin typeface="Source Sans Pro"/>
              <a:cs typeface="Source Sans Pro"/>
            </a:endParaRPr>
          </a:p>
        </p:txBody>
      </p:sp>
      <p:sp>
        <p:nvSpPr>
          <p:cNvPr id="50" name="Text Placeholder 32"/>
          <p:cNvSpPr txBox="1">
            <a:spLocks/>
          </p:cNvSpPr>
          <p:nvPr/>
        </p:nvSpPr>
        <p:spPr>
          <a:xfrm>
            <a:off x="6856242" y="968213"/>
            <a:ext cx="2342226" cy="339725"/>
          </a:xfrm>
          <a:prstGeom prst="rect">
            <a:avLst/>
          </a:prstGeom>
        </p:spPr>
        <p:txBody>
          <a:bodyPr lIns="0" tIns="0" rIns="0" bIns="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082">
              <a:spcBef>
                <a:spcPct val="20000"/>
              </a:spcBef>
              <a:buNone/>
              <a:defRPr/>
            </a:pP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</a:rPr>
              <a:t>twitter.com/</a:t>
            </a:r>
            <a:r>
              <a:rPr lang="en-US" sz="1600" dirty="0" err="1">
                <a:solidFill>
                  <a:schemeClr val="bg1"/>
                </a:solidFill>
                <a:latin typeface="Source Sans Pro" panose="020B0503030403020204" pitchFamily="34" charset="0"/>
              </a:rPr>
              <a:t>icann</a:t>
            </a:r>
            <a:endParaRPr lang="en-US" sz="1600" dirty="0">
              <a:solidFill>
                <a:schemeClr val="bg1"/>
              </a:solidFill>
              <a:latin typeface="Source Sans Pro" panose="020B0503030403020204" pitchFamily="34" charset="0"/>
            </a:endParaRPr>
          </a:p>
          <a:p>
            <a:pPr marL="0" indent="0" defTabSz="457082">
              <a:spcBef>
                <a:spcPct val="20000"/>
              </a:spcBef>
              <a:buNone/>
              <a:defRPr/>
            </a:pPr>
            <a:r>
              <a:rPr lang="en-US" sz="1600" dirty="0" err="1">
                <a:solidFill>
                  <a:schemeClr val="bg1"/>
                </a:solidFill>
                <a:latin typeface="Source Sans Pro" panose="020B0503030403020204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twitter.com</a:t>
            </a:r>
            <a:r>
              <a:rPr lang="en-US" sz="1600" dirty="0">
                <a:solidFill>
                  <a:schemeClr val="bg1"/>
                </a:solidFill>
                <a:latin typeface="Source Sans Pro" panose="020B0503030403020204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/</a:t>
            </a:r>
            <a:r>
              <a:rPr lang="en-US" sz="1600" dirty="0" err="1">
                <a:solidFill>
                  <a:schemeClr val="bg1"/>
                </a:solidFill>
                <a:latin typeface="Source Sans Pro" panose="020B0503030403020204" pitchFamily="34" charset="0"/>
                <a:ea typeface="Segoe UI" panose="020B0502040204020203" pitchFamily="34" charset="0"/>
                <a:cs typeface="Segoe UI Semilight" panose="020B0402040204020203" pitchFamily="34" charset="0"/>
              </a:rPr>
              <a:t>icann_ru</a:t>
            </a:r>
            <a:endParaRPr lang="ru-RU" sz="1600" dirty="0">
              <a:solidFill>
                <a:schemeClr val="bg1"/>
              </a:solidFill>
              <a:latin typeface="Source Sans Pro" panose="020B0503030403020204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51" name="Text Placeholder 32"/>
          <p:cNvSpPr txBox="1">
            <a:spLocks/>
          </p:cNvSpPr>
          <p:nvPr/>
        </p:nvSpPr>
        <p:spPr>
          <a:xfrm>
            <a:off x="6856241" y="1655571"/>
            <a:ext cx="3262961" cy="339725"/>
          </a:xfrm>
          <a:prstGeom prst="rect">
            <a:avLst/>
          </a:prstGeom>
        </p:spPr>
        <p:txBody>
          <a:bodyPr lIns="0" tIns="0" rIns="0" bIns="0" anchor="ctr"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457082">
              <a:spcBef>
                <a:spcPct val="20000"/>
              </a:spcBef>
              <a:buNone/>
              <a:defRPr/>
            </a:pPr>
            <a:r>
              <a:rPr lang="en-US" sz="1600" dirty="0">
                <a:solidFill>
                  <a:srgbClr val="FFFFFF"/>
                </a:solidFill>
                <a:latin typeface="Source Sans Pro" panose="020B0503030403020204" pitchFamily="34" charset="0"/>
              </a:rPr>
              <a:t>facebook.com/icannorg</a:t>
            </a:r>
            <a:endParaRPr lang="ru-RU" sz="1600" dirty="0">
              <a:solidFill>
                <a:srgbClr val="FFFFFF"/>
              </a:solidFill>
              <a:latin typeface="Source Sans Pro" panose="020B0503030403020204" pitchFamily="34" charset="0"/>
              <a:ea typeface="Segoe UI" panose="020B05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52" name="Picture 51" descr="1420948141_social_style_3_facebook-128.pn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2147" y="1544725"/>
            <a:ext cx="545448" cy="545448"/>
          </a:xfrm>
          <a:prstGeom prst="rect">
            <a:avLst/>
          </a:prstGeom>
        </p:spPr>
      </p:pic>
      <p:pic>
        <p:nvPicPr>
          <p:cNvPr id="53" name="Picture 52" descr="1420948433_social_style_3_twiter-128.png">
            <a:hlinkClick r:id="rId6" action="ppaction://hlinkfile"/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7517" y="858569"/>
            <a:ext cx="568165" cy="568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08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ANN Template">
      <a:dk1>
        <a:srgbClr val="0A1F24"/>
      </a:dk1>
      <a:lt1>
        <a:sysClr val="window" lastClr="FFFFFF"/>
      </a:lt1>
      <a:dk2>
        <a:srgbClr val="1A87C9"/>
      </a:dk2>
      <a:lt2>
        <a:srgbClr val="EEECE1"/>
      </a:lt2>
      <a:accent1>
        <a:srgbClr val="1A87C9"/>
      </a:accent1>
      <a:accent2>
        <a:srgbClr val="0D436C"/>
      </a:accent2>
      <a:accent3>
        <a:srgbClr val="1B6F74"/>
      </a:accent3>
      <a:accent4>
        <a:srgbClr val="EA903A"/>
      </a:accent4>
      <a:accent5>
        <a:srgbClr val="DB6033"/>
      </a:accent5>
      <a:accent6>
        <a:srgbClr val="1768B1"/>
      </a:accent6>
      <a:hlink>
        <a:srgbClr val="1D98D3"/>
      </a:hlink>
      <a:folHlink>
        <a:srgbClr val="427BB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Source Sans Pro"/>
            <a:cs typeface="Source Sans Pr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41914</TotalTime>
  <Words>605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Arial Unicode MS</vt:lpstr>
      <vt:lpstr>Calibri</vt:lpstr>
      <vt:lpstr>Segoe UI</vt:lpstr>
      <vt:lpstr>Segoe UI Semilight</vt:lpstr>
      <vt:lpstr>Source Sans Pro</vt:lpstr>
      <vt:lpstr>Source Sans Pro Light</vt:lpstr>
      <vt:lpstr>Wingdings</vt:lpstr>
      <vt:lpstr>Office Theme</vt:lpstr>
      <vt:lpstr>PowerPoint Presentation</vt:lpstr>
      <vt:lpstr>1-е октября 2016 года – «День независимости» ??? </vt:lpstr>
      <vt:lpstr>Требования к передаче, выдвинутые NTIA</vt:lpstr>
      <vt:lpstr>Полный обзор предложения (март 2016 г.)</vt:lpstr>
      <vt:lpstr>Достигнут ли ожидавшийся результат?</vt:lpstr>
      <vt:lpstr>Какие вопросы остались неотвеченными?</vt:lpstr>
      <vt:lpstr>Что дальше?</vt:lpstr>
      <vt:lpstr>ICANN Events (2016-2017)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</dc:creator>
  <cp:lastModifiedBy>Michael Yakushev</cp:lastModifiedBy>
  <cp:revision>548</cp:revision>
  <cp:lastPrinted>2015-01-14T03:55:09Z</cp:lastPrinted>
  <dcterms:created xsi:type="dcterms:W3CDTF">2015-01-07T16:11:05Z</dcterms:created>
  <dcterms:modified xsi:type="dcterms:W3CDTF">2016-10-04T06:38:51Z</dcterms:modified>
</cp:coreProperties>
</file>