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22"/>
  </p:notesMasterIdLst>
  <p:sldIdLst>
    <p:sldId id="443" r:id="rId2"/>
    <p:sldId id="377" r:id="rId3"/>
    <p:sldId id="464" r:id="rId4"/>
    <p:sldId id="446" r:id="rId5"/>
    <p:sldId id="448" r:id="rId6"/>
    <p:sldId id="459" r:id="rId7"/>
    <p:sldId id="460" r:id="rId8"/>
    <p:sldId id="461" r:id="rId9"/>
    <p:sldId id="465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62" r:id="rId19"/>
    <p:sldId id="463" r:id="rId20"/>
    <p:sldId id="375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3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14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288E0980-329F-EF4E-B197-071E9F1C6E2C}" type="datetime1">
              <a:rPr lang="en-US"/>
              <a:pPr>
                <a:defRPr/>
              </a:pPr>
              <a:t>10/4/16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4EE576CA-CFF3-7B46-AE08-DC96F7BEE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7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ISOC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6"/>
          <p:cNvGrpSpPr>
            <a:grpSpLocks noChangeAspect="1"/>
          </p:cNvGrpSpPr>
          <p:nvPr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8600" y="1089406"/>
            <a:ext cx="8686800" cy="618631"/>
          </a:xfrm>
        </p:spPr>
        <p:txBody>
          <a:bodyPr bIns="0" anchor="b">
            <a:no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28599" y="1708038"/>
            <a:ext cx="8689975" cy="433965"/>
          </a:xfrm>
        </p:spPr>
        <p:txBody>
          <a:bodyPr tIns="137160"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7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- Parti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gray">
          <a:xfrm>
            <a:off x="228600" y="228600"/>
            <a:ext cx="8686800" cy="2355850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 bwMode="gray">
          <a:xfrm>
            <a:off x="228600" y="2705100"/>
            <a:ext cx="8686800" cy="3924300"/>
          </a:xfrm>
          <a:solidFill>
            <a:srgbClr val="63666A"/>
          </a:solidFill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28600" y="1280160"/>
            <a:ext cx="8686800" cy="685800"/>
          </a:xfrm>
        </p:spPr>
        <p:txBody>
          <a:bodyPr bIns="0" rtlCol="0" anchor="b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1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3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631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42"/>
          <p:cNvGrpSpPr>
            <a:grpSpLocks noChangeAspect="1"/>
          </p:cNvGrpSpPr>
          <p:nvPr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7" name="Freeform 6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39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1" name="Rectangle 40"/>
          <p:cNvSpPr/>
          <p:nvPr userDrawn="1"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3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4341813" cy="1036320"/>
          </a:xfrm>
        </p:spPr>
        <p:txBody>
          <a:bodyPr/>
          <a:lstStyle>
            <a:lvl1pPr>
              <a:spcBef>
                <a:spcPts val="0"/>
              </a:spcBef>
              <a:defRPr sz="1400" b="0" baseline="0">
                <a:solidFill>
                  <a:schemeClr val="bg1"/>
                </a:solidFill>
              </a:defRPr>
            </a:lvl1pPr>
            <a:lvl2pPr>
              <a:defRPr baseline="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228600" y="225425"/>
            <a:ext cx="4343400" cy="461665"/>
          </a:xfrm>
        </p:spPr>
        <p:txBody>
          <a:bodyPr bIns="0">
            <a:spAutoFit/>
          </a:bodyPr>
          <a:lstStyle>
            <a:lvl1pPr>
              <a:defRPr sz="200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1"/>
          </p:nvPr>
        </p:nvSpPr>
        <p:spPr>
          <a:xfrm>
            <a:off x="228600" y="687090"/>
            <a:ext cx="4343400" cy="341632"/>
          </a:xfrm>
        </p:spPr>
        <p:txBody>
          <a:bodyPr bIns="0" rtlCol="0">
            <a:spAutoFit/>
          </a:bodyPr>
          <a:lstStyle>
            <a:lvl1pPr>
              <a:defRPr lang="en-US" sz="18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dirty="0" smtClean="0">
                <a:solidFill>
                  <a:schemeClr val="tx1"/>
                </a:solidFill>
              </a:defRPr>
            </a:lvl3pPr>
            <a:lvl4pPr>
              <a:defRPr lang="en-US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6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ISOC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gray">
          <a:xfrm>
            <a:off x="228600" y="228600"/>
            <a:ext cx="8689975" cy="4764088"/>
          </a:xfrm>
          <a:prstGeom prst="rect">
            <a:avLst/>
          </a:prstGeom>
          <a:solidFill>
            <a:srgbClr val="009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8599" y="1089406"/>
            <a:ext cx="8689975" cy="618631"/>
          </a:xfrm>
        </p:spPr>
        <p:txBody>
          <a:bodyPr bIns="0" anchor="b">
            <a:no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28600" y="1708038"/>
            <a:ext cx="8686800" cy="433965"/>
          </a:xfrm>
        </p:spPr>
        <p:txBody>
          <a:bodyPr tIns="137160"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0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5"/>
          <p:cNvGrpSpPr>
            <a:grpSpLocks noChangeAspect="1"/>
          </p:cNvGrpSpPr>
          <p:nvPr/>
        </p:nvGrpSpPr>
        <p:grpSpPr bwMode="gray">
          <a:xfrm>
            <a:off x="6895367" y="5831829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5" name="Picture Placeholder 16"/>
          <p:cNvSpPr>
            <a:spLocks noGrp="1"/>
          </p:cNvSpPr>
          <p:nvPr>
            <p:ph type="pic" sz="quarter" idx="10"/>
          </p:nvPr>
        </p:nvSpPr>
        <p:spPr bwMode="gray">
          <a:xfrm>
            <a:off x="228600" y="228601"/>
            <a:ext cx="8689975" cy="4763527"/>
          </a:xfrm>
          <a:solidFill>
            <a:srgbClr val="63666A"/>
          </a:solidFill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8600" y="1089406"/>
            <a:ext cx="8686800" cy="618631"/>
          </a:xfrm>
        </p:spPr>
        <p:txBody>
          <a:bodyPr bIns="0" anchor="b">
            <a:no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28600" y="1708038"/>
            <a:ext cx="8682411" cy="433965"/>
          </a:xfrm>
        </p:spPr>
        <p:txBody>
          <a:bodyPr tIns="137160"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6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1143000"/>
            <a:ext cx="8686800" cy="4918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6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228600" y="1143001"/>
            <a:ext cx="4267200" cy="491889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648200" y="1143001"/>
            <a:ext cx="4267200" cy="491889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1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225425"/>
            <a:ext cx="8689974" cy="5836471"/>
          </a:xfrm>
        </p:spPr>
        <p:txBody>
          <a:bodyPr tIns="18288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4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, Content,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9"/>
          <p:cNvSpPr>
            <a:spLocks noGrp="1" noChangeAspect="1"/>
          </p:cNvSpPr>
          <p:nvPr>
            <p:ph type="pic" sz="quarter" idx="14"/>
          </p:nvPr>
        </p:nvSpPr>
        <p:spPr bwMode="gray">
          <a:xfrm>
            <a:off x="228600" y="3886200"/>
            <a:ext cx="8686800" cy="1828800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28600" y="225425"/>
            <a:ext cx="8686800" cy="3660775"/>
          </a:xfrm>
        </p:spPr>
        <p:txBody>
          <a:bodyPr tIns="18288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0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-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gray">
          <a:xfrm>
            <a:off x="228600" y="225425"/>
            <a:ext cx="8689975" cy="640397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28600" y="1280160"/>
            <a:ext cx="8686800" cy="685800"/>
          </a:xfrm>
        </p:spPr>
        <p:txBody>
          <a:bodyPr bIns="0" rtlCol="0" anchor="b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2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- Full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228600" y="228600"/>
            <a:ext cx="8686800" cy="6400800"/>
          </a:xfrm>
          <a:solidFill>
            <a:srgbClr val="63666A"/>
          </a:solidFill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28600" y="1280160"/>
            <a:ext cx="8686800" cy="685800"/>
          </a:xfrm>
        </p:spPr>
        <p:txBody>
          <a:bodyPr bIns="0" rtlCol="0" anchor="b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4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gray">
          <a:xfrm>
            <a:off x="228600" y="225425"/>
            <a:ext cx="8686800" cy="9175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8600" tIns="182880" rIns="228600" bIns="228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28600" y="1143000"/>
            <a:ext cx="8686800" cy="49196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8600" tIns="91440" rIns="22860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9" name="Group 6"/>
          <p:cNvGrpSpPr>
            <a:grpSpLocks noChangeAspect="1"/>
          </p:cNvGrpSpPr>
          <p:nvPr/>
        </p:nvGrpSpPr>
        <p:grpSpPr bwMode="gray">
          <a:xfrm>
            <a:off x="7009535" y="5931712"/>
            <a:ext cx="2015644" cy="791861"/>
            <a:chOff x="622301" y="3028950"/>
            <a:chExt cx="7778750" cy="3055938"/>
          </a:xfrm>
          <a:solidFill>
            <a:srgbClr val="0033A0"/>
          </a:solidFill>
        </p:grpSpPr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4456113" y="4791075"/>
              <a:ext cx="695325" cy="742950"/>
            </a:xfrm>
            <a:custGeom>
              <a:avLst/>
              <a:gdLst>
                <a:gd name="T0" fmla="*/ 202 w 438"/>
                <a:gd name="T1" fmla="*/ 215 h 468"/>
                <a:gd name="T2" fmla="*/ 301 w 438"/>
                <a:gd name="T3" fmla="*/ 0 h 468"/>
                <a:gd name="T4" fmla="*/ 438 w 438"/>
                <a:gd name="T5" fmla="*/ 0 h 468"/>
                <a:gd name="T6" fmla="*/ 266 w 438"/>
                <a:gd name="T7" fmla="*/ 327 h 468"/>
                <a:gd name="T8" fmla="*/ 248 w 438"/>
                <a:gd name="T9" fmla="*/ 360 h 468"/>
                <a:gd name="T10" fmla="*/ 231 w 438"/>
                <a:gd name="T11" fmla="*/ 388 h 468"/>
                <a:gd name="T12" fmla="*/ 215 w 438"/>
                <a:gd name="T13" fmla="*/ 412 h 468"/>
                <a:gd name="T14" fmla="*/ 199 w 438"/>
                <a:gd name="T15" fmla="*/ 429 h 468"/>
                <a:gd name="T16" fmla="*/ 179 w 438"/>
                <a:gd name="T17" fmla="*/ 444 h 468"/>
                <a:gd name="T18" fmla="*/ 157 w 438"/>
                <a:gd name="T19" fmla="*/ 455 h 468"/>
                <a:gd name="T20" fmla="*/ 132 w 438"/>
                <a:gd name="T21" fmla="*/ 462 h 468"/>
                <a:gd name="T22" fmla="*/ 99 w 438"/>
                <a:gd name="T23" fmla="*/ 467 h 468"/>
                <a:gd name="T24" fmla="*/ 62 w 438"/>
                <a:gd name="T25" fmla="*/ 468 h 468"/>
                <a:gd name="T26" fmla="*/ 37 w 438"/>
                <a:gd name="T27" fmla="*/ 468 h 468"/>
                <a:gd name="T28" fmla="*/ 14 w 438"/>
                <a:gd name="T29" fmla="*/ 467 h 468"/>
                <a:gd name="T30" fmla="*/ 0 w 438"/>
                <a:gd name="T31" fmla="*/ 465 h 468"/>
                <a:gd name="T32" fmla="*/ 17 w 438"/>
                <a:gd name="T33" fmla="*/ 368 h 468"/>
                <a:gd name="T34" fmla="*/ 46 w 438"/>
                <a:gd name="T35" fmla="*/ 370 h 468"/>
                <a:gd name="T36" fmla="*/ 69 w 438"/>
                <a:gd name="T37" fmla="*/ 368 h 468"/>
                <a:gd name="T38" fmla="*/ 84 w 438"/>
                <a:gd name="T39" fmla="*/ 363 h 468"/>
                <a:gd name="T40" fmla="*/ 93 w 438"/>
                <a:gd name="T41" fmla="*/ 354 h 468"/>
                <a:gd name="T42" fmla="*/ 98 w 438"/>
                <a:gd name="T43" fmla="*/ 339 h 468"/>
                <a:gd name="T44" fmla="*/ 95 w 438"/>
                <a:gd name="T45" fmla="*/ 318 h 468"/>
                <a:gd name="T46" fmla="*/ 35 w 438"/>
                <a:gd name="T47" fmla="*/ 0 h 468"/>
                <a:gd name="T48" fmla="*/ 178 w 438"/>
                <a:gd name="T49" fmla="*/ 0 h 468"/>
                <a:gd name="T50" fmla="*/ 202 w 438"/>
                <a:gd name="T51" fmla="*/ 21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8" h="468">
                  <a:moveTo>
                    <a:pt x="202" y="215"/>
                  </a:moveTo>
                  <a:lnTo>
                    <a:pt x="301" y="0"/>
                  </a:lnTo>
                  <a:lnTo>
                    <a:pt x="438" y="0"/>
                  </a:lnTo>
                  <a:lnTo>
                    <a:pt x="266" y="327"/>
                  </a:lnTo>
                  <a:lnTo>
                    <a:pt x="248" y="360"/>
                  </a:lnTo>
                  <a:lnTo>
                    <a:pt x="231" y="388"/>
                  </a:lnTo>
                  <a:lnTo>
                    <a:pt x="215" y="412"/>
                  </a:lnTo>
                  <a:lnTo>
                    <a:pt x="199" y="429"/>
                  </a:lnTo>
                  <a:lnTo>
                    <a:pt x="179" y="444"/>
                  </a:lnTo>
                  <a:lnTo>
                    <a:pt x="157" y="455"/>
                  </a:lnTo>
                  <a:lnTo>
                    <a:pt x="132" y="462"/>
                  </a:lnTo>
                  <a:lnTo>
                    <a:pt x="99" y="467"/>
                  </a:lnTo>
                  <a:lnTo>
                    <a:pt x="62" y="468"/>
                  </a:lnTo>
                  <a:lnTo>
                    <a:pt x="37" y="468"/>
                  </a:lnTo>
                  <a:lnTo>
                    <a:pt x="14" y="467"/>
                  </a:lnTo>
                  <a:lnTo>
                    <a:pt x="0" y="465"/>
                  </a:lnTo>
                  <a:lnTo>
                    <a:pt x="17" y="368"/>
                  </a:lnTo>
                  <a:lnTo>
                    <a:pt x="46" y="370"/>
                  </a:lnTo>
                  <a:lnTo>
                    <a:pt x="69" y="368"/>
                  </a:lnTo>
                  <a:lnTo>
                    <a:pt x="84" y="363"/>
                  </a:lnTo>
                  <a:lnTo>
                    <a:pt x="93" y="354"/>
                  </a:lnTo>
                  <a:lnTo>
                    <a:pt x="98" y="339"/>
                  </a:lnTo>
                  <a:lnTo>
                    <a:pt x="95" y="318"/>
                  </a:lnTo>
                  <a:lnTo>
                    <a:pt x="35" y="0"/>
                  </a:lnTo>
                  <a:lnTo>
                    <a:pt x="178" y="0"/>
                  </a:lnTo>
                  <a:lnTo>
                    <a:pt x="202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gray">
            <a:xfrm>
              <a:off x="3376613" y="47767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8 h 369"/>
                <a:gd name="T6" fmla="*/ 186 w 415"/>
                <a:gd name="T7" fmla="*/ 95 h 369"/>
                <a:gd name="T8" fmla="*/ 207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6 h 369"/>
                <a:gd name="T16" fmla="*/ 275 w 415"/>
                <a:gd name="T17" fmla="*/ 110 h 369"/>
                <a:gd name="T18" fmla="*/ 281 w 415"/>
                <a:gd name="T19" fmla="*/ 126 h 369"/>
                <a:gd name="T20" fmla="*/ 281 w 415"/>
                <a:gd name="T21" fmla="*/ 146 h 369"/>
                <a:gd name="T22" fmla="*/ 153 w 415"/>
                <a:gd name="T23" fmla="*/ 146 h 369"/>
                <a:gd name="T24" fmla="*/ 411 w 415"/>
                <a:gd name="T25" fmla="*/ 215 h 369"/>
                <a:gd name="T26" fmla="*/ 415 w 415"/>
                <a:gd name="T27" fmla="*/ 175 h 369"/>
                <a:gd name="T28" fmla="*/ 413 w 415"/>
                <a:gd name="T29" fmla="*/ 138 h 369"/>
                <a:gd name="T30" fmla="*/ 406 w 415"/>
                <a:gd name="T31" fmla="*/ 104 h 369"/>
                <a:gd name="T32" fmla="*/ 393 w 415"/>
                <a:gd name="T33" fmla="*/ 74 h 369"/>
                <a:gd name="T34" fmla="*/ 373 w 415"/>
                <a:gd name="T35" fmla="*/ 49 h 369"/>
                <a:gd name="T36" fmla="*/ 348 w 415"/>
                <a:gd name="T37" fmla="*/ 28 h 369"/>
                <a:gd name="T38" fmla="*/ 317 w 415"/>
                <a:gd name="T39" fmla="*/ 13 h 369"/>
                <a:gd name="T40" fmla="*/ 281 w 415"/>
                <a:gd name="T41" fmla="*/ 3 h 369"/>
                <a:gd name="T42" fmla="*/ 240 w 415"/>
                <a:gd name="T43" fmla="*/ 0 h 369"/>
                <a:gd name="T44" fmla="*/ 198 w 415"/>
                <a:gd name="T45" fmla="*/ 3 h 369"/>
                <a:gd name="T46" fmla="*/ 158 w 415"/>
                <a:gd name="T47" fmla="*/ 13 h 369"/>
                <a:gd name="T48" fmla="*/ 121 w 415"/>
                <a:gd name="T49" fmla="*/ 30 h 369"/>
                <a:gd name="T50" fmla="*/ 86 w 415"/>
                <a:gd name="T51" fmla="*/ 50 h 369"/>
                <a:gd name="T52" fmla="*/ 58 w 415"/>
                <a:gd name="T53" fmla="*/ 79 h 369"/>
                <a:gd name="T54" fmla="*/ 34 w 415"/>
                <a:gd name="T55" fmla="*/ 110 h 369"/>
                <a:gd name="T56" fmla="*/ 15 w 415"/>
                <a:gd name="T57" fmla="*/ 147 h 369"/>
                <a:gd name="T58" fmla="*/ 5 w 415"/>
                <a:gd name="T59" fmla="*/ 187 h 369"/>
                <a:gd name="T60" fmla="*/ 0 w 415"/>
                <a:gd name="T61" fmla="*/ 224 h 369"/>
                <a:gd name="T62" fmla="*/ 5 w 415"/>
                <a:gd name="T63" fmla="*/ 257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1 h 369"/>
                <a:gd name="T70" fmla="*/ 75 w 415"/>
                <a:gd name="T71" fmla="*/ 348 h 369"/>
                <a:gd name="T72" fmla="*/ 104 w 415"/>
                <a:gd name="T73" fmla="*/ 358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7 h 369"/>
                <a:gd name="T80" fmla="*/ 238 w 415"/>
                <a:gd name="T81" fmla="*/ 363 h 369"/>
                <a:gd name="T82" fmla="*/ 269 w 415"/>
                <a:gd name="T83" fmla="*/ 355 h 369"/>
                <a:gd name="T84" fmla="*/ 299 w 415"/>
                <a:gd name="T85" fmla="*/ 343 h 369"/>
                <a:gd name="T86" fmla="*/ 327 w 415"/>
                <a:gd name="T87" fmla="*/ 327 h 369"/>
                <a:gd name="T88" fmla="*/ 353 w 415"/>
                <a:gd name="T89" fmla="*/ 308 h 369"/>
                <a:gd name="T90" fmla="*/ 375 w 415"/>
                <a:gd name="T91" fmla="*/ 282 h 369"/>
                <a:gd name="T92" fmla="*/ 391 w 415"/>
                <a:gd name="T93" fmla="*/ 253 h 369"/>
                <a:gd name="T94" fmla="*/ 257 w 415"/>
                <a:gd name="T95" fmla="*/ 253 h 369"/>
                <a:gd name="T96" fmla="*/ 246 w 415"/>
                <a:gd name="T97" fmla="*/ 266 h 369"/>
                <a:gd name="T98" fmla="*/ 231 w 415"/>
                <a:gd name="T99" fmla="*/ 275 h 369"/>
                <a:gd name="T100" fmla="*/ 214 w 415"/>
                <a:gd name="T101" fmla="*/ 281 h 369"/>
                <a:gd name="T102" fmla="*/ 198 w 415"/>
                <a:gd name="T103" fmla="*/ 284 h 369"/>
                <a:gd name="T104" fmla="*/ 177 w 415"/>
                <a:gd name="T105" fmla="*/ 279 h 369"/>
                <a:gd name="T106" fmla="*/ 159 w 415"/>
                <a:gd name="T107" fmla="*/ 270 h 369"/>
                <a:gd name="T108" fmla="*/ 147 w 415"/>
                <a:gd name="T109" fmla="*/ 257 h 369"/>
                <a:gd name="T110" fmla="*/ 140 w 415"/>
                <a:gd name="T111" fmla="*/ 238 h 369"/>
                <a:gd name="T112" fmla="*/ 140 w 415"/>
                <a:gd name="T113" fmla="*/ 215 h 369"/>
                <a:gd name="T114" fmla="*/ 411 w 415"/>
                <a:gd name="T115" fmla="*/ 21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8"/>
                  </a:lnTo>
                  <a:lnTo>
                    <a:pt x="186" y="95"/>
                  </a:lnTo>
                  <a:lnTo>
                    <a:pt x="207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6"/>
                  </a:lnTo>
                  <a:lnTo>
                    <a:pt x="275" y="110"/>
                  </a:lnTo>
                  <a:lnTo>
                    <a:pt x="281" y="126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11" y="215"/>
                  </a:moveTo>
                  <a:lnTo>
                    <a:pt x="415" y="175"/>
                  </a:lnTo>
                  <a:lnTo>
                    <a:pt x="413" y="138"/>
                  </a:lnTo>
                  <a:lnTo>
                    <a:pt x="406" y="104"/>
                  </a:lnTo>
                  <a:lnTo>
                    <a:pt x="393" y="74"/>
                  </a:lnTo>
                  <a:lnTo>
                    <a:pt x="373" y="49"/>
                  </a:lnTo>
                  <a:lnTo>
                    <a:pt x="348" y="28"/>
                  </a:lnTo>
                  <a:lnTo>
                    <a:pt x="317" y="13"/>
                  </a:lnTo>
                  <a:lnTo>
                    <a:pt x="281" y="3"/>
                  </a:lnTo>
                  <a:lnTo>
                    <a:pt x="240" y="0"/>
                  </a:lnTo>
                  <a:lnTo>
                    <a:pt x="198" y="3"/>
                  </a:lnTo>
                  <a:lnTo>
                    <a:pt x="158" y="13"/>
                  </a:lnTo>
                  <a:lnTo>
                    <a:pt x="121" y="30"/>
                  </a:lnTo>
                  <a:lnTo>
                    <a:pt x="86" y="50"/>
                  </a:lnTo>
                  <a:lnTo>
                    <a:pt x="58" y="79"/>
                  </a:lnTo>
                  <a:lnTo>
                    <a:pt x="34" y="110"/>
                  </a:lnTo>
                  <a:lnTo>
                    <a:pt x="15" y="147"/>
                  </a:lnTo>
                  <a:lnTo>
                    <a:pt x="5" y="187"/>
                  </a:lnTo>
                  <a:lnTo>
                    <a:pt x="0" y="224"/>
                  </a:lnTo>
                  <a:lnTo>
                    <a:pt x="5" y="257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1"/>
                  </a:lnTo>
                  <a:lnTo>
                    <a:pt x="75" y="348"/>
                  </a:lnTo>
                  <a:lnTo>
                    <a:pt x="104" y="358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7"/>
                  </a:lnTo>
                  <a:lnTo>
                    <a:pt x="238" y="363"/>
                  </a:lnTo>
                  <a:lnTo>
                    <a:pt x="269" y="355"/>
                  </a:lnTo>
                  <a:lnTo>
                    <a:pt x="299" y="343"/>
                  </a:lnTo>
                  <a:lnTo>
                    <a:pt x="327" y="327"/>
                  </a:lnTo>
                  <a:lnTo>
                    <a:pt x="353" y="308"/>
                  </a:lnTo>
                  <a:lnTo>
                    <a:pt x="375" y="282"/>
                  </a:lnTo>
                  <a:lnTo>
                    <a:pt x="391" y="253"/>
                  </a:lnTo>
                  <a:lnTo>
                    <a:pt x="257" y="253"/>
                  </a:lnTo>
                  <a:lnTo>
                    <a:pt x="246" y="266"/>
                  </a:lnTo>
                  <a:lnTo>
                    <a:pt x="231" y="275"/>
                  </a:lnTo>
                  <a:lnTo>
                    <a:pt x="214" y="281"/>
                  </a:lnTo>
                  <a:lnTo>
                    <a:pt x="198" y="284"/>
                  </a:lnTo>
                  <a:lnTo>
                    <a:pt x="177" y="279"/>
                  </a:lnTo>
                  <a:lnTo>
                    <a:pt x="159" y="270"/>
                  </a:lnTo>
                  <a:lnTo>
                    <a:pt x="147" y="257"/>
                  </a:lnTo>
                  <a:lnTo>
                    <a:pt x="140" y="238"/>
                  </a:lnTo>
                  <a:lnTo>
                    <a:pt x="140" y="215"/>
                  </a:lnTo>
                  <a:lnTo>
                    <a:pt x="411" y="2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gray">
            <a:xfrm>
              <a:off x="4056063" y="4618038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9 w 274"/>
                <a:gd name="T3" fmla="*/ 461 h 461"/>
                <a:gd name="T4" fmla="*/ 116 w 274"/>
                <a:gd name="T5" fmla="*/ 461 h 461"/>
                <a:gd name="T6" fmla="*/ 84 w 274"/>
                <a:gd name="T7" fmla="*/ 460 h 461"/>
                <a:gd name="T8" fmla="*/ 58 w 274"/>
                <a:gd name="T9" fmla="*/ 454 h 461"/>
                <a:gd name="T10" fmla="*/ 39 w 274"/>
                <a:gd name="T11" fmla="*/ 446 h 461"/>
                <a:gd name="T12" fmla="*/ 27 w 274"/>
                <a:gd name="T13" fmla="*/ 434 h 461"/>
                <a:gd name="T14" fmla="*/ 20 w 274"/>
                <a:gd name="T15" fmla="*/ 417 h 461"/>
                <a:gd name="T16" fmla="*/ 18 w 274"/>
                <a:gd name="T17" fmla="*/ 396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09 h 461"/>
                <a:gd name="T28" fmla="*/ 67 w 274"/>
                <a:gd name="T29" fmla="*/ 109 h 461"/>
                <a:gd name="T30" fmla="*/ 87 w 274"/>
                <a:gd name="T31" fmla="*/ 0 h 461"/>
                <a:gd name="T32" fmla="*/ 226 w 274"/>
                <a:gd name="T33" fmla="*/ 0 h 461"/>
                <a:gd name="T34" fmla="*/ 207 w 274"/>
                <a:gd name="T35" fmla="*/ 109 h 461"/>
                <a:gd name="T36" fmla="*/ 274 w 274"/>
                <a:gd name="T37" fmla="*/ 109 h 461"/>
                <a:gd name="T38" fmla="*/ 260 w 274"/>
                <a:gd name="T39" fmla="*/ 189 h 461"/>
                <a:gd name="T40" fmla="*/ 192 w 274"/>
                <a:gd name="T41" fmla="*/ 189 h 461"/>
                <a:gd name="T42" fmla="*/ 170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9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9" y="461"/>
                  </a:lnTo>
                  <a:lnTo>
                    <a:pt x="116" y="461"/>
                  </a:lnTo>
                  <a:lnTo>
                    <a:pt x="84" y="460"/>
                  </a:lnTo>
                  <a:lnTo>
                    <a:pt x="58" y="454"/>
                  </a:lnTo>
                  <a:lnTo>
                    <a:pt x="39" y="446"/>
                  </a:lnTo>
                  <a:lnTo>
                    <a:pt x="27" y="434"/>
                  </a:lnTo>
                  <a:lnTo>
                    <a:pt x="20" y="417"/>
                  </a:lnTo>
                  <a:lnTo>
                    <a:pt x="18" y="396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09"/>
                  </a:lnTo>
                  <a:lnTo>
                    <a:pt x="67" y="109"/>
                  </a:lnTo>
                  <a:lnTo>
                    <a:pt x="87" y="0"/>
                  </a:lnTo>
                  <a:lnTo>
                    <a:pt x="226" y="0"/>
                  </a:lnTo>
                  <a:lnTo>
                    <a:pt x="207" y="109"/>
                  </a:lnTo>
                  <a:lnTo>
                    <a:pt x="274" y="109"/>
                  </a:lnTo>
                  <a:lnTo>
                    <a:pt x="260" y="189"/>
                  </a:lnTo>
                  <a:lnTo>
                    <a:pt x="192" y="189"/>
                  </a:lnTo>
                  <a:lnTo>
                    <a:pt x="170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9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gray">
            <a:xfrm>
              <a:off x="985838" y="4564063"/>
              <a:ext cx="741363" cy="800100"/>
            </a:xfrm>
            <a:custGeom>
              <a:avLst/>
              <a:gdLst>
                <a:gd name="T0" fmla="*/ 314 w 467"/>
                <a:gd name="T1" fmla="*/ 137 h 504"/>
                <a:gd name="T2" fmla="*/ 299 w 467"/>
                <a:gd name="T3" fmla="*/ 119 h 504"/>
                <a:gd name="T4" fmla="*/ 259 w 467"/>
                <a:gd name="T5" fmla="*/ 110 h 504"/>
                <a:gd name="T6" fmla="*/ 219 w 467"/>
                <a:gd name="T7" fmla="*/ 117 h 504"/>
                <a:gd name="T8" fmla="*/ 203 w 467"/>
                <a:gd name="T9" fmla="*/ 138 h 504"/>
                <a:gd name="T10" fmla="*/ 210 w 467"/>
                <a:gd name="T11" fmla="*/ 159 h 504"/>
                <a:gd name="T12" fmla="*/ 235 w 467"/>
                <a:gd name="T13" fmla="*/ 174 h 504"/>
                <a:gd name="T14" fmla="*/ 275 w 467"/>
                <a:gd name="T15" fmla="*/ 184 h 504"/>
                <a:gd name="T16" fmla="*/ 320 w 467"/>
                <a:gd name="T17" fmla="*/ 196 h 504"/>
                <a:gd name="T18" fmla="*/ 368 w 467"/>
                <a:gd name="T19" fmla="*/ 213 h 504"/>
                <a:gd name="T20" fmla="*/ 408 w 467"/>
                <a:gd name="T21" fmla="*/ 233 h 504"/>
                <a:gd name="T22" fmla="*/ 437 w 467"/>
                <a:gd name="T23" fmla="*/ 266 h 504"/>
                <a:gd name="T24" fmla="*/ 451 w 467"/>
                <a:gd name="T25" fmla="*/ 311 h 504"/>
                <a:gd name="T26" fmla="*/ 439 w 467"/>
                <a:gd name="T27" fmla="*/ 375 h 504"/>
                <a:gd name="T28" fmla="*/ 402 w 467"/>
                <a:gd name="T29" fmla="*/ 431 h 504"/>
                <a:gd name="T30" fmla="*/ 345 w 467"/>
                <a:gd name="T31" fmla="*/ 473 h 504"/>
                <a:gd name="T32" fmla="*/ 274 w 467"/>
                <a:gd name="T33" fmla="*/ 497 h 504"/>
                <a:gd name="T34" fmla="*/ 189 w 467"/>
                <a:gd name="T35" fmla="*/ 504 h 504"/>
                <a:gd name="T36" fmla="*/ 112 w 467"/>
                <a:gd name="T37" fmla="*/ 495 h 504"/>
                <a:gd name="T38" fmla="*/ 54 w 467"/>
                <a:gd name="T39" fmla="*/ 467 h 504"/>
                <a:gd name="T40" fmla="*/ 17 w 467"/>
                <a:gd name="T41" fmla="*/ 424 h 504"/>
                <a:gd name="T42" fmla="*/ 0 w 467"/>
                <a:gd name="T43" fmla="*/ 372 h 504"/>
                <a:gd name="T44" fmla="*/ 155 w 467"/>
                <a:gd name="T45" fmla="*/ 343 h 504"/>
                <a:gd name="T46" fmla="*/ 164 w 467"/>
                <a:gd name="T47" fmla="*/ 373 h 504"/>
                <a:gd name="T48" fmla="*/ 188 w 467"/>
                <a:gd name="T49" fmla="*/ 390 h 504"/>
                <a:gd name="T50" fmla="*/ 217 w 467"/>
                <a:gd name="T51" fmla="*/ 394 h 504"/>
                <a:gd name="T52" fmla="*/ 259 w 467"/>
                <a:gd name="T53" fmla="*/ 388 h 504"/>
                <a:gd name="T54" fmla="*/ 286 w 467"/>
                <a:gd name="T55" fmla="*/ 372 h 504"/>
                <a:gd name="T56" fmla="*/ 290 w 467"/>
                <a:gd name="T57" fmla="*/ 348 h 504"/>
                <a:gd name="T58" fmla="*/ 272 w 467"/>
                <a:gd name="T59" fmla="*/ 330 h 504"/>
                <a:gd name="T60" fmla="*/ 240 w 467"/>
                <a:gd name="T61" fmla="*/ 318 h 504"/>
                <a:gd name="T62" fmla="*/ 197 w 467"/>
                <a:gd name="T63" fmla="*/ 306 h 504"/>
                <a:gd name="T64" fmla="*/ 149 w 467"/>
                <a:gd name="T65" fmla="*/ 294 h 504"/>
                <a:gd name="T66" fmla="*/ 104 w 467"/>
                <a:gd name="T67" fmla="*/ 275 h 504"/>
                <a:gd name="T68" fmla="*/ 69 w 467"/>
                <a:gd name="T69" fmla="*/ 248 h 504"/>
                <a:gd name="T70" fmla="*/ 48 w 467"/>
                <a:gd name="T71" fmla="*/ 208 h 504"/>
                <a:gd name="T72" fmla="*/ 46 w 467"/>
                <a:gd name="T73" fmla="*/ 153 h 504"/>
                <a:gd name="T74" fmla="*/ 70 w 467"/>
                <a:gd name="T75" fmla="*/ 94 h 504"/>
                <a:gd name="T76" fmla="*/ 113 w 467"/>
                <a:gd name="T77" fmla="*/ 48 h 504"/>
                <a:gd name="T78" fmla="*/ 174 w 467"/>
                <a:gd name="T79" fmla="*/ 18 h 504"/>
                <a:gd name="T80" fmla="*/ 246 w 467"/>
                <a:gd name="T81" fmla="*/ 1 h 504"/>
                <a:gd name="T82" fmla="*/ 327 w 467"/>
                <a:gd name="T83" fmla="*/ 3 h 504"/>
                <a:gd name="T84" fmla="*/ 394 w 467"/>
                <a:gd name="T85" fmla="*/ 21 h 504"/>
                <a:gd name="T86" fmla="*/ 439 w 467"/>
                <a:gd name="T87" fmla="*/ 54 h 504"/>
                <a:gd name="T88" fmla="*/ 463 w 467"/>
                <a:gd name="T89" fmla="*/ 100 h 504"/>
                <a:gd name="T90" fmla="*/ 467 w 467"/>
                <a:gd name="T91" fmla="*/ 15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504">
                  <a:moveTo>
                    <a:pt x="316" y="152"/>
                  </a:moveTo>
                  <a:lnTo>
                    <a:pt x="314" y="137"/>
                  </a:lnTo>
                  <a:lnTo>
                    <a:pt x="308" y="126"/>
                  </a:lnTo>
                  <a:lnTo>
                    <a:pt x="299" y="119"/>
                  </a:lnTo>
                  <a:lnTo>
                    <a:pt x="281" y="113"/>
                  </a:lnTo>
                  <a:lnTo>
                    <a:pt x="259" y="110"/>
                  </a:lnTo>
                  <a:lnTo>
                    <a:pt x="235" y="113"/>
                  </a:lnTo>
                  <a:lnTo>
                    <a:pt x="219" y="117"/>
                  </a:lnTo>
                  <a:lnTo>
                    <a:pt x="209" y="126"/>
                  </a:lnTo>
                  <a:lnTo>
                    <a:pt x="203" y="138"/>
                  </a:lnTo>
                  <a:lnTo>
                    <a:pt x="204" y="149"/>
                  </a:lnTo>
                  <a:lnTo>
                    <a:pt x="210" y="159"/>
                  </a:lnTo>
                  <a:lnTo>
                    <a:pt x="220" y="167"/>
                  </a:lnTo>
                  <a:lnTo>
                    <a:pt x="235" y="174"/>
                  </a:lnTo>
                  <a:lnTo>
                    <a:pt x="255" y="180"/>
                  </a:lnTo>
                  <a:lnTo>
                    <a:pt x="275" y="184"/>
                  </a:lnTo>
                  <a:lnTo>
                    <a:pt x="298" y="190"/>
                  </a:lnTo>
                  <a:lnTo>
                    <a:pt x="320" y="196"/>
                  </a:lnTo>
                  <a:lnTo>
                    <a:pt x="344" y="204"/>
                  </a:lnTo>
                  <a:lnTo>
                    <a:pt x="368" y="213"/>
                  </a:lnTo>
                  <a:lnTo>
                    <a:pt x="388" y="222"/>
                  </a:lnTo>
                  <a:lnTo>
                    <a:pt x="408" y="233"/>
                  </a:lnTo>
                  <a:lnTo>
                    <a:pt x="426" y="248"/>
                  </a:lnTo>
                  <a:lnTo>
                    <a:pt x="437" y="266"/>
                  </a:lnTo>
                  <a:lnTo>
                    <a:pt x="446" y="287"/>
                  </a:lnTo>
                  <a:lnTo>
                    <a:pt x="451" y="311"/>
                  </a:lnTo>
                  <a:lnTo>
                    <a:pt x="448" y="339"/>
                  </a:lnTo>
                  <a:lnTo>
                    <a:pt x="439" y="375"/>
                  </a:lnTo>
                  <a:lnTo>
                    <a:pt x="423" y="406"/>
                  </a:lnTo>
                  <a:lnTo>
                    <a:pt x="402" y="431"/>
                  </a:lnTo>
                  <a:lnTo>
                    <a:pt x="376" y="453"/>
                  </a:lnTo>
                  <a:lnTo>
                    <a:pt x="345" y="473"/>
                  </a:lnTo>
                  <a:lnTo>
                    <a:pt x="311" y="486"/>
                  </a:lnTo>
                  <a:lnTo>
                    <a:pt x="274" y="497"/>
                  </a:lnTo>
                  <a:lnTo>
                    <a:pt x="232" y="503"/>
                  </a:lnTo>
                  <a:lnTo>
                    <a:pt x="189" y="504"/>
                  </a:lnTo>
                  <a:lnTo>
                    <a:pt x="149" y="503"/>
                  </a:lnTo>
                  <a:lnTo>
                    <a:pt x="112" y="495"/>
                  </a:lnTo>
                  <a:lnTo>
                    <a:pt x="81" y="482"/>
                  </a:lnTo>
                  <a:lnTo>
                    <a:pt x="54" y="467"/>
                  </a:lnTo>
                  <a:lnTo>
                    <a:pt x="32" y="446"/>
                  </a:lnTo>
                  <a:lnTo>
                    <a:pt x="17" y="424"/>
                  </a:lnTo>
                  <a:lnTo>
                    <a:pt x="5" y="400"/>
                  </a:lnTo>
                  <a:lnTo>
                    <a:pt x="0" y="372"/>
                  </a:lnTo>
                  <a:lnTo>
                    <a:pt x="2" y="343"/>
                  </a:lnTo>
                  <a:lnTo>
                    <a:pt x="155" y="343"/>
                  </a:lnTo>
                  <a:lnTo>
                    <a:pt x="158" y="360"/>
                  </a:lnTo>
                  <a:lnTo>
                    <a:pt x="164" y="373"/>
                  </a:lnTo>
                  <a:lnTo>
                    <a:pt x="174" y="382"/>
                  </a:lnTo>
                  <a:lnTo>
                    <a:pt x="188" y="390"/>
                  </a:lnTo>
                  <a:lnTo>
                    <a:pt x="203" y="393"/>
                  </a:lnTo>
                  <a:lnTo>
                    <a:pt x="217" y="394"/>
                  </a:lnTo>
                  <a:lnTo>
                    <a:pt x="240" y="393"/>
                  </a:lnTo>
                  <a:lnTo>
                    <a:pt x="259" y="388"/>
                  </a:lnTo>
                  <a:lnTo>
                    <a:pt x="275" y="381"/>
                  </a:lnTo>
                  <a:lnTo>
                    <a:pt x="286" y="372"/>
                  </a:lnTo>
                  <a:lnTo>
                    <a:pt x="290" y="358"/>
                  </a:lnTo>
                  <a:lnTo>
                    <a:pt x="290" y="348"/>
                  </a:lnTo>
                  <a:lnTo>
                    <a:pt x="284" y="338"/>
                  </a:lnTo>
                  <a:lnTo>
                    <a:pt x="272" y="330"/>
                  </a:lnTo>
                  <a:lnTo>
                    <a:pt x="258" y="323"/>
                  </a:lnTo>
                  <a:lnTo>
                    <a:pt x="240" y="318"/>
                  </a:lnTo>
                  <a:lnTo>
                    <a:pt x="219" y="312"/>
                  </a:lnTo>
                  <a:lnTo>
                    <a:pt x="197" y="306"/>
                  </a:lnTo>
                  <a:lnTo>
                    <a:pt x="173" y="300"/>
                  </a:lnTo>
                  <a:lnTo>
                    <a:pt x="149" y="294"/>
                  </a:lnTo>
                  <a:lnTo>
                    <a:pt x="127" y="285"/>
                  </a:lnTo>
                  <a:lnTo>
                    <a:pt x="104" y="275"/>
                  </a:lnTo>
                  <a:lnTo>
                    <a:pt x="85" y="263"/>
                  </a:lnTo>
                  <a:lnTo>
                    <a:pt x="69" y="248"/>
                  </a:lnTo>
                  <a:lnTo>
                    <a:pt x="55" y="230"/>
                  </a:lnTo>
                  <a:lnTo>
                    <a:pt x="48" y="208"/>
                  </a:lnTo>
                  <a:lnTo>
                    <a:pt x="44" y="183"/>
                  </a:lnTo>
                  <a:lnTo>
                    <a:pt x="46" y="153"/>
                  </a:lnTo>
                  <a:lnTo>
                    <a:pt x="55" y="122"/>
                  </a:lnTo>
                  <a:lnTo>
                    <a:pt x="70" y="94"/>
                  </a:lnTo>
                  <a:lnTo>
                    <a:pt x="90" y="68"/>
                  </a:lnTo>
                  <a:lnTo>
                    <a:pt x="113" y="48"/>
                  </a:lnTo>
                  <a:lnTo>
                    <a:pt x="142" y="31"/>
                  </a:lnTo>
                  <a:lnTo>
                    <a:pt x="174" y="18"/>
                  </a:lnTo>
                  <a:lnTo>
                    <a:pt x="209" y="7"/>
                  </a:lnTo>
                  <a:lnTo>
                    <a:pt x="246" y="1"/>
                  </a:lnTo>
                  <a:lnTo>
                    <a:pt x="286" y="0"/>
                  </a:lnTo>
                  <a:lnTo>
                    <a:pt x="327" y="3"/>
                  </a:lnTo>
                  <a:lnTo>
                    <a:pt x="365" y="10"/>
                  </a:lnTo>
                  <a:lnTo>
                    <a:pt x="394" y="21"/>
                  </a:lnTo>
                  <a:lnTo>
                    <a:pt x="420" y="36"/>
                  </a:lnTo>
                  <a:lnTo>
                    <a:pt x="439" y="54"/>
                  </a:lnTo>
                  <a:lnTo>
                    <a:pt x="452" y="76"/>
                  </a:lnTo>
                  <a:lnTo>
                    <a:pt x="463" y="100"/>
                  </a:lnTo>
                  <a:lnTo>
                    <a:pt x="467" y="125"/>
                  </a:lnTo>
                  <a:lnTo>
                    <a:pt x="467" y="152"/>
                  </a:lnTo>
                  <a:lnTo>
                    <a:pt x="316" y="1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gray">
            <a:xfrm>
              <a:off x="1739901" y="4776788"/>
              <a:ext cx="655638" cy="585788"/>
            </a:xfrm>
            <a:custGeom>
              <a:avLst/>
              <a:gdLst>
                <a:gd name="T0" fmla="*/ 224 w 413"/>
                <a:gd name="T1" fmla="*/ 93 h 369"/>
                <a:gd name="T2" fmla="*/ 240 w 413"/>
                <a:gd name="T3" fmla="*/ 96 h 369"/>
                <a:gd name="T4" fmla="*/ 254 w 413"/>
                <a:gd name="T5" fmla="*/ 104 h 369"/>
                <a:gd name="T6" fmla="*/ 264 w 413"/>
                <a:gd name="T7" fmla="*/ 117 h 369"/>
                <a:gd name="T8" fmla="*/ 269 w 413"/>
                <a:gd name="T9" fmla="*/ 135 h 369"/>
                <a:gd name="T10" fmla="*/ 270 w 413"/>
                <a:gd name="T11" fmla="*/ 156 h 369"/>
                <a:gd name="T12" fmla="*/ 269 w 413"/>
                <a:gd name="T13" fmla="*/ 181 h 369"/>
                <a:gd name="T14" fmla="*/ 261 w 413"/>
                <a:gd name="T15" fmla="*/ 211 h 369"/>
                <a:gd name="T16" fmla="*/ 251 w 413"/>
                <a:gd name="T17" fmla="*/ 235 h 369"/>
                <a:gd name="T18" fmla="*/ 239 w 413"/>
                <a:gd name="T19" fmla="*/ 253 h 369"/>
                <a:gd name="T20" fmla="*/ 226 w 413"/>
                <a:gd name="T21" fmla="*/ 264 h 369"/>
                <a:gd name="T22" fmla="*/ 209 w 413"/>
                <a:gd name="T23" fmla="*/ 272 h 369"/>
                <a:gd name="T24" fmla="*/ 191 w 413"/>
                <a:gd name="T25" fmla="*/ 275 h 369"/>
                <a:gd name="T26" fmla="*/ 174 w 413"/>
                <a:gd name="T27" fmla="*/ 272 h 369"/>
                <a:gd name="T28" fmla="*/ 160 w 413"/>
                <a:gd name="T29" fmla="*/ 264 h 369"/>
                <a:gd name="T30" fmla="*/ 151 w 413"/>
                <a:gd name="T31" fmla="*/ 253 h 369"/>
                <a:gd name="T32" fmla="*/ 145 w 413"/>
                <a:gd name="T33" fmla="*/ 235 h 369"/>
                <a:gd name="T34" fmla="*/ 144 w 413"/>
                <a:gd name="T35" fmla="*/ 211 h 369"/>
                <a:gd name="T36" fmla="*/ 147 w 413"/>
                <a:gd name="T37" fmla="*/ 181 h 369"/>
                <a:gd name="T38" fmla="*/ 150 w 413"/>
                <a:gd name="T39" fmla="*/ 163 h 369"/>
                <a:gd name="T40" fmla="*/ 157 w 413"/>
                <a:gd name="T41" fmla="*/ 147 h 369"/>
                <a:gd name="T42" fmla="*/ 165 w 413"/>
                <a:gd name="T43" fmla="*/ 131 h 369"/>
                <a:gd name="T44" fmla="*/ 175 w 413"/>
                <a:gd name="T45" fmla="*/ 116 h 369"/>
                <a:gd name="T46" fmla="*/ 188 w 413"/>
                <a:gd name="T47" fmla="*/ 104 h 369"/>
                <a:gd name="T48" fmla="*/ 205 w 413"/>
                <a:gd name="T49" fmla="*/ 96 h 369"/>
                <a:gd name="T50" fmla="*/ 224 w 413"/>
                <a:gd name="T51" fmla="*/ 93 h 369"/>
                <a:gd name="T52" fmla="*/ 4 w 413"/>
                <a:gd name="T53" fmla="*/ 189 h 369"/>
                <a:gd name="T54" fmla="*/ 0 w 413"/>
                <a:gd name="T55" fmla="*/ 226 h 369"/>
                <a:gd name="T56" fmla="*/ 4 w 413"/>
                <a:gd name="T57" fmla="*/ 259 h 369"/>
                <a:gd name="T58" fmla="*/ 13 w 413"/>
                <a:gd name="T59" fmla="*/ 287 h 369"/>
                <a:gd name="T60" fmla="*/ 28 w 413"/>
                <a:gd name="T61" fmla="*/ 312 h 369"/>
                <a:gd name="T62" fmla="*/ 49 w 413"/>
                <a:gd name="T63" fmla="*/ 331 h 369"/>
                <a:gd name="T64" fmla="*/ 74 w 413"/>
                <a:gd name="T65" fmla="*/ 348 h 369"/>
                <a:gd name="T66" fmla="*/ 104 w 413"/>
                <a:gd name="T67" fmla="*/ 360 h 369"/>
                <a:gd name="T68" fmla="*/ 138 w 413"/>
                <a:gd name="T69" fmla="*/ 366 h 369"/>
                <a:gd name="T70" fmla="*/ 174 w 413"/>
                <a:gd name="T71" fmla="*/ 369 h 369"/>
                <a:gd name="T72" fmla="*/ 211 w 413"/>
                <a:gd name="T73" fmla="*/ 366 h 369"/>
                <a:gd name="T74" fmla="*/ 246 w 413"/>
                <a:gd name="T75" fmla="*/ 360 h 369"/>
                <a:gd name="T76" fmla="*/ 281 w 413"/>
                <a:gd name="T77" fmla="*/ 348 h 369"/>
                <a:gd name="T78" fmla="*/ 312 w 413"/>
                <a:gd name="T79" fmla="*/ 331 h 369"/>
                <a:gd name="T80" fmla="*/ 340 w 413"/>
                <a:gd name="T81" fmla="*/ 311 h 369"/>
                <a:gd name="T82" fmla="*/ 364 w 413"/>
                <a:gd name="T83" fmla="*/ 285 h 369"/>
                <a:gd name="T84" fmla="*/ 385 w 413"/>
                <a:gd name="T85" fmla="*/ 256 h 369"/>
                <a:gd name="T86" fmla="*/ 399 w 413"/>
                <a:gd name="T87" fmla="*/ 221 h 369"/>
                <a:gd name="T88" fmla="*/ 410 w 413"/>
                <a:gd name="T89" fmla="*/ 181 h 369"/>
                <a:gd name="T90" fmla="*/ 413 w 413"/>
                <a:gd name="T91" fmla="*/ 146 h 369"/>
                <a:gd name="T92" fmla="*/ 410 w 413"/>
                <a:gd name="T93" fmla="*/ 114 h 369"/>
                <a:gd name="T94" fmla="*/ 402 w 413"/>
                <a:gd name="T95" fmla="*/ 86 h 369"/>
                <a:gd name="T96" fmla="*/ 388 w 413"/>
                <a:gd name="T97" fmla="*/ 61 h 369"/>
                <a:gd name="T98" fmla="*/ 368 w 413"/>
                <a:gd name="T99" fmla="*/ 40 h 369"/>
                <a:gd name="T100" fmla="*/ 343 w 413"/>
                <a:gd name="T101" fmla="*/ 22 h 369"/>
                <a:gd name="T102" fmla="*/ 313 w 413"/>
                <a:gd name="T103" fmla="*/ 10 h 369"/>
                <a:gd name="T104" fmla="*/ 279 w 413"/>
                <a:gd name="T105" fmla="*/ 3 h 369"/>
                <a:gd name="T106" fmla="*/ 239 w 413"/>
                <a:gd name="T107" fmla="*/ 0 h 369"/>
                <a:gd name="T108" fmla="*/ 196 w 413"/>
                <a:gd name="T109" fmla="*/ 3 h 369"/>
                <a:gd name="T110" fmla="*/ 154 w 413"/>
                <a:gd name="T111" fmla="*/ 12 h 369"/>
                <a:gd name="T112" fmla="*/ 117 w 413"/>
                <a:gd name="T113" fmla="*/ 28 h 369"/>
                <a:gd name="T114" fmla="*/ 84 w 413"/>
                <a:gd name="T115" fmla="*/ 49 h 369"/>
                <a:gd name="T116" fmla="*/ 56 w 413"/>
                <a:gd name="T117" fmla="*/ 76 h 369"/>
                <a:gd name="T118" fmla="*/ 32 w 413"/>
                <a:gd name="T119" fmla="*/ 108 h 369"/>
                <a:gd name="T120" fmla="*/ 14 w 413"/>
                <a:gd name="T121" fmla="*/ 146 h 369"/>
                <a:gd name="T122" fmla="*/ 4 w 413"/>
                <a:gd name="T123" fmla="*/ 18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" h="369">
                  <a:moveTo>
                    <a:pt x="224" y="93"/>
                  </a:moveTo>
                  <a:lnTo>
                    <a:pt x="240" y="96"/>
                  </a:lnTo>
                  <a:lnTo>
                    <a:pt x="254" y="104"/>
                  </a:lnTo>
                  <a:lnTo>
                    <a:pt x="264" y="117"/>
                  </a:lnTo>
                  <a:lnTo>
                    <a:pt x="269" y="135"/>
                  </a:lnTo>
                  <a:lnTo>
                    <a:pt x="270" y="156"/>
                  </a:lnTo>
                  <a:lnTo>
                    <a:pt x="269" y="181"/>
                  </a:lnTo>
                  <a:lnTo>
                    <a:pt x="261" y="211"/>
                  </a:lnTo>
                  <a:lnTo>
                    <a:pt x="251" y="235"/>
                  </a:lnTo>
                  <a:lnTo>
                    <a:pt x="239" y="253"/>
                  </a:lnTo>
                  <a:lnTo>
                    <a:pt x="226" y="264"/>
                  </a:lnTo>
                  <a:lnTo>
                    <a:pt x="209" y="272"/>
                  </a:lnTo>
                  <a:lnTo>
                    <a:pt x="191" y="275"/>
                  </a:lnTo>
                  <a:lnTo>
                    <a:pt x="174" y="272"/>
                  </a:lnTo>
                  <a:lnTo>
                    <a:pt x="160" y="264"/>
                  </a:lnTo>
                  <a:lnTo>
                    <a:pt x="151" y="253"/>
                  </a:lnTo>
                  <a:lnTo>
                    <a:pt x="145" y="235"/>
                  </a:lnTo>
                  <a:lnTo>
                    <a:pt x="144" y="211"/>
                  </a:lnTo>
                  <a:lnTo>
                    <a:pt x="147" y="181"/>
                  </a:lnTo>
                  <a:lnTo>
                    <a:pt x="150" y="163"/>
                  </a:lnTo>
                  <a:lnTo>
                    <a:pt x="157" y="147"/>
                  </a:lnTo>
                  <a:lnTo>
                    <a:pt x="165" y="131"/>
                  </a:lnTo>
                  <a:lnTo>
                    <a:pt x="175" y="116"/>
                  </a:lnTo>
                  <a:lnTo>
                    <a:pt x="188" y="104"/>
                  </a:lnTo>
                  <a:lnTo>
                    <a:pt x="205" y="96"/>
                  </a:lnTo>
                  <a:lnTo>
                    <a:pt x="224" y="93"/>
                  </a:lnTo>
                  <a:close/>
                  <a:moveTo>
                    <a:pt x="4" y="189"/>
                  </a:moveTo>
                  <a:lnTo>
                    <a:pt x="0" y="226"/>
                  </a:lnTo>
                  <a:lnTo>
                    <a:pt x="4" y="259"/>
                  </a:lnTo>
                  <a:lnTo>
                    <a:pt x="13" y="287"/>
                  </a:lnTo>
                  <a:lnTo>
                    <a:pt x="28" y="312"/>
                  </a:lnTo>
                  <a:lnTo>
                    <a:pt x="49" y="331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8" y="366"/>
                  </a:lnTo>
                  <a:lnTo>
                    <a:pt x="174" y="369"/>
                  </a:lnTo>
                  <a:lnTo>
                    <a:pt x="211" y="366"/>
                  </a:lnTo>
                  <a:lnTo>
                    <a:pt x="246" y="360"/>
                  </a:lnTo>
                  <a:lnTo>
                    <a:pt x="281" y="348"/>
                  </a:lnTo>
                  <a:lnTo>
                    <a:pt x="312" y="331"/>
                  </a:lnTo>
                  <a:lnTo>
                    <a:pt x="340" y="311"/>
                  </a:lnTo>
                  <a:lnTo>
                    <a:pt x="364" y="285"/>
                  </a:lnTo>
                  <a:lnTo>
                    <a:pt x="385" y="256"/>
                  </a:lnTo>
                  <a:lnTo>
                    <a:pt x="399" y="221"/>
                  </a:lnTo>
                  <a:lnTo>
                    <a:pt x="410" y="181"/>
                  </a:lnTo>
                  <a:lnTo>
                    <a:pt x="413" y="146"/>
                  </a:lnTo>
                  <a:lnTo>
                    <a:pt x="410" y="114"/>
                  </a:lnTo>
                  <a:lnTo>
                    <a:pt x="402" y="86"/>
                  </a:lnTo>
                  <a:lnTo>
                    <a:pt x="388" y="61"/>
                  </a:lnTo>
                  <a:lnTo>
                    <a:pt x="368" y="40"/>
                  </a:lnTo>
                  <a:lnTo>
                    <a:pt x="343" y="22"/>
                  </a:lnTo>
                  <a:lnTo>
                    <a:pt x="313" y="10"/>
                  </a:lnTo>
                  <a:lnTo>
                    <a:pt x="279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4" y="12"/>
                  </a:lnTo>
                  <a:lnTo>
                    <a:pt x="117" y="28"/>
                  </a:lnTo>
                  <a:lnTo>
                    <a:pt x="84" y="49"/>
                  </a:lnTo>
                  <a:lnTo>
                    <a:pt x="56" y="76"/>
                  </a:lnTo>
                  <a:lnTo>
                    <a:pt x="32" y="108"/>
                  </a:lnTo>
                  <a:lnTo>
                    <a:pt x="14" y="146"/>
                  </a:lnTo>
                  <a:lnTo>
                    <a:pt x="4" y="18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gray">
            <a:xfrm>
              <a:off x="2425701" y="4776788"/>
              <a:ext cx="649288" cy="585788"/>
            </a:xfrm>
            <a:custGeom>
              <a:avLst/>
              <a:gdLst>
                <a:gd name="T0" fmla="*/ 266 w 409"/>
                <a:gd name="T1" fmla="*/ 143 h 369"/>
                <a:gd name="T2" fmla="*/ 266 w 409"/>
                <a:gd name="T3" fmla="*/ 129 h 369"/>
                <a:gd name="T4" fmla="*/ 263 w 409"/>
                <a:gd name="T5" fmla="*/ 117 h 369"/>
                <a:gd name="T6" fmla="*/ 257 w 409"/>
                <a:gd name="T7" fmla="*/ 107 h 369"/>
                <a:gd name="T8" fmla="*/ 248 w 409"/>
                <a:gd name="T9" fmla="*/ 99 h 369"/>
                <a:gd name="T10" fmla="*/ 237 w 409"/>
                <a:gd name="T11" fmla="*/ 95 h 369"/>
                <a:gd name="T12" fmla="*/ 223 w 409"/>
                <a:gd name="T13" fmla="*/ 93 h 369"/>
                <a:gd name="T14" fmla="*/ 202 w 409"/>
                <a:gd name="T15" fmla="*/ 96 h 369"/>
                <a:gd name="T16" fmla="*/ 186 w 409"/>
                <a:gd name="T17" fmla="*/ 105 h 369"/>
                <a:gd name="T18" fmla="*/ 173 w 409"/>
                <a:gd name="T19" fmla="*/ 117 h 369"/>
                <a:gd name="T20" fmla="*/ 162 w 409"/>
                <a:gd name="T21" fmla="*/ 134 h 369"/>
                <a:gd name="T22" fmla="*/ 153 w 409"/>
                <a:gd name="T23" fmla="*/ 151 h 369"/>
                <a:gd name="T24" fmla="*/ 149 w 409"/>
                <a:gd name="T25" fmla="*/ 169 h 369"/>
                <a:gd name="T26" fmla="*/ 144 w 409"/>
                <a:gd name="T27" fmla="*/ 189 h 369"/>
                <a:gd name="T28" fmla="*/ 141 w 409"/>
                <a:gd name="T29" fmla="*/ 212 h 369"/>
                <a:gd name="T30" fmla="*/ 143 w 409"/>
                <a:gd name="T31" fmla="*/ 233 h 369"/>
                <a:gd name="T32" fmla="*/ 149 w 409"/>
                <a:gd name="T33" fmla="*/ 251 h 369"/>
                <a:gd name="T34" fmla="*/ 158 w 409"/>
                <a:gd name="T35" fmla="*/ 263 h 369"/>
                <a:gd name="T36" fmla="*/ 173 w 409"/>
                <a:gd name="T37" fmla="*/ 272 h 369"/>
                <a:gd name="T38" fmla="*/ 190 w 409"/>
                <a:gd name="T39" fmla="*/ 275 h 369"/>
                <a:gd name="T40" fmla="*/ 210 w 409"/>
                <a:gd name="T41" fmla="*/ 272 h 369"/>
                <a:gd name="T42" fmla="*/ 226 w 409"/>
                <a:gd name="T43" fmla="*/ 264 h 369"/>
                <a:gd name="T44" fmla="*/ 240 w 409"/>
                <a:gd name="T45" fmla="*/ 253 h 369"/>
                <a:gd name="T46" fmla="*/ 248 w 409"/>
                <a:gd name="T47" fmla="*/ 239 h 369"/>
                <a:gd name="T48" fmla="*/ 254 w 409"/>
                <a:gd name="T49" fmla="*/ 223 h 369"/>
                <a:gd name="T50" fmla="*/ 397 w 409"/>
                <a:gd name="T51" fmla="*/ 223 h 369"/>
                <a:gd name="T52" fmla="*/ 385 w 409"/>
                <a:gd name="T53" fmla="*/ 256 h 369"/>
                <a:gd name="T54" fmla="*/ 367 w 409"/>
                <a:gd name="T55" fmla="*/ 284 h 369"/>
                <a:gd name="T56" fmla="*/ 348 w 409"/>
                <a:gd name="T57" fmla="*/ 308 h 369"/>
                <a:gd name="T58" fmla="*/ 324 w 409"/>
                <a:gd name="T59" fmla="*/ 327 h 369"/>
                <a:gd name="T60" fmla="*/ 297 w 409"/>
                <a:gd name="T61" fmla="*/ 343 h 369"/>
                <a:gd name="T62" fmla="*/ 268 w 409"/>
                <a:gd name="T63" fmla="*/ 354 h 369"/>
                <a:gd name="T64" fmla="*/ 238 w 409"/>
                <a:gd name="T65" fmla="*/ 363 h 369"/>
                <a:gd name="T66" fmla="*/ 207 w 409"/>
                <a:gd name="T67" fmla="*/ 367 h 369"/>
                <a:gd name="T68" fmla="*/ 174 w 409"/>
                <a:gd name="T69" fmla="*/ 369 h 369"/>
                <a:gd name="T70" fmla="*/ 137 w 409"/>
                <a:gd name="T71" fmla="*/ 366 h 369"/>
                <a:gd name="T72" fmla="*/ 103 w 409"/>
                <a:gd name="T73" fmla="*/ 360 h 369"/>
                <a:gd name="T74" fmla="*/ 75 w 409"/>
                <a:gd name="T75" fmla="*/ 348 h 369"/>
                <a:gd name="T76" fmla="*/ 48 w 409"/>
                <a:gd name="T77" fmla="*/ 331 h 369"/>
                <a:gd name="T78" fmla="*/ 28 w 409"/>
                <a:gd name="T79" fmla="*/ 311 h 369"/>
                <a:gd name="T80" fmla="*/ 12 w 409"/>
                <a:gd name="T81" fmla="*/ 287 h 369"/>
                <a:gd name="T82" fmla="*/ 3 w 409"/>
                <a:gd name="T83" fmla="*/ 257 h 369"/>
                <a:gd name="T84" fmla="*/ 0 w 409"/>
                <a:gd name="T85" fmla="*/ 224 h 369"/>
                <a:gd name="T86" fmla="*/ 3 w 409"/>
                <a:gd name="T87" fmla="*/ 187 h 369"/>
                <a:gd name="T88" fmla="*/ 14 w 409"/>
                <a:gd name="T89" fmla="*/ 150 h 369"/>
                <a:gd name="T90" fmla="*/ 28 w 409"/>
                <a:gd name="T91" fmla="*/ 116 h 369"/>
                <a:gd name="T92" fmla="*/ 48 w 409"/>
                <a:gd name="T93" fmla="*/ 86 h 369"/>
                <a:gd name="T94" fmla="*/ 72 w 409"/>
                <a:gd name="T95" fmla="*/ 61 h 369"/>
                <a:gd name="T96" fmla="*/ 100 w 409"/>
                <a:gd name="T97" fmla="*/ 38 h 369"/>
                <a:gd name="T98" fmla="*/ 131 w 409"/>
                <a:gd name="T99" fmla="*/ 22 h 369"/>
                <a:gd name="T100" fmla="*/ 165 w 409"/>
                <a:gd name="T101" fmla="*/ 10 h 369"/>
                <a:gd name="T102" fmla="*/ 201 w 409"/>
                <a:gd name="T103" fmla="*/ 3 h 369"/>
                <a:gd name="T104" fmla="*/ 240 w 409"/>
                <a:gd name="T105" fmla="*/ 0 h 369"/>
                <a:gd name="T106" fmla="*/ 271 w 409"/>
                <a:gd name="T107" fmla="*/ 1 h 369"/>
                <a:gd name="T108" fmla="*/ 300 w 409"/>
                <a:gd name="T109" fmla="*/ 6 h 369"/>
                <a:gd name="T110" fmla="*/ 327 w 409"/>
                <a:gd name="T111" fmla="*/ 15 h 369"/>
                <a:gd name="T112" fmla="*/ 352 w 409"/>
                <a:gd name="T113" fmla="*/ 25 h 369"/>
                <a:gd name="T114" fmla="*/ 373 w 409"/>
                <a:gd name="T115" fmla="*/ 41 h 369"/>
                <a:gd name="T116" fmla="*/ 390 w 409"/>
                <a:gd name="T117" fmla="*/ 61 h 369"/>
                <a:gd name="T118" fmla="*/ 402 w 409"/>
                <a:gd name="T119" fmla="*/ 83 h 369"/>
                <a:gd name="T120" fmla="*/ 409 w 409"/>
                <a:gd name="T121" fmla="*/ 111 h 369"/>
                <a:gd name="T122" fmla="*/ 409 w 409"/>
                <a:gd name="T123" fmla="*/ 143 h 369"/>
                <a:gd name="T124" fmla="*/ 266 w 409"/>
                <a:gd name="T125" fmla="*/ 14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9" h="369">
                  <a:moveTo>
                    <a:pt x="266" y="143"/>
                  </a:moveTo>
                  <a:lnTo>
                    <a:pt x="266" y="129"/>
                  </a:lnTo>
                  <a:lnTo>
                    <a:pt x="263" y="117"/>
                  </a:lnTo>
                  <a:lnTo>
                    <a:pt x="257" y="107"/>
                  </a:lnTo>
                  <a:lnTo>
                    <a:pt x="248" y="99"/>
                  </a:lnTo>
                  <a:lnTo>
                    <a:pt x="237" y="95"/>
                  </a:lnTo>
                  <a:lnTo>
                    <a:pt x="223" y="93"/>
                  </a:lnTo>
                  <a:lnTo>
                    <a:pt x="202" y="96"/>
                  </a:lnTo>
                  <a:lnTo>
                    <a:pt x="186" y="105"/>
                  </a:lnTo>
                  <a:lnTo>
                    <a:pt x="173" y="117"/>
                  </a:lnTo>
                  <a:lnTo>
                    <a:pt x="162" y="134"/>
                  </a:lnTo>
                  <a:lnTo>
                    <a:pt x="153" y="151"/>
                  </a:lnTo>
                  <a:lnTo>
                    <a:pt x="149" y="169"/>
                  </a:lnTo>
                  <a:lnTo>
                    <a:pt x="144" y="189"/>
                  </a:lnTo>
                  <a:lnTo>
                    <a:pt x="141" y="212"/>
                  </a:lnTo>
                  <a:lnTo>
                    <a:pt x="143" y="233"/>
                  </a:lnTo>
                  <a:lnTo>
                    <a:pt x="149" y="251"/>
                  </a:lnTo>
                  <a:lnTo>
                    <a:pt x="158" y="263"/>
                  </a:lnTo>
                  <a:lnTo>
                    <a:pt x="173" y="272"/>
                  </a:lnTo>
                  <a:lnTo>
                    <a:pt x="190" y="275"/>
                  </a:lnTo>
                  <a:lnTo>
                    <a:pt x="210" y="272"/>
                  </a:lnTo>
                  <a:lnTo>
                    <a:pt x="226" y="264"/>
                  </a:lnTo>
                  <a:lnTo>
                    <a:pt x="240" y="253"/>
                  </a:lnTo>
                  <a:lnTo>
                    <a:pt x="248" y="239"/>
                  </a:lnTo>
                  <a:lnTo>
                    <a:pt x="254" y="223"/>
                  </a:lnTo>
                  <a:lnTo>
                    <a:pt x="397" y="223"/>
                  </a:lnTo>
                  <a:lnTo>
                    <a:pt x="385" y="256"/>
                  </a:lnTo>
                  <a:lnTo>
                    <a:pt x="367" y="284"/>
                  </a:lnTo>
                  <a:lnTo>
                    <a:pt x="348" y="308"/>
                  </a:lnTo>
                  <a:lnTo>
                    <a:pt x="324" y="327"/>
                  </a:lnTo>
                  <a:lnTo>
                    <a:pt x="297" y="343"/>
                  </a:lnTo>
                  <a:lnTo>
                    <a:pt x="268" y="354"/>
                  </a:lnTo>
                  <a:lnTo>
                    <a:pt x="238" y="363"/>
                  </a:lnTo>
                  <a:lnTo>
                    <a:pt x="207" y="367"/>
                  </a:lnTo>
                  <a:lnTo>
                    <a:pt x="174" y="369"/>
                  </a:lnTo>
                  <a:lnTo>
                    <a:pt x="137" y="366"/>
                  </a:lnTo>
                  <a:lnTo>
                    <a:pt x="103" y="360"/>
                  </a:lnTo>
                  <a:lnTo>
                    <a:pt x="75" y="348"/>
                  </a:lnTo>
                  <a:lnTo>
                    <a:pt x="48" y="331"/>
                  </a:lnTo>
                  <a:lnTo>
                    <a:pt x="28" y="311"/>
                  </a:lnTo>
                  <a:lnTo>
                    <a:pt x="12" y="287"/>
                  </a:lnTo>
                  <a:lnTo>
                    <a:pt x="3" y="257"/>
                  </a:lnTo>
                  <a:lnTo>
                    <a:pt x="0" y="224"/>
                  </a:lnTo>
                  <a:lnTo>
                    <a:pt x="3" y="187"/>
                  </a:lnTo>
                  <a:lnTo>
                    <a:pt x="14" y="150"/>
                  </a:lnTo>
                  <a:lnTo>
                    <a:pt x="28" y="116"/>
                  </a:lnTo>
                  <a:lnTo>
                    <a:pt x="48" y="86"/>
                  </a:lnTo>
                  <a:lnTo>
                    <a:pt x="72" y="61"/>
                  </a:lnTo>
                  <a:lnTo>
                    <a:pt x="100" y="38"/>
                  </a:lnTo>
                  <a:lnTo>
                    <a:pt x="131" y="22"/>
                  </a:lnTo>
                  <a:lnTo>
                    <a:pt x="165" y="10"/>
                  </a:lnTo>
                  <a:lnTo>
                    <a:pt x="201" y="3"/>
                  </a:lnTo>
                  <a:lnTo>
                    <a:pt x="240" y="0"/>
                  </a:lnTo>
                  <a:lnTo>
                    <a:pt x="271" y="1"/>
                  </a:lnTo>
                  <a:lnTo>
                    <a:pt x="300" y="6"/>
                  </a:lnTo>
                  <a:lnTo>
                    <a:pt x="327" y="15"/>
                  </a:lnTo>
                  <a:lnTo>
                    <a:pt x="352" y="25"/>
                  </a:lnTo>
                  <a:lnTo>
                    <a:pt x="373" y="41"/>
                  </a:lnTo>
                  <a:lnTo>
                    <a:pt x="390" y="61"/>
                  </a:lnTo>
                  <a:lnTo>
                    <a:pt x="402" y="83"/>
                  </a:lnTo>
                  <a:lnTo>
                    <a:pt x="409" y="111"/>
                  </a:lnTo>
                  <a:lnTo>
                    <a:pt x="409" y="143"/>
                  </a:lnTo>
                  <a:lnTo>
                    <a:pt x="266" y="14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gray">
            <a:xfrm>
              <a:off x="3063876" y="4564063"/>
              <a:ext cx="365125" cy="781050"/>
            </a:xfrm>
            <a:custGeom>
              <a:avLst/>
              <a:gdLst>
                <a:gd name="T0" fmla="*/ 0 w 230"/>
                <a:gd name="T1" fmla="*/ 492 h 492"/>
                <a:gd name="T2" fmla="*/ 62 w 230"/>
                <a:gd name="T3" fmla="*/ 143 h 492"/>
                <a:gd name="T4" fmla="*/ 203 w 230"/>
                <a:gd name="T5" fmla="*/ 143 h 492"/>
                <a:gd name="T6" fmla="*/ 141 w 230"/>
                <a:gd name="T7" fmla="*/ 492 h 492"/>
                <a:gd name="T8" fmla="*/ 0 w 230"/>
                <a:gd name="T9" fmla="*/ 492 h 492"/>
                <a:gd name="T10" fmla="*/ 87 w 230"/>
                <a:gd name="T11" fmla="*/ 0 h 492"/>
                <a:gd name="T12" fmla="*/ 230 w 230"/>
                <a:gd name="T13" fmla="*/ 0 h 492"/>
                <a:gd name="T14" fmla="*/ 211 w 230"/>
                <a:gd name="T15" fmla="*/ 100 h 492"/>
                <a:gd name="T16" fmla="*/ 69 w 230"/>
                <a:gd name="T17" fmla="*/ 100 h 492"/>
                <a:gd name="T18" fmla="*/ 87 w 230"/>
                <a:gd name="T19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0" h="492">
                  <a:moveTo>
                    <a:pt x="0" y="492"/>
                  </a:moveTo>
                  <a:lnTo>
                    <a:pt x="62" y="143"/>
                  </a:lnTo>
                  <a:lnTo>
                    <a:pt x="203" y="143"/>
                  </a:lnTo>
                  <a:lnTo>
                    <a:pt x="141" y="492"/>
                  </a:lnTo>
                  <a:lnTo>
                    <a:pt x="0" y="492"/>
                  </a:lnTo>
                  <a:close/>
                  <a:moveTo>
                    <a:pt x="87" y="0"/>
                  </a:moveTo>
                  <a:lnTo>
                    <a:pt x="230" y="0"/>
                  </a:lnTo>
                  <a:lnTo>
                    <a:pt x="211" y="100"/>
                  </a:lnTo>
                  <a:lnTo>
                    <a:pt x="69" y="100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gray">
            <a:xfrm>
              <a:off x="6357938" y="4179888"/>
              <a:ext cx="180975" cy="539750"/>
            </a:xfrm>
            <a:custGeom>
              <a:avLst/>
              <a:gdLst>
                <a:gd name="T0" fmla="*/ 9 w 114"/>
                <a:gd name="T1" fmla="*/ 47 h 340"/>
                <a:gd name="T2" fmla="*/ 6 w 114"/>
                <a:gd name="T3" fmla="*/ 86 h 340"/>
                <a:gd name="T4" fmla="*/ 3 w 114"/>
                <a:gd name="T5" fmla="*/ 120 h 340"/>
                <a:gd name="T6" fmla="*/ 1 w 114"/>
                <a:gd name="T7" fmla="*/ 153 h 340"/>
                <a:gd name="T8" fmla="*/ 0 w 114"/>
                <a:gd name="T9" fmla="*/ 188 h 340"/>
                <a:gd name="T10" fmla="*/ 0 w 114"/>
                <a:gd name="T11" fmla="*/ 229 h 340"/>
                <a:gd name="T12" fmla="*/ 0 w 114"/>
                <a:gd name="T13" fmla="*/ 246 h 340"/>
                <a:gd name="T14" fmla="*/ 0 w 114"/>
                <a:gd name="T15" fmla="*/ 260 h 340"/>
                <a:gd name="T16" fmla="*/ 0 w 114"/>
                <a:gd name="T17" fmla="*/ 273 h 340"/>
                <a:gd name="T18" fmla="*/ 0 w 114"/>
                <a:gd name="T19" fmla="*/ 290 h 340"/>
                <a:gd name="T20" fmla="*/ 6 w 114"/>
                <a:gd name="T21" fmla="*/ 310 h 340"/>
                <a:gd name="T22" fmla="*/ 18 w 114"/>
                <a:gd name="T23" fmla="*/ 327 h 340"/>
                <a:gd name="T24" fmla="*/ 34 w 114"/>
                <a:gd name="T25" fmla="*/ 337 h 340"/>
                <a:gd name="T26" fmla="*/ 55 w 114"/>
                <a:gd name="T27" fmla="*/ 340 h 340"/>
                <a:gd name="T28" fmla="*/ 76 w 114"/>
                <a:gd name="T29" fmla="*/ 336 h 340"/>
                <a:gd name="T30" fmla="*/ 92 w 114"/>
                <a:gd name="T31" fmla="*/ 324 h 340"/>
                <a:gd name="T32" fmla="*/ 102 w 114"/>
                <a:gd name="T33" fmla="*/ 307 h 340"/>
                <a:gd name="T34" fmla="*/ 105 w 114"/>
                <a:gd name="T35" fmla="*/ 287 h 340"/>
                <a:gd name="T36" fmla="*/ 105 w 114"/>
                <a:gd name="T37" fmla="*/ 270 h 340"/>
                <a:gd name="T38" fmla="*/ 105 w 114"/>
                <a:gd name="T39" fmla="*/ 258 h 340"/>
                <a:gd name="T40" fmla="*/ 105 w 114"/>
                <a:gd name="T41" fmla="*/ 245 h 340"/>
                <a:gd name="T42" fmla="*/ 105 w 114"/>
                <a:gd name="T43" fmla="*/ 229 h 340"/>
                <a:gd name="T44" fmla="*/ 105 w 114"/>
                <a:gd name="T45" fmla="*/ 190 h 340"/>
                <a:gd name="T46" fmla="*/ 107 w 114"/>
                <a:gd name="T47" fmla="*/ 157 h 340"/>
                <a:gd name="T48" fmla="*/ 108 w 114"/>
                <a:gd name="T49" fmla="*/ 126 h 340"/>
                <a:gd name="T50" fmla="*/ 111 w 114"/>
                <a:gd name="T51" fmla="*/ 93 h 340"/>
                <a:gd name="T52" fmla="*/ 114 w 114"/>
                <a:gd name="T53" fmla="*/ 56 h 340"/>
                <a:gd name="T54" fmla="*/ 111 w 114"/>
                <a:gd name="T55" fmla="*/ 35 h 340"/>
                <a:gd name="T56" fmla="*/ 102 w 114"/>
                <a:gd name="T57" fmla="*/ 17 h 340"/>
                <a:gd name="T58" fmla="*/ 86 w 114"/>
                <a:gd name="T59" fmla="*/ 6 h 340"/>
                <a:gd name="T60" fmla="*/ 67 w 114"/>
                <a:gd name="T61" fmla="*/ 0 h 340"/>
                <a:gd name="T62" fmla="*/ 46 w 114"/>
                <a:gd name="T63" fmla="*/ 3 h 340"/>
                <a:gd name="T64" fmla="*/ 28 w 114"/>
                <a:gd name="T65" fmla="*/ 11 h 340"/>
                <a:gd name="T66" fmla="*/ 15 w 114"/>
                <a:gd name="T67" fmla="*/ 26 h 340"/>
                <a:gd name="T68" fmla="*/ 9 w 114"/>
                <a:gd name="T69" fmla="*/ 47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340">
                  <a:moveTo>
                    <a:pt x="9" y="47"/>
                  </a:moveTo>
                  <a:lnTo>
                    <a:pt x="6" y="86"/>
                  </a:lnTo>
                  <a:lnTo>
                    <a:pt x="3" y="120"/>
                  </a:lnTo>
                  <a:lnTo>
                    <a:pt x="1" y="153"/>
                  </a:lnTo>
                  <a:lnTo>
                    <a:pt x="0" y="188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0" y="260"/>
                  </a:lnTo>
                  <a:lnTo>
                    <a:pt x="0" y="273"/>
                  </a:lnTo>
                  <a:lnTo>
                    <a:pt x="0" y="290"/>
                  </a:lnTo>
                  <a:lnTo>
                    <a:pt x="6" y="310"/>
                  </a:lnTo>
                  <a:lnTo>
                    <a:pt x="18" y="327"/>
                  </a:lnTo>
                  <a:lnTo>
                    <a:pt x="34" y="337"/>
                  </a:lnTo>
                  <a:lnTo>
                    <a:pt x="55" y="340"/>
                  </a:lnTo>
                  <a:lnTo>
                    <a:pt x="76" y="336"/>
                  </a:lnTo>
                  <a:lnTo>
                    <a:pt x="92" y="324"/>
                  </a:lnTo>
                  <a:lnTo>
                    <a:pt x="102" y="307"/>
                  </a:lnTo>
                  <a:lnTo>
                    <a:pt x="105" y="287"/>
                  </a:lnTo>
                  <a:lnTo>
                    <a:pt x="105" y="270"/>
                  </a:lnTo>
                  <a:lnTo>
                    <a:pt x="105" y="258"/>
                  </a:lnTo>
                  <a:lnTo>
                    <a:pt x="105" y="245"/>
                  </a:lnTo>
                  <a:lnTo>
                    <a:pt x="105" y="229"/>
                  </a:lnTo>
                  <a:lnTo>
                    <a:pt x="105" y="190"/>
                  </a:lnTo>
                  <a:lnTo>
                    <a:pt x="107" y="157"/>
                  </a:lnTo>
                  <a:lnTo>
                    <a:pt x="108" y="126"/>
                  </a:lnTo>
                  <a:lnTo>
                    <a:pt x="111" y="93"/>
                  </a:lnTo>
                  <a:lnTo>
                    <a:pt x="114" y="56"/>
                  </a:lnTo>
                  <a:lnTo>
                    <a:pt x="111" y="35"/>
                  </a:lnTo>
                  <a:lnTo>
                    <a:pt x="102" y="17"/>
                  </a:lnTo>
                  <a:lnTo>
                    <a:pt x="86" y="6"/>
                  </a:lnTo>
                  <a:lnTo>
                    <a:pt x="67" y="0"/>
                  </a:lnTo>
                  <a:lnTo>
                    <a:pt x="46" y="3"/>
                  </a:lnTo>
                  <a:lnTo>
                    <a:pt x="28" y="11"/>
                  </a:lnTo>
                  <a:lnTo>
                    <a:pt x="15" y="26"/>
                  </a:lnTo>
                  <a:lnTo>
                    <a:pt x="9" y="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gray">
            <a:xfrm>
              <a:off x="6105526" y="4179888"/>
              <a:ext cx="190500" cy="539750"/>
            </a:xfrm>
            <a:custGeom>
              <a:avLst/>
              <a:gdLst>
                <a:gd name="T0" fmla="*/ 15 w 120"/>
                <a:gd name="T1" fmla="*/ 44 h 340"/>
                <a:gd name="T2" fmla="*/ 10 w 120"/>
                <a:gd name="T3" fmla="*/ 84 h 340"/>
                <a:gd name="T4" fmla="*/ 6 w 120"/>
                <a:gd name="T5" fmla="*/ 119 h 340"/>
                <a:gd name="T6" fmla="*/ 3 w 120"/>
                <a:gd name="T7" fmla="*/ 153 h 340"/>
                <a:gd name="T8" fmla="*/ 1 w 120"/>
                <a:gd name="T9" fmla="*/ 187 h 340"/>
                <a:gd name="T10" fmla="*/ 0 w 120"/>
                <a:gd name="T11" fmla="*/ 229 h 340"/>
                <a:gd name="T12" fmla="*/ 0 w 120"/>
                <a:gd name="T13" fmla="*/ 246 h 340"/>
                <a:gd name="T14" fmla="*/ 1 w 120"/>
                <a:gd name="T15" fmla="*/ 260 h 340"/>
                <a:gd name="T16" fmla="*/ 1 w 120"/>
                <a:gd name="T17" fmla="*/ 273 h 340"/>
                <a:gd name="T18" fmla="*/ 3 w 120"/>
                <a:gd name="T19" fmla="*/ 291 h 340"/>
                <a:gd name="T20" fmla="*/ 7 w 120"/>
                <a:gd name="T21" fmla="*/ 310 h 340"/>
                <a:gd name="T22" fmla="*/ 19 w 120"/>
                <a:gd name="T23" fmla="*/ 327 h 340"/>
                <a:gd name="T24" fmla="*/ 37 w 120"/>
                <a:gd name="T25" fmla="*/ 337 h 340"/>
                <a:gd name="T26" fmla="*/ 58 w 120"/>
                <a:gd name="T27" fmla="*/ 340 h 340"/>
                <a:gd name="T28" fmla="*/ 78 w 120"/>
                <a:gd name="T29" fmla="*/ 336 h 340"/>
                <a:gd name="T30" fmla="*/ 95 w 120"/>
                <a:gd name="T31" fmla="*/ 324 h 340"/>
                <a:gd name="T32" fmla="*/ 105 w 120"/>
                <a:gd name="T33" fmla="*/ 306 h 340"/>
                <a:gd name="T34" fmla="*/ 108 w 120"/>
                <a:gd name="T35" fmla="*/ 287 h 340"/>
                <a:gd name="T36" fmla="*/ 107 w 120"/>
                <a:gd name="T37" fmla="*/ 270 h 340"/>
                <a:gd name="T38" fmla="*/ 107 w 120"/>
                <a:gd name="T39" fmla="*/ 257 h 340"/>
                <a:gd name="T40" fmla="*/ 107 w 120"/>
                <a:gd name="T41" fmla="*/ 245 h 340"/>
                <a:gd name="T42" fmla="*/ 107 w 120"/>
                <a:gd name="T43" fmla="*/ 229 h 340"/>
                <a:gd name="T44" fmla="*/ 107 w 120"/>
                <a:gd name="T45" fmla="*/ 190 h 340"/>
                <a:gd name="T46" fmla="*/ 108 w 120"/>
                <a:gd name="T47" fmla="*/ 157 h 340"/>
                <a:gd name="T48" fmla="*/ 111 w 120"/>
                <a:gd name="T49" fmla="*/ 127 h 340"/>
                <a:gd name="T50" fmla="*/ 116 w 120"/>
                <a:gd name="T51" fmla="*/ 95 h 340"/>
                <a:gd name="T52" fmla="*/ 120 w 120"/>
                <a:gd name="T53" fmla="*/ 59 h 340"/>
                <a:gd name="T54" fmla="*/ 119 w 120"/>
                <a:gd name="T55" fmla="*/ 38 h 340"/>
                <a:gd name="T56" fmla="*/ 110 w 120"/>
                <a:gd name="T57" fmla="*/ 20 h 340"/>
                <a:gd name="T58" fmla="*/ 95 w 120"/>
                <a:gd name="T59" fmla="*/ 7 h 340"/>
                <a:gd name="T60" fmla="*/ 74 w 120"/>
                <a:gd name="T61" fmla="*/ 0 h 340"/>
                <a:gd name="T62" fmla="*/ 53 w 120"/>
                <a:gd name="T63" fmla="*/ 1 h 340"/>
                <a:gd name="T64" fmla="*/ 35 w 120"/>
                <a:gd name="T65" fmla="*/ 10 h 340"/>
                <a:gd name="T66" fmla="*/ 22 w 120"/>
                <a:gd name="T67" fmla="*/ 25 h 340"/>
                <a:gd name="T68" fmla="*/ 15 w 120"/>
                <a:gd name="T69" fmla="*/ 4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40">
                  <a:moveTo>
                    <a:pt x="15" y="44"/>
                  </a:moveTo>
                  <a:lnTo>
                    <a:pt x="10" y="84"/>
                  </a:lnTo>
                  <a:lnTo>
                    <a:pt x="6" y="119"/>
                  </a:lnTo>
                  <a:lnTo>
                    <a:pt x="3" y="153"/>
                  </a:lnTo>
                  <a:lnTo>
                    <a:pt x="1" y="187"/>
                  </a:lnTo>
                  <a:lnTo>
                    <a:pt x="0" y="229"/>
                  </a:lnTo>
                  <a:lnTo>
                    <a:pt x="0" y="246"/>
                  </a:lnTo>
                  <a:lnTo>
                    <a:pt x="1" y="260"/>
                  </a:lnTo>
                  <a:lnTo>
                    <a:pt x="1" y="273"/>
                  </a:lnTo>
                  <a:lnTo>
                    <a:pt x="3" y="291"/>
                  </a:lnTo>
                  <a:lnTo>
                    <a:pt x="7" y="310"/>
                  </a:lnTo>
                  <a:lnTo>
                    <a:pt x="19" y="327"/>
                  </a:lnTo>
                  <a:lnTo>
                    <a:pt x="37" y="337"/>
                  </a:lnTo>
                  <a:lnTo>
                    <a:pt x="58" y="340"/>
                  </a:lnTo>
                  <a:lnTo>
                    <a:pt x="78" y="336"/>
                  </a:lnTo>
                  <a:lnTo>
                    <a:pt x="95" y="324"/>
                  </a:lnTo>
                  <a:lnTo>
                    <a:pt x="105" y="306"/>
                  </a:lnTo>
                  <a:lnTo>
                    <a:pt x="108" y="287"/>
                  </a:lnTo>
                  <a:lnTo>
                    <a:pt x="107" y="270"/>
                  </a:lnTo>
                  <a:lnTo>
                    <a:pt x="107" y="257"/>
                  </a:lnTo>
                  <a:lnTo>
                    <a:pt x="107" y="245"/>
                  </a:lnTo>
                  <a:lnTo>
                    <a:pt x="107" y="229"/>
                  </a:lnTo>
                  <a:lnTo>
                    <a:pt x="107" y="190"/>
                  </a:lnTo>
                  <a:lnTo>
                    <a:pt x="108" y="157"/>
                  </a:lnTo>
                  <a:lnTo>
                    <a:pt x="111" y="127"/>
                  </a:lnTo>
                  <a:lnTo>
                    <a:pt x="116" y="95"/>
                  </a:lnTo>
                  <a:lnTo>
                    <a:pt x="120" y="59"/>
                  </a:lnTo>
                  <a:lnTo>
                    <a:pt x="119" y="38"/>
                  </a:lnTo>
                  <a:lnTo>
                    <a:pt x="110" y="20"/>
                  </a:lnTo>
                  <a:lnTo>
                    <a:pt x="95" y="7"/>
                  </a:lnTo>
                  <a:lnTo>
                    <a:pt x="74" y="0"/>
                  </a:lnTo>
                  <a:lnTo>
                    <a:pt x="53" y="1"/>
                  </a:lnTo>
                  <a:lnTo>
                    <a:pt x="35" y="10"/>
                  </a:lnTo>
                  <a:lnTo>
                    <a:pt x="22" y="25"/>
                  </a:lnTo>
                  <a:lnTo>
                    <a:pt x="15" y="4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gray">
            <a:xfrm>
              <a:off x="6184901" y="5021263"/>
              <a:ext cx="344488" cy="569913"/>
            </a:xfrm>
            <a:custGeom>
              <a:avLst/>
              <a:gdLst>
                <a:gd name="T0" fmla="*/ 2 w 217"/>
                <a:gd name="T1" fmla="*/ 66 h 359"/>
                <a:gd name="T2" fmla="*/ 20 w 217"/>
                <a:gd name="T3" fmla="*/ 128 h 359"/>
                <a:gd name="T4" fmla="*/ 42 w 217"/>
                <a:gd name="T5" fmla="*/ 185 h 359"/>
                <a:gd name="T6" fmla="*/ 64 w 217"/>
                <a:gd name="T7" fmla="*/ 237 h 359"/>
                <a:gd name="T8" fmla="*/ 91 w 217"/>
                <a:gd name="T9" fmla="*/ 286 h 359"/>
                <a:gd name="T10" fmla="*/ 119 w 217"/>
                <a:gd name="T11" fmla="*/ 335 h 359"/>
                <a:gd name="T12" fmla="*/ 131 w 217"/>
                <a:gd name="T13" fmla="*/ 347 h 359"/>
                <a:gd name="T14" fmla="*/ 144 w 217"/>
                <a:gd name="T15" fmla="*/ 356 h 359"/>
                <a:gd name="T16" fmla="*/ 161 w 217"/>
                <a:gd name="T17" fmla="*/ 359 h 359"/>
                <a:gd name="T18" fmla="*/ 177 w 217"/>
                <a:gd name="T19" fmla="*/ 357 h 359"/>
                <a:gd name="T20" fmla="*/ 192 w 217"/>
                <a:gd name="T21" fmla="*/ 351 h 359"/>
                <a:gd name="T22" fmla="*/ 205 w 217"/>
                <a:gd name="T23" fmla="*/ 341 h 359"/>
                <a:gd name="T24" fmla="*/ 214 w 217"/>
                <a:gd name="T25" fmla="*/ 326 h 359"/>
                <a:gd name="T26" fmla="*/ 217 w 217"/>
                <a:gd name="T27" fmla="*/ 311 h 359"/>
                <a:gd name="T28" fmla="*/ 216 w 217"/>
                <a:gd name="T29" fmla="*/ 295 h 359"/>
                <a:gd name="T30" fmla="*/ 210 w 217"/>
                <a:gd name="T31" fmla="*/ 280 h 359"/>
                <a:gd name="T32" fmla="*/ 185 w 217"/>
                <a:gd name="T33" fmla="*/ 238 h 359"/>
                <a:gd name="T34" fmla="*/ 161 w 217"/>
                <a:gd name="T35" fmla="*/ 194 h 359"/>
                <a:gd name="T36" fmla="*/ 140 w 217"/>
                <a:gd name="T37" fmla="*/ 148 h 359"/>
                <a:gd name="T38" fmla="*/ 121 w 217"/>
                <a:gd name="T39" fmla="*/ 97 h 359"/>
                <a:gd name="T40" fmla="*/ 104 w 217"/>
                <a:gd name="T41" fmla="*/ 41 h 359"/>
                <a:gd name="T42" fmla="*/ 98 w 217"/>
                <a:gd name="T43" fmla="*/ 26 h 359"/>
                <a:gd name="T44" fmla="*/ 86 w 217"/>
                <a:gd name="T45" fmla="*/ 12 h 359"/>
                <a:gd name="T46" fmla="*/ 73 w 217"/>
                <a:gd name="T47" fmla="*/ 5 h 359"/>
                <a:gd name="T48" fmla="*/ 57 w 217"/>
                <a:gd name="T49" fmla="*/ 0 h 359"/>
                <a:gd name="T50" fmla="*/ 40 w 217"/>
                <a:gd name="T51" fmla="*/ 2 h 359"/>
                <a:gd name="T52" fmla="*/ 24 w 217"/>
                <a:gd name="T53" fmla="*/ 9 h 359"/>
                <a:gd name="T54" fmla="*/ 12 w 217"/>
                <a:gd name="T55" fmla="*/ 20 h 359"/>
                <a:gd name="T56" fmla="*/ 5 w 217"/>
                <a:gd name="T57" fmla="*/ 33 h 359"/>
                <a:gd name="T58" fmla="*/ 0 w 217"/>
                <a:gd name="T59" fmla="*/ 50 h 359"/>
                <a:gd name="T60" fmla="*/ 2 w 217"/>
                <a:gd name="T61" fmla="*/ 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7" h="359">
                  <a:moveTo>
                    <a:pt x="2" y="66"/>
                  </a:moveTo>
                  <a:lnTo>
                    <a:pt x="20" y="128"/>
                  </a:lnTo>
                  <a:lnTo>
                    <a:pt x="42" y="185"/>
                  </a:lnTo>
                  <a:lnTo>
                    <a:pt x="64" y="237"/>
                  </a:lnTo>
                  <a:lnTo>
                    <a:pt x="91" y="286"/>
                  </a:lnTo>
                  <a:lnTo>
                    <a:pt x="119" y="335"/>
                  </a:lnTo>
                  <a:lnTo>
                    <a:pt x="131" y="347"/>
                  </a:lnTo>
                  <a:lnTo>
                    <a:pt x="144" y="356"/>
                  </a:lnTo>
                  <a:lnTo>
                    <a:pt x="161" y="359"/>
                  </a:lnTo>
                  <a:lnTo>
                    <a:pt x="177" y="357"/>
                  </a:lnTo>
                  <a:lnTo>
                    <a:pt x="192" y="351"/>
                  </a:lnTo>
                  <a:lnTo>
                    <a:pt x="205" y="341"/>
                  </a:lnTo>
                  <a:lnTo>
                    <a:pt x="214" y="326"/>
                  </a:lnTo>
                  <a:lnTo>
                    <a:pt x="217" y="311"/>
                  </a:lnTo>
                  <a:lnTo>
                    <a:pt x="216" y="295"/>
                  </a:lnTo>
                  <a:lnTo>
                    <a:pt x="210" y="280"/>
                  </a:lnTo>
                  <a:lnTo>
                    <a:pt x="185" y="238"/>
                  </a:lnTo>
                  <a:lnTo>
                    <a:pt x="161" y="194"/>
                  </a:lnTo>
                  <a:lnTo>
                    <a:pt x="140" y="148"/>
                  </a:lnTo>
                  <a:lnTo>
                    <a:pt x="121" y="97"/>
                  </a:lnTo>
                  <a:lnTo>
                    <a:pt x="104" y="41"/>
                  </a:lnTo>
                  <a:lnTo>
                    <a:pt x="98" y="26"/>
                  </a:lnTo>
                  <a:lnTo>
                    <a:pt x="86" y="12"/>
                  </a:lnTo>
                  <a:lnTo>
                    <a:pt x="73" y="5"/>
                  </a:lnTo>
                  <a:lnTo>
                    <a:pt x="57" y="0"/>
                  </a:lnTo>
                  <a:lnTo>
                    <a:pt x="40" y="2"/>
                  </a:lnTo>
                  <a:lnTo>
                    <a:pt x="24" y="9"/>
                  </a:lnTo>
                  <a:lnTo>
                    <a:pt x="12" y="20"/>
                  </a:lnTo>
                  <a:lnTo>
                    <a:pt x="5" y="33"/>
                  </a:lnTo>
                  <a:lnTo>
                    <a:pt x="0" y="50"/>
                  </a:lnTo>
                  <a:lnTo>
                    <a:pt x="2" y="6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gray">
            <a:xfrm>
              <a:off x="6619876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6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6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6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gray">
            <a:xfrm>
              <a:off x="5510213" y="4791075"/>
              <a:ext cx="558800" cy="165100"/>
            </a:xfrm>
            <a:custGeom>
              <a:avLst/>
              <a:gdLst>
                <a:gd name="T0" fmla="*/ 299 w 352"/>
                <a:gd name="T1" fmla="*/ 0 h 104"/>
                <a:gd name="T2" fmla="*/ 54 w 352"/>
                <a:gd name="T3" fmla="*/ 0 h 104"/>
                <a:gd name="T4" fmla="*/ 33 w 352"/>
                <a:gd name="T5" fmla="*/ 4 h 104"/>
                <a:gd name="T6" fmla="*/ 16 w 352"/>
                <a:gd name="T7" fmla="*/ 16 h 104"/>
                <a:gd name="T8" fmla="*/ 5 w 352"/>
                <a:gd name="T9" fmla="*/ 32 h 104"/>
                <a:gd name="T10" fmla="*/ 0 w 352"/>
                <a:gd name="T11" fmla="*/ 52 h 104"/>
                <a:gd name="T12" fmla="*/ 5 w 352"/>
                <a:gd name="T13" fmla="*/ 73 h 104"/>
                <a:gd name="T14" fmla="*/ 16 w 352"/>
                <a:gd name="T15" fmla="*/ 89 h 104"/>
                <a:gd name="T16" fmla="*/ 33 w 352"/>
                <a:gd name="T17" fmla="*/ 101 h 104"/>
                <a:gd name="T18" fmla="*/ 54 w 352"/>
                <a:gd name="T19" fmla="*/ 104 h 104"/>
                <a:gd name="T20" fmla="*/ 299 w 352"/>
                <a:gd name="T21" fmla="*/ 104 h 104"/>
                <a:gd name="T22" fmla="*/ 320 w 352"/>
                <a:gd name="T23" fmla="*/ 101 h 104"/>
                <a:gd name="T24" fmla="*/ 336 w 352"/>
                <a:gd name="T25" fmla="*/ 89 h 104"/>
                <a:gd name="T26" fmla="*/ 348 w 352"/>
                <a:gd name="T27" fmla="*/ 73 h 104"/>
                <a:gd name="T28" fmla="*/ 352 w 352"/>
                <a:gd name="T29" fmla="*/ 52 h 104"/>
                <a:gd name="T30" fmla="*/ 348 w 352"/>
                <a:gd name="T31" fmla="*/ 32 h 104"/>
                <a:gd name="T32" fmla="*/ 336 w 352"/>
                <a:gd name="T33" fmla="*/ 16 h 104"/>
                <a:gd name="T34" fmla="*/ 320 w 352"/>
                <a:gd name="T35" fmla="*/ 4 h 104"/>
                <a:gd name="T36" fmla="*/ 299 w 352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4">
                  <a:moveTo>
                    <a:pt x="299" y="0"/>
                  </a:moveTo>
                  <a:lnTo>
                    <a:pt x="54" y="0"/>
                  </a:lnTo>
                  <a:lnTo>
                    <a:pt x="33" y="4"/>
                  </a:lnTo>
                  <a:lnTo>
                    <a:pt x="16" y="16"/>
                  </a:lnTo>
                  <a:lnTo>
                    <a:pt x="5" y="32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6" y="89"/>
                  </a:lnTo>
                  <a:lnTo>
                    <a:pt x="33" y="101"/>
                  </a:lnTo>
                  <a:lnTo>
                    <a:pt x="54" y="104"/>
                  </a:lnTo>
                  <a:lnTo>
                    <a:pt x="299" y="104"/>
                  </a:lnTo>
                  <a:lnTo>
                    <a:pt x="320" y="101"/>
                  </a:lnTo>
                  <a:lnTo>
                    <a:pt x="336" y="89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6"/>
                  </a:lnTo>
                  <a:lnTo>
                    <a:pt x="320" y="4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gray">
            <a:xfrm>
              <a:off x="7546976" y="4179888"/>
              <a:ext cx="557213" cy="165100"/>
            </a:xfrm>
            <a:custGeom>
              <a:avLst/>
              <a:gdLst>
                <a:gd name="T0" fmla="*/ 297 w 351"/>
                <a:gd name="T1" fmla="*/ 0 h 104"/>
                <a:gd name="T2" fmla="*/ 52 w 351"/>
                <a:gd name="T3" fmla="*/ 0 h 104"/>
                <a:gd name="T4" fmla="*/ 31 w 351"/>
                <a:gd name="T5" fmla="*/ 4 h 104"/>
                <a:gd name="T6" fmla="*/ 15 w 351"/>
                <a:gd name="T7" fmla="*/ 16 h 104"/>
                <a:gd name="T8" fmla="*/ 3 w 351"/>
                <a:gd name="T9" fmla="*/ 32 h 104"/>
                <a:gd name="T10" fmla="*/ 0 w 351"/>
                <a:gd name="T11" fmla="*/ 52 h 104"/>
                <a:gd name="T12" fmla="*/ 3 w 351"/>
                <a:gd name="T13" fmla="*/ 72 h 104"/>
                <a:gd name="T14" fmla="*/ 15 w 351"/>
                <a:gd name="T15" fmla="*/ 89 h 104"/>
                <a:gd name="T16" fmla="*/ 31 w 351"/>
                <a:gd name="T17" fmla="*/ 101 h 104"/>
                <a:gd name="T18" fmla="*/ 52 w 351"/>
                <a:gd name="T19" fmla="*/ 104 h 104"/>
                <a:gd name="T20" fmla="*/ 297 w 351"/>
                <a:gd name="T21" fmla="*/ 104 h 104"/>
                <a:gd name="T22" fmla="*/ 318 w 351"/>
                <a:gd name="T23" fmla="*/ 101 h 104"/>
                <a:gd name="T24" fmla="*/ 336 w 351"/>
                <a:gd name="T25" fmla="*/ 89 h 104"/>
                <a:gd name="T26" fmla="*/ 346 w 351"/>
                <a:gd name="T27" fmla="*/ 72 h 104"/>
                <a:gd name="T28" fmla="*/ 351 w 351"/>
                <a:gd name="T29" fmla="*/ 52 h 104"/>
                <a:gd name="T30" fmla="*/ 346 w 351"/>
                <a:gd name="T31" fmla="*/ 32 h 104"/>
                <a:gd name="T32" fmla="*/ 336 w 351"/>
                <a:gd name="T33" fmla="*/ 16 h 104"/>
                <a:gd name="T34" fmla="*/ 318 w 351"/>
                <a:gd name="T35" fmla="*/ 4 h 104"/>
                <a:gd name="T36" fmla="*/ 297 w 351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4">
                  <a:moveTo>
                    <a:pt x="297" y="0"/>
                  </a:moveTo>
                  <a:lnTo>
                    <a:pt x="52" y="0"/>
                  </a:lnTo>
                  <a:lnTo>
                    <a:pt x="31" y="4"/>
                  </a:lnTo>
                  <a:lnTo>
                    <a:pt x="15" y="16"/>
                  </a:lnTo>
                  <a:lnTo>
                    <a:pt x="3" y="32"/>
                  </a:lnTo>
                  <a:lnTo>
                    <a:pt x="0" y="52"/>
                  </a:lnTo>
                  <a:lnTo>
                    <a:pt x="3" y="72"/>
                  </a:lnTo>
                  <a:lnTo>
                    <a:pt x="15" y="89"/>
                  </a:lnTo>
                  <a:lnTo>
                    <a:pt x="31" y="101"/>
                  </a:lnTo>
                  <a:lnTo>
                    <a:pt x="52" y="104"/>
                  </a:lnTo>
                  <a:lnTo>
                    <a:pt x="297" y="104"/>
                  </a:lnTo>
                  <a:lnTo>
                    <a:pt x="318" y="101"/>
                  </a:lnTo>
                  <a:lnTo>
                    <a:pt x="336" y="89"/>
                  </a:lnTo>
                  <a:lnTo>
                    <a:pt x="346" y="72"/>
                  </a:lnTo>
                  <a:lnTo>
                    <a:pt x="351" y="52"/>
                  </a:lnTo>
                  <a:lnTo>
                    <a:pt x="346" y="32"/>
                  </a:lnTo>
                  <a:lnTo>
                    <a:pt x="336" y="16"/>
                  </a:lnTo>
                  <a:lnTo>
                    <a:pt x="318" y="4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gray">
            <a:xfrm>
              <a:off x="6619876" y="4179888"/>
              <a:ext cx="615950" cy="165100"/>
            </a:xfrm>
            <a:custGeom>
              <a:avLst/>
              <a:gdLst>
                <a:gd name="T0" fmla="*/ 334 w 388"/>
                <a:gd name="T1" fmla="*/ 0 h 104"/>
                <a:gd name="T2" fmla="*/ 53 w 388"/>
                <a:gd name="T3" fmla="*/ 0 h 104"/>
                <a:gd name="T4" fmla="*/ 32 w 388"/>
                <a:gd name="T5" fmla="*/ 4 h 104"/>
                <a:gd name="T6" fmla="*/ 16 w 388"/>
                <a:gd name="T7" fmla="*/ 16 h 104"/>
                <a:gd name="T8" fmla="*/ 4 w 388"/>
                <a:gd name="T9" fmla="*/ 32 h 104"/>
                <a:gd name="T10" fmla="*/ 0 w 388"/>
                <a:gd name="T11" fmla="*/ 52 h 104"/>
                <a:gd name="T12" fmla="*/ 4 w 388"/>
                <a:gd name="T13" fmla="*/ 72 h 104"/>
                <a:gd name="T14" fmla="*/ 16 w 388"/>
                <a:gd name="T15" fmla="*/ 89 h 104"/>
                <a:gd name="T16" fmla="*/ 32 w 388"/>
                <a:gd name="T17" fmla="*/ 101 h 104"/>
                <a:gd name="T18" fmla="*/ 53 w 388"/>
                <a:gd name="T19" fmla="*/ 104 h 104"/>
                <a:gd name="T20" fmla="*/ 334 w 388"/>
                <a:gd name="T21" fmla="*/ 104 h 104"/>
                <a:gd name="T22" fmla="*/ 355 w 388"/>
                <a:gd name="T23" fmla="*/ 101 h 104"/>
                <a:gd name="T24" fmla="*/ 371 w 388"/>
                <a:gd name="T25" fmla="*/ 89 h 104"/>
                <a:gd name="T26" fmla="*/ 383 w 388"/>
                <a:gd name="T27" fmla="*/ 72 h 104"/>
                <a:gd name="T28" fmla="*/ 388 w 388"/>
                <a:gd name="T29" fmla="*/ 52 h 104"/>
                <a:gd name="T30" fmla="*/ 383 w 388"/>
                <a:gd name="T31" fmla="*/ 32 h 104"/>
                <a:gd name="T32" fmla="*/ 371 w 388"/>
                <a:gd name="T33" fmla="*/ 16 h 104"/>
                <a:gd name="T34" fmla="*/ 355 w 388"/>
                <a:gd name="T35" fmla="*/ 4 h 104"/>
                <a:gd name="T36" fmla="*/ 334 w 388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8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2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2"/>
                  </a:lnTo>
                  <a:lnTo>
                    <a:pt x="388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gray">
            <a:xfrm>
              <a:off x="6381751" y="4791075"/>
              <a:ext cx="612775" cy="165100"/>
            </a:xfrm>
            <a:custGeom>
              <a:avLst/>
              <a:gdLst>
                <a:gd name="T0" fmla="*/ 334 w 386"/>
                <a:gd name="T1" fmla="*/ 0 h 104"/>
                <a:gd name="T2" fmla="*/ 53 w 386"/>
                <a:gd name="T3" fmla="*/ 0 h 104"/>
                <a:gd name="T4" fmla="*/ 32 w 386"/>
                <a:gd name="T5" fmla="*/ 4 h 104"/>
                <a:gd name="T6" fmla="*/ 16 w 386"/>
                <a:gd name="T7" fmla="*/ 16 h 104"/>
                <a:gd name="T8" fmla="*/ 4 w 386"/>
                <a:gd name="T9" fmla="*/ 32 h 104"/>
                <a:gd name="T10" fmla="*/ 0 w 386"/>
                <a:gd name="T11" fmla="*/ 52 h 104"/>
                <a:gd name="T12" fmla="*/ 4 w 386"/>
                <a:gd name="T13" fmla="*/ 73 h 104"/>
                <a:gd name="T14" fmla="*/ 16 w 386"/>
                <a:gd name="T15" fmla="*/ 89 h 104"/>
                <a:gd name="T16" fmla="*/ 32 w 386"/>
                <a:gd name="T17" fmla="*/ 101 h 104"/>
                <a:gd name="T18" fmla="*/ 53 w 386"/>
                <a:gd name="T19" fmla="*/ 104 h 104"/>
                <a:gd name="T20" fmla="*/ 334 w 386"/>
                <a:gd name="T21" fmla="*/ 104 h 104"/>
                <a:gd name="T22" fmla="*/ 355 w 386"/>
                <a:gd name="T23" fmla="*/ 101 h 104"/>
                <a:gd name="T24" fmla="*/ 371 w 386"/>
                <a:gd name="T25" fmla="*/ 89 h 104"/>
                <a:gd name="T26" fmla="*/ 383 w 386"/>
                <a:gd name="T27" fmla="*/ 73 h 104"/>
                <a:gd name="T28" fmla="*/ 386 w 386"/>
                <a:gd name="T29" fmla="*/ 52 h 104"/>
                <a:gd name="T30" fmla="*/ 383 w 386"/>
                <a:gd name="T31" fmla="*/ 32 h 104"/>
                <a:gd name="T32" fmla="*/ 371 w 386"/>
                <a:gd name="T33" fmla="*/ 16 h 104"/>
                <a:gd name="T34" fmla="*/ 355 w 386"/>
                <a:gd name="T35" fmla="*/ 4 h 104"/>
                <a:gd name="T36" fmla="*/ 334 w 386"/>
                <a:gd name="T3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6" h="104">
                  <a:moveTo>
                    <a:pt x="334" y="0"/>
                  </a:moveTo>
                  <a:lnTo>
                    <a:pt x="53" y="0"/>
                  </a:lnTo>
                  <a:lnTo>
                    <a:pt x="32" y="4"/>
                  </a:lnTo>
                  <a:lnTo>
                    <a:pt x="16" y="16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6" y="89"/>
                  </a:lnTo>
                  <a:lnTo>
                    <a:pt x="32" y="101"/>
                  </a:lnTo>
                  <a:lnTo>
                    <a:pt x="53" y="104"/>
                  </a:lnTo>
                  <a:lnTo>
                    <a:pt x="334" y="104"/>
                  </a:lnTo>
                  <a:lnTo>
                    <a:pt x="355" y="101"/>
                  </a:lnTo>
                  <a:lnTo>
                    <a:pt x="371" y="89"/>
                  </a:lnTo>
                  <a:lnTo>
                    <a:pt x="383" y="73"/>
                  </a:lnTo>
                  <a:lnTo>
                    <a:pt x="386" y="52"/>
                  </a:lnTo>
                  <a:lnTo>
                    <a:pt x="383" y="32"/>
                  </a:lnTo>
                  <a:lnTo>
                    <a:pt x="371" y="16"/>
                  </a:lnTo>
                  <a:lnTo>
                    <a:pt x="355" y="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gray">
            <a:xfrm>
              <a:off x="6437313" y="5021263"/>
              <a:ext cx="557213" cy="166688"/>
            </a:xfrm>
            <a:custGeom>
              <a:avLst/>
              <a:gdLst>
                <a:gd name="T0" fmla="*/ 299 w 351"/>
                <a:gd name="T1" fmla="*/ 0 h 105"/>
                <a:gd name="T2" fmla="*/ 54 w 351"/>
                <a:gd name="T3" fmla="*/ 0 h 105"/>
                <a:gd name="T4" fmla="*/ 33 w 351"/>
                <a:gd name="T5" fmla="*/ 5 h 105"/>
                <a:gd name="T6" fmla="*/ 15 w 351"/>
                <a:gd name="T7" fmla="*/ 17 h 105"/>
                <a:gd name="T8" fmla="*/ 5 w 351"/>
                <a:gd name="T9" fmla="*/ 33 h 105"/>
                <a:gd name="T10" fmla="*/ 0 w 351"/>
                <a:gd name="T11" fmla="*/ 52 h 105"/>
                <a:gd name="T12" fmla="*/ 5 w 351"/>
                <a:gd name="T13" fmla="*/ 73 h 105"/>
                <a:gd name="T14" fmla="*/ 15 w 351"/>
                <a:gd name="T15" fmla="*/ 90 h 105"/>
                <a:gd name="T16" fmla="*/ 33 w 351"/>
                <a:gd name="T17" fmla="*/ 102 h 105"/>
                <a:gd name="T18" fmla="*/ 54 w 351"/>
                <a:gd name="T19" fmla="*/ 105 h 105"/>
                <a:gd name="T20" fmla="*/ 299 w 351"/>
                <a:gd name="T21" fmla="*/ 105 h 105"/>
                <a:gd name="T22" fmla="*/ 320 w 351"/>
                <a:gd name="T23" fmla="*/ 102 h 105"/>
                <a:gd name="T24" fmla="*/ 336 w 351"/>
                <a:gd name="T25" fmla="*/ 90 h 105"/>
                <a:gd name="T26" fmla="*/ 348 w 351"/>
                <a:gd name="T27" fmla="*/ 73 h 105"/>
                <a:gd name="T28" fmla="*/ 351 w 351"/>
                <a:gd name="T29" fmla="*/ 52 h 105"/>
                <a:gd name="T30" fmla="*/ 348 w 351"/>
                <a:gd name="T31" fmla="*/ 33 h 105"/>
                <a:gd name="T32" fmla="*/ 336 w 351"/>
                <a:gd name="T33" fmla="*/ 17 h 105"/>
                <a:gd name="T34" fmla="*/ 320 w 351"/>
                <a:gd name="T35" fmla="*/ 5 h 105"/>
                <a:gd name="T36" fmla="*/ 299 w 351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5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5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1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gray">
            <a:xfrm>
              <a:off x="6450013" y="3332163"/>
              <a:ext cx="346075" cy="544513"/>
            </a:xfrm>
            <a:custGeom>
              <a:avLst/>
              <a:gdLst>
                <a:gd name="T0" fmla="*/ 126 w 218"/>
                <a:gd name="T1" fmla="*/ 18 h 343"/>
                <a:gd name="T2" fmla="*/ 101 w 218"/>
                <a:gd name="T3" fmla="*/ 49 h 343"/>
                <a:gd name="T4" fmla="*/ 77 w 218"/>
                <a:gd name="T5" fmla="*/ 83 h 343"/>
                <a:gd name="T6" fmla="*/ 56 w 218"/>
                <a:gd name="T7" fmla="*/ 122 h 343"/>
                <a:gd name="T8" fmla="*/ 37 w 218"/>
                <a:gd name="T9" fmla="*/ 166 h 343"/>
                <a:gd name="T10" fmla="*/ 19 w 218"/>
                <a:gd name="T11" fmla="*/ 218 h 343"/>
                <a:gd name="T12" fmla="*/ 1 w 218"/>
                <a:gd name="T13" fmla="*/ 278 h 343"/>
                <a:gd name="T14" fmla="*/ 0 w 218"/>
                <a:gd name="T15" fmla="*/ 294 h 343"/>
                <a:gd name="T16" fmla="*/ 4 w 218"/>
                <a:gd name="T17" fmla="*/ 311 h 343"/>
                <a:gd name="T18" fmla="*/ 12 w 218"/>
                <a:gd name="T19" fmla="*/ 324 h 343"/>
                <a:gd name="T20" fmla="*/ 23 w 218"/>
                <a:gd name="T21" fmla="*/ 334 h 343"/>
                <a:gd name="T22" fmla="*/ 40 w 218"/>
                <a:gd name="T23" fmla="*/ 342 h 343"/>
                <a:gd name="T24" fmla="*/ 56 w 218"/>
                <a:gd name="T25" fmla="*/ 343 h 343"/>
                <a:gd name="T26" fmla="*/ 73 w 218"/>
                <a:gd name="T27" fmla="*/ 339 h 343"/>
                <a:gd name="T28" fmla="*/ 86 w 218"/>
                <a:gd name="T29" fmla="*/ 331 h 343"/>
                <a:gd name="T30" fmla="*/ 98 w 218"/>
                <a:gd name="T31" fmla="*/ 319 h 343"/>
                <a:gd name="T32" fmla="*/ 104 w 218"/>
                <a:gd name="T33" fmla="*/ 305 h 343"/>
                <a:gd name="T34" fmla="*/ 119 w 218"/>
                <a:gd name="T35" fmla="*/ 253 h 343"/>
                <a:gd name="T36" fmla="*/ 133 w 218"/>
                <a:gd name="T37" fmla="*/ 208 h 343"/>
                <a:gd name="T38" fmla="*/ 150 w 218"/>
                <a:gd name="T39" fmla="*/ 171 h 343"/>
                <a:gd name="T40" fmla="*/ 166 w 218"/>
                <a:gd name="T41" fmla="*/ 140 h 343"/>
                <a:gd name="T42" fmla="*/ 185 w 218"/>
                <a:gd name="T43" fmla="*/ 111 h 343"/>
                <a:gd name="T44" fmla="*/ 205 w 218"/>
                <a:gd name="T45" fmla="*/ 86 h 343"/>
                <a:gd name="T46" fmla="*/ 214 w 218"/>
                <a:gd name="T47" fmla="*/ 73 h 343"/>
                <a:gd name="T48" fmla="*/ 218 w 218"/>
                <a:gd name="T49" fmla="*/ 56 h 343"/>
                <a:gd name="T50" fmla="*/ 217 w 218"/>
                <a:gd name="T51" fmla="*/ 41 h 343"/>
                <a:gd name="T52" fmla="*/ 211 w 218"/>
                <a:gd name="T53" fmla="*/ 27 h 343"/>
                <a:gd name="T54" fmla="*/ 200 w 218"/>
                <a:gd name="T55" fmla="*/ 13 h 343"/>
                <a:gd name="T56" fmla="*/ 185 w 218"/>
                <a:gd name="T57" fmla="*/ 4 h 343"/>
                <a:gd name="T58" fmla="*/ 171 w 218"/>
                <a:gd name="T59" fmla="*/ 0 h 343"/>
                <a:gd name="T60" fmla="*/ 154 w 218"/>
                <a:gd name="T61" fmla="*/ 1 h 343"/>
                <a:gd name="T62" fmla="*/ 139 w 218"/>
                <a:gd name="T63" fmla="*/ 7 h 343"/>
                <a:gd name="T64" fmla="*/ 126 w 218"/>
                <a:gd name="T65" fmla="*/ 1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" h="343">
                  <a:moveTo>
                    <a:pt x="126" y="18"/>
                  </a:moveTo>
                  <a:lnTo>
                    <a:pt x="101" y="49"/>
                  </a:lnTo>
                  <a:lnTo>
                    <a:pt x="77" y="83"/>
                  </a:lnTo>
                  <a:lnTo>
                    <a:pt x="56" y="122"/>
                  </a:lnTo>
                  <a:lnTo>
                    <a:pt x="37" y="166"/>
                  </a:lnTo>
                  <a:lnTo>
                    <a:pt x="19" y="218"/>
                  </a:lnTo>
                  <a:lnTo>
                    <a:pt x="1" y="278"/>
                  </a:lnTo>
                  <a:lnTo>
                    <a:pt x="0" y="294"/>
                  </a:lnTo>
                  <a:lnTo>
                    <a:pt x="4" y="311"/>
                  </a:lnTo>
                  <a:lnTo>
                    <a:pt x="12" y="324"/>
                  </a:lnTo>
                  <a:lnTo>
                    <a:pt x="23" y="334"/>
                  </a:lnTo>
                  <a:lnTo>
                    <a:pt x="40" y="342"/>
                  </a:lnTo>
                  <a:lnTo>
                    <a:pt x="56" y="343"/>
                  </a:lnTo>
                  <a:lnTo>
                    <a:pt x="73" y="339"/>
                  </a:lnTo>
                  <a:lnTo>
                    <a:pt x="86" y="331"/>
                  </a:lnTo>
                  <a:lnTo>
                    <a:pt x="98" y="319"/>
                  </a:lnTo>
                  <a:lnTo>
                    <a:pt x="104" y="305"/>
                  </a:lnTo>
                  <a:lnTo>
                    <a:pt x="119" y="253"/>
                  </a:lnTo>
                  <a:lnTo>
                    <a:pt x="133" y="208"/>
                  </a:lnTo>
                  <a:lnTo>
                    <a:pt x="150" y="171"/>
                  </a:lnTo>
                  <a:lnTo>
                    <a:pt x="166" y="140"/>
                  </a:lnTo>
                  <a:lnTo>
                    <a:pt x="185" y="111"/>
                  </a:lnTo>
                  <a:lnTo>
                    <a:pt x="205" y="86"/>
                  </a:lnTo>
                  <a:lnTo>
                    <a:pt x="214" y="73"/>
                  </a:lnTo>
                  <a:lnTo>
                    <a:pt x="218" y="56"/>
                  </a:lnTo>
                  <a:lnTo>
                    <a:pt x="217" y="41"/>
                  </a:lnTo>
                  <a:lnTo>
                    <a:pt x="211" y="27"/>
                  </a:lnTo>
                  <a:lnTo>
                    <a:pt x="200" y="13"/>
                  </a:lnTo>
                  <a:lnTo>
                    <a:pt x="185" y="4"/>
                  </a:lnTo>
                  <a:lnTo>
                    <a:pt x="171" y="0"/>
                  </a:lnTo>
                  <a:lnTo>
                    <a:pt x="154" y="1"/>
                  </a:lnTo>
                  <a:lnTo>
                    <a:pt x="139" y="7"/>
                  </a:lnTo>
                  <a:lnTo>
                    <a:pt x="126" y="1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gray">
            <a:xfrm>
              <a:off x="6805613" y="5257800"/>
              <a:ext cx="347663" cy="546100"/>
            </a:xfrm>
            <a:custGeom>
              <a:avLst/>
              <a:gdLst>
                <a:gd name="T0" fmla="*/ 92 w 219"/>
                <a:gd name="T1" fmla="*/ 326 h 344"/>
                <a:gd name="T2" fmla="*/ 119 w 219"/>
                <a:gd name="T3" fmla="*/ 295 h 344"/>
                <a:gd name="T4" fmla="*/ 141 w 219"/>
                <a:gd name="T5" fmla="*/ 260 h 344"/>
                <a:gd name="T6" fmla="*/ 162 w 219"/>
                <a:gd name="T7" fmla="*/ 222 h 344"/>
                <a:gd name="T8" fmla="*/ 181 w 219"/>
                <a:gd name="T9" fmla="*/ 177 h 344"/>
                <a:gd name="T10" fmla="*/ 199 w 219"/>
                <a:gd name="T11" fmla="*/ 125 h 344"/>
                <a:gd name="T12" fmla="*/ 217 w 219"/>
                <a:gd name="T13" fmla="*/ 66 h 344"/>
                <a:gd name="T14" fmla="*/ 219 w 219"/>
                <a:gd name="T15" fmla="*/ 49 h 344"/>
                <a:gd name="T16" fmla="*/ 214 w 219"/>
                <a:gd name="T17" fmla="*/ 33 h 344"/>
                <a:gd name="T18" fmla="*/ 207 w 219"/>
                <a:gd name="T19" fmla="*/ 19 h 344"/>
                <a:gd name="T20" fmla="*/ 195 w 219"/>
                <a:gd name="T21" fmla="*/ 9 h 344"/>
                <a:gd name="T22" fmla="*/ 179 w 219"/>
                <a:gd name="T23" fmla="*/ 2 h 344"/>
                <a:gd name="T24" fmla="*/ 162 w 219"/>
                <a:gd name="T25" fmla="*/ 0 h 344"/>
                <a:gd name="T26" fmla="*/ 146 w 219"/>
                <a:gd name="T27" fmla="*/ 5 h 344"/>
                <a:gd name="T28" fmla="*/ 132 w 219"/>
                <a:gd name="T29" fmla="*/ 12 h 344"/>
                <a:gd name="T30" fmla="*/ 121 w 219"/>
                <a:gd name="T31" fmla="*/ 24 h 344"/>
                <a:gd name="T32" fmla="*/ 115 w 219"/>
                <a:gd name="T33" fmla="*/ 40 h 344"/>
                <a:gd name="T34" fmla="*/ 100 w 219"/>
                <a:gd name="T35" fmla="*/ 91 h 344"/>
                <a:gd name="T36" fmla="*/ 85 w 219"/>
                <a:gd name="T37" fmla="*/ 135 h 344"/>
                <a:gd name="T38" fmla="*/ 69 w 219"/>
                <a:gd name="T39" fmla="*/ 173 h 344"/>
                <a:gd name="T40" fmla="*/ 52 w 219"/>
                <a:gd name="T41" fmla="*/ 205 h 344"/>
                <a:gd name="T42" fmla="*/ 33 w 219"/>
                <a:gd name="T43" fmla="*/ 232 h 344"/>
                <a:gd name="T44" fmla="*/ 14 w 219"/>
                <a:gd name="T45" fmla="*/ 257 h 344"/>
                <a:gd name="T46" fmla="*/ 5 w 219"/>
                <a:gd name="T47" fmla="*/ 271 h 344"/>
                <a:gd name="T48" fmla="*/ 0 w 219"/>
                <a:gd name="T49" fmla="*/ 287 h 344"/>
                <a:gd name="T50" fmla="*/ 2 w 219"/>
                <a:gd name="T51" fmla="*/ 302 h 344"/>
                <a:gd name="T52" fmla="*/ 8 w 219"/>
                <a:gd name="T53" fmla="*/ 317 h 344"/>
                <a:gd name="T54" fmla="*/ 18 w 219"/>
                <a:gd name="T55" fmla="*/ 330 h 344"/>
                <a:gd name="T56" fmla="*/ 33 w 219"/>
                <a:gd name="T57" fmla="*/ 339 h 344"/>
                <a:gd name="T58" fmla="*/ 48 w 219"/>
                <a:gd name="T59" fmla="*/ 344 h 344"/>
                <a:gd name="T60" fmla="*/ 64 w 219"/>
                <a:gd name="T61" fmla="*/ 342 h 344"/>
                <a:gd name="T62" fmla="*/ 80 w 219"/>
                <a:gd name="T63" fmla="*/ 336 h 344"/>
                <a:gd name="T64" fmla="*/ 92 w 219"/>
                <a:gd name="T65" fmla="*/ 32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344">
                  <a:moveTo>
                    <a:pt x="92" y="326"/>
                  </a:moveTo>
                  <a:lnTo>
                    <a:pt x="119" y="295"/>
                  </a:lnTo>
                  <a:lnTo>
                    <a:pt x="141" y="260"/>
                  </a:lnTo>
                  <a:lnTo>
                    <a:pt x="162" y="222"/>
                  </a:lnTo>
                  <a:lnTo>
                    <a:pt x="181" y="177"/>
                  </a:lnTo>
                  <a:lnTo>
                    <a:pt x="199" y="125"/>
                  </a:lnTo>
                  <a:lnTo>
                    <a:pt x="217" y="66"/>
                  </a:lnTo>
                  <a:lnTo>
                    <a:pt x="219" y="49"/>
                  </a:lnTo>
                  <a:lnTo>
                    <a:pt x="214" y="33"/>
                  </a:lnTo>
                  <a:lnTo>
                    <a:pt x="207" y="19"/>
                  </a:lnTo>
                  <a:lnTo>
                    <a:pt x="195" y="9"/>
                  </a:lnTo>
                  <a:lnTo>
                    <a:pt x="179" y="2"/>
                  </a:lnTo>
                  <a:lnTo>
                    <a:pt x="162" y="0"/>
                  </a:lnTo>
                  <a:lnTo>
                    <a:pt x="146" y="5"/>
                  </a:lnTo>
                  <a:lnTo>
                    <a:pt x="132" y="12"/>
                  </a:lnTo>
                  <a:lnTo>
                    <a:pt x="121" y="24"/>
                  </a:lnTo>
                  <a:lnTo>
                    <a:pt x="115" y="40"/>
                  </a:lnTo>
                  <a:lnTo>
                    <a:pt x="100" y="91"/>
                  </a:lnTo>
                  <a:lnTo>
                    <a:pt x="85" y="135"/>
                  </a:lnTo>
                  <a:lnTo>
                    <a:pt x="69" y="173"/>
                  </a:lnTo>
                  <a:lnTo>
                    <a:pt x="52" y="205"/>
                  </a:lnTo>
                  <a:lnTo>
                    <a:pt x="33" y="232"/>
                  </a:lnTo>
                  <a:lnTo>
                    <a:pt x="14" y="257"/>
                  </a:lnTo>
                  <a:lnTo>
                    <a:pt x="5" y="271"/>
                  </a:lnTo>
                  <a:lnTo>
                    <a:pt x="0" y="287"/>
                  </a:lnTo>
                  <a:lnTo>
                    <a:pt x="2" y="302"/>
                  </a:lnTo>
                  <a:lnTo>
                    <a:pt x="8" y="317"/>
                  </a:lnTo>
                  <a:lnTo>
                    <a:pt x="18" y="330"/>
                  </a:lnTo>
                  <a:lnTo>
                    <a:pt x="33" y="339"/>
                  </a:lnTo>
                  <a:lnTo>
                    <a:pt x="48" y="344"/>
                  </a:lnTo>
                  <a:lnTo>
                    <a:pt x="64" y="342"/>
                  </a:lnTo>
                  <a:lnTo>
                    <a:pt x="80" y="336"/>
                  </a:lnTo>
                  <a:lnTo>
                    <a:pt x="92" y="32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gray">
            <a:xfrm>
              <a:off x="7077076" y="4414838"/>
              <a:ext cx="182563" cy="541338"/>
            </a:xfrm>
            <a:custGeom>
              <a:avLst/>
              <a:gdLst>
                <a:gd name="T0" fmla="*/ 106 w 115"/>
                <a:gd name="T1" fmla="*/ 293 h 341"/>
                <a:gd name="T2" fmla="*/ 109 w 115"/>
                <a:gd name="T3" fmla="*/ 255 h 341"/>
                <a:gd name="T4" fmla="*/ 112 w 115"/>
                <a:gd name="T5" fmla="*/ 220 h 341"/>
                <a:gd name="T6" fmla="*/ 113 w 115"/>
                <a:gd name="T7" fmla="*/ 188 h 341"/>
                <a:gd name="T8" fmla="*/ 115 w 115"/>
                <a:gd name="T9" fmla="*/ 153 h 341"/>
                <a:gd name="T10" fmla="*/ 115 w 115"/>
                <a:gd name="T11" fmla="*/ 112 h 341"/>
                <a:gd name="T12" fmla="*/ 115 w 115"/>
                <a:gd name="T13" fmla="*/ 94 h 341"/>
                <a:gd name="T14" fmla="*/ 115 w 115"/>
                <a:gd name="T15" fmla="*/ 81 h 341"/>
                <a:gd name="T16" fmla="*/ 115 w 115"/>
                <a:gd name="T17" fmla="*/ 67 h 341"/>
                <a:gd name="T18" fmla="*/ 113 w 115"/>
                <a:gd name="T19" fmla="*/ 51 h 341"/>
                <a:gd name="T20" fmla="*/ 109 w 115"/>
                <a:gd name="T21" fmla="*/ 30 h 341"/>
                <a:gd name="T22" fmla="*/ 97 w 115"/>
                <a:gd name="T23" fmla="*/ 15 h 341"/>
                <a:gd name="T24" fmla="*/ 80 w 115"/>
                <a:gd name="T25" fmla="*/ 3 h 341"/>
                <a:gd name="T26" fmla="*/ 60 w 115"/>
                <a:gd name="T27" fmla="*/ 0 h 341"/>
                <a:gd name="T28" fmla="*/ 39 w 115"/>
                <a:gd name="T29" fmla="*/ 5 h 341"/>
                <a:gd name="T30" fmla="*/ 22 w 115"/>
                <a:gd name="T31" fmla="*/ 17 h 341"/>
                <a:gd name="T32" fmla="*/ 12 w 115"/>
                <a:gd name="T33" fmla="*/ 33 h 341"/>
                <a:gd name="T34" fmla="*/ 8 w 115"/>
                <a:gd name="T35" fmla="*/ 54 h 341"/>
                <a:gd name="T36" fmla="*/ 9 w 115"/>
                <a:gd name="T37" fmla="*/ 70 h 341"/>
                <a:gd name="T38" fmla="*/ 9 w 115"/>
                <a:gd name="T39" fmla="*/ 82 h 341"/>
                <a:gd name="T40" fmla="*/ 9 w 115"/>
                <a:gd name="T41" fmla="*/ 95 h 341"/>
                <a:gd name="T42" fmla="*/ 9 w 115"/>
                <a:gd name="T43" fmla="*/ 112 h 341"/>
                <a:gd name="T44" fmla="*/ 9 w 115"/>
                <a:gd name="T45" fmla="*/ 150 h 341"/>
                <a:gd name="T46" fmla="*/ 8 w 115"/>
                <a:gd name="T47" fmla="*/ 185 h 341"/>
                <a:gd name="T48" fmla="*/ 6 w 115"/>
                <a:gd name="T49" fmla="*/ 214 h 341"/>
                <a:gd name="T50" fmla="*/ 3 w 115"/>
                <a:gd name="T51" fmla="*/ 247 h 341"/>
                <a:gd name="T52" fmla="*/ 0 w 115"/>
                <a:gd name="T53" fmla="*/ 284 h 341"/>
                <a:gd name="T54" fmla="*/ 2 w 115"/>
                <a:gd name="T55" fmla="*/ 305 h 341"/>
                <a:gd name="T56" fmla="*/ 12 w 115"/>
                <a:gd name="T57" fmla="*/ 323 h 341"/>
                <a:gd name="T58" fmla="*/ 28 w 115"/>
                <a:gd name="T59" fmla="*/ 335 h 341"/>
                <a:gd name="T60" fmla="*/ 48 w 115"/>
                <a:gd name="T61" fmla="*/ 341 h 341"/>
                <a:gd name="T62" fmla="*/ 68 w 115"/>
                <a:gd name="T63" fmla="*/ 339 h 341"/>
                <a:gd name="T64" fmla="*/ 86 w 115"/>
                <a:gd name="T65" fmla="*/ 329 h 341"/>
                <a:gd name="T66" fmla="*/ 100 w 115"/>
                <a:gd name="T67" fmla="*/ 314 h 341"/>
                <a:gd name="T68" fmla="*/ 106 w 115"/>
                <a:gd name="T69" fmla="*/ 293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341">
                  <a:moveTo>
                    <a:pt x="106" y="293"/>
                  </a:moveTo>
                  <a:lnTo>
                    <a:pt x="109" y="255"/>
                  </a:lnTo>
                  <a:lnTo>
                    <a:pt x="112" y="220"/>
                  </a:lnTo>
                  <a:lnTo>
                    <a:pt x="113" y="188"/>
                  </a:lnTo>
                  <a:lnTo>
                    <a:pt x="115" y="153"/>
                  </a:lnTo>
                  <a:lnTo>
                    <a:pt x="115" y="112"/>
                  </a:lnTo>
                  <a:lnTo>
                    <a:pt x="115" y="94"/>
                  </a:lnTo>
                  <a:lnTo>
                    <a:pt x="115" y="81"/>
                  </a:lnTo>
                  <a:lnTo>
                    <a:pt x="115" y="67"/>
                  </a:lnTo>
                  <a:lnTo>
                    <a:pt x="113" y="51"/>
                  </a:lnTo>
                  <a:lnTo>
                    <a:pt x="109" y="30"/>
                  </a:lnTo>
                  <a:lnTo>
                    <a:pt x="97" y="15"/>
                  </a:lnTo>
                  <a:lnTo>
                    <a:pt x="80" y="3"/>
                  </a:lnTo>
                  <a:lnTo>
                    <a:pt x="60" y="0"/>
                  </a:lnTo>
                  <a:lnTo>
                    <a:pt x="39" y="5"/>
                  </a:lnTo>
                  <a:lnTo>
                    <a:pt x="22" y="17"/>
                  </a:lnTo>
                  <a:lnTo>
                    <a:pt x="12" y="33"/>
                  </a:lnTo>
                  <a:lnTo>
                    <a:pt x="8" y="54"/>
                  </a:lnTo>
                  <a:lnTo>
                    <a:pt x="9" y="70"/>
                  </a:lnTo>
                  <a:lnTo>
                    <a:pt x="9" y="82"/>
                  </a:lnTo>
                  <a:lnTo>
                    <a:pt x="9" y="95"/>
                  </a:lnTo>
                  <a:lnTo>
                    <a:pt x="9" y="112"/>
                  </a:lnTo>
                  <a:lnTo>
                    <a:pt x="9" y="150"/>
                  </a:lnTo>
                  <a:lnTo>
                    <a:pt x="8" y="185"/>
                  </a:lnTo>
                  <a:lnTo>
                    <a:pt x="6" y="214"/>
                  </a:lnTo>
                  <a:lnTo>
                    <a:pt x="3" y="247"/>
                  </a:lnTo>
                  <a:lnTo>
                    <a:pt x="0" y="284"/>
                  </a:lnTo>
                  <a:lnTo>
                    <a:pt x="2" y="305"/>
                  </a:lnTo>
                  <a:lnTo>
                    <a:pt x="12" y="323"/>
                  </a:lnTo>
                  <a:lnTo>
                    <a:pt x="28" y="335"/>
                  </a:lnTo>
                  <a:lnTo>
                    <a:pt x="48" y="341"/>
                  </a:lnTo>
                  <a:lnTo>
                    <a:pt x="68" y="339"/>
                  </a:lnTo>
                  <a:lnTo>
                    <a:pt x="86" y="329"/>
                  </a:lnTo>
                  <a:lnTo>
                    <a:pt x="100" y="314"/>
                  </a:lnTo>
                  <a:lnTo>
                    <a:pt x="106" y="29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gray">
            <a:xfrm>
              <a:off x="7319963" y="4414838"/>
              <a:ext cx="188913" cy="541338"/>
            </a:xfrm>
            <a:custGeom>
              <a:avLst/>
              <a:gdLst>
                <a:gd name="T0" fmla="*/ 104 w 119"/>
                <a:gd name="T1" fmla="*/ 296 h 341"/>
                <a:gd name="T2" fmla="*/ 110 w 119"/>
                <a:gd name="T3" fmla="*/ 256 h 341"/>
                <a:gd name="T4" fmla="*/ 115 w 119"/>
                <a:gd name="T5" fmla="*/ 222 h 341"/>
                <a:gd name="T6" fmla="*/ 118 w 119"/>
                <a:gd name="T7" fmla="*/ 189 h 341"/>
                <a:gd name="T8" fmla="*/ 119 w 119"/>
                <a:gd name="T9" fmla="*/ 153 h 341"/>
                <a:gd name="T10" fmla="*/ 119 w 119"/>
                <a:gd name="T11" fmla="*/ 112 h 341"/>
                <a:gd name="T12" fmla="*/ 119 w 119"/>
                <a:gd name="T13" fmla="*/ 94 h 341"/>
                <a:gd name="T14" fmla="*/ 119 w 119"/>
                <a:gd name="T15" fmla="*/ 81 h 341"/>
                <a:gd name="T16" fmla="*/ 119 w 119"/>
                <a:gd name="T17" fmla="*/ 67 h 341"/>
                <a:gd name="T18" fmla="*/ 118 w 119"/>
                <a:gd name="T19" fmla="*/ 49 h 341"/>
                <a:gd name="T20" fmla="*/ 113 w 119"/>
                <a:gd name="T21" fmla="*/ 30 h 341"/>
                <a:gd name="T22" fmla="*/ 100 w 119"/>
                <a:gd name="T23" fmla="*/ 14 h 341"/>
                <a:gd name="T24" fmla="*/ 83 w 119"/>
                <a:gd name="T25" fmla="*/ 3 h 341"/>
                <a:gd name="T26" fmla="*/ 63 w 119"/>
                <a:gd name="T27" fmla="*/ 0 h 341"/>
                <a:gd name="T28" fmla="*/ 42 w 119"/>
                <a:gd name="T29" fmla="*/ 5 h 341"/>
                <a:gd name="T30" fmla="*/ 25 w 119"/>
                <a:gd name="T31" fmla="*/ 17 h 341"/>
                <a:gd name="T32" fmla="*/ 15 w 119"/>
                <a:gd name="T33" fmla="*/ 34 h 341"/>
                <a:gd name="T34" fmla="*/ 12 w 119"/>
                <a:gd name="T35" fmla="*/ 55 h 341"/>
                <a:gd name="T36" fmla="*/ 14 w 119"/>
                <a:gd name="T37" fmla="*/ 70 h 341"/>
                <a:gd name="T38" fmla="*/ 14 w 119"/>
                <a:gd name="T39" fmla="*/ 84 h 341"/>
                <a:gd name="T40" fmla="*/ 14 w 119"/>
                <a:gd name="T41" fmla="*/ 95 h 341"/>
                <a:gd name="T42" fmla="*/ 14 w 119"/>
                <a:gd name="T43" fmla="*/ 112 h 341"/>
                <a:gd name="T44" fmla="*/ 14 w 119"/>
                <a:gd name="T45" fmla="*/ 150 h 341"/>
                <a:gd name="T46" fmla="*/ 12 w 119"/>
                <a:gd name="T47" fmla="*/ 183 h 341"/>
                <a:gd name="T48" fmla="*/ 9 w 119"/>
                <a:gd name="T49" fmla="*/ 213 h 341"/>
                <a:gd name="T50" fmla="*/ 5 w 119"/>
                <a:gd name="T51" fmla="*/ 246 h 341"/>
                <a:gd name="T52" fmla="*/ 0 w 119"/>
                <a:gd name="T53" fmla="*/ 283 h 341"/>
                <a:gd name="T54" fmla="*/ 2 w 119"/>
                <a:gd name="T55" fmla="*/ 302 h 341"/>
                <a:gd name="T56" fmla="*/ 11 w 119"/>
                <a:gd name="T57" fmla="*/ 320 h 341"/>
                <a:gd name="T58" fmla="*/ 25 w 119"/>
                <a:gd name="T59" fmla="*/ 333 h 341"/>
                <a:gd name="T60" fmla="*/ 46 w 119"/>
                <a:gd name="T61" fmla="*/ 341 h 341"/>
                <a:gd name="T62" fmla="*/ 67 w 119"/>
                <a:gd name="T63" fmla="*/ 339 h 341"/>
                <a:gd name="T64" fmla="*/ 85 w 119"/>
                <a:gd name="T65" fmla="*/ 330 h 341"/>
                <a:gd name="T66" fmla="*/ 98 w 119"/>
                <a:gd name="T67" fmla="*/ 316 h 341"/>
                <a:gd name="T68" fmla="*/ 104 w 119"/>
                <a:gd name="T69" fmla="*/ 29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341">
                  <a:moveTo>
                    <a:pt x="104" y="296"/>
                  </a:moveTo>
                  <a:lnTo>
                    <a:pt x="110" y="256"/>
                  </a:lnTo>
                  <a:lnTo>
                    <a:pt x="115" y="222"/>
                  </a:lnTo>
                  <a:lnTo>
                    <a:pt x="118" y="189"/>
                  </a:lnTo>
                  <a:lnTo>
                    <a:pt x="119" y="153"/>
                  </a:lnTo>
                  <a:lnTo>
                    <a:pt x="119" y="112"/>
                  </a:lnTo>
                  <a:lnTo>
                    <a:pt x="119" y="94"/>
                  </a:lnTo>
                  <a:lnTo>
                    <a:pt x="119" y="81"/>
                  </a:lnTo>
                  <a:lnTo>
                    <a:pt x="119" y="67"/>
                  </a:lnTo>
                  <a:lnTo>
                    <a:pt x="118" y="49"/>
                  </a:lnTo>
                  <a:lnTo>
                    <a:pt x="113" y="30"/>
                  </a:lnTo>
                  <a:lnTo>
                    <a:pt x="100" y="14"/>
                  </a:lnTo>
                  <a:lnTo>
                    <a:pt x="83" y="3"/>
                  </a:lnTo>
                  <a:lnTo>
                    <a:pt x="63" y="0"/>
                  </a:lnTo>
                  <a:lnTo>
                    <a:pt x="42" y="5"/>
                  </a:lnTo>
                  <a:lnTo>
                    <a:pt x="25" y="17"/>
                  </a:lnTo>
                  <a:lnTo>
                    <a:pt x="15" y="34"/>
                  </a:lnTo>
                  <a:lnTo>
                    <a:pt x="12" y="55"/>
                  </a:lnTo>
                  <a:lnTo>
                    <a:pt x="14" y="70"/>
                  </a:lnTo>
                  <a:lnTo>
                    <a:pt x="14" y="84"/>
                  </a:lnTo>
                  <a:lnTo>
                    <a:pt x="14" y="95"/>
                  </a:lnTo>
                  <a:lnTo>
                    <a:pt x="14" y="112"/>
                  </a:lnTo>
                  <a:lnTo>
                    <a:pt x="14" y="150"/>
                  </a:lnTo>
                  <a:lnTo>
                    <a:pt x="12" y="183"/>
                  </a:lnTo>
                  <a:lnTo>
                    <a:pt x="9" y="213"/>
                  </a:lnTo>
                  <a:lnTo>
                    <a:pt x="5" y="246"/>
                  </a:lnTo>
                  <a:lnTo>
                    <a:pt x="0" y="283"/>
                  </a:lnTo>
                  <a:lnTo>
                    <a:pt x="2" y="302"/>
                  </a:lnTo>
                  <a:lnTo>
                    <a:pt x="11" y="320"/>
                  </a:lnTo>
                  <a:lnTo>
                    <a:pt x="25" y="333"/>
                  </a:lnTo>
                  <a:lnTo>
                    <a:pt x="46" y="341"/>
                  </a:lnTo>
                  <a:lnTo>
                    <a:pt x="67" y="339"/>
                  </a:lnTo>
                  <a:lnTo>
                    <a:pt x="85" y="330"/>
                  </a:lnTo>
                  <a:lnTo>
                    <a:pt x="98" y="316"/>
                  </a:lnTo>
                  <a:lnTo>
                    <a:pt x="104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gray">
            <a:xfrm>
              <a:off x="7081838" y="3540125"/>
              <a:ext cx="349250" cy="573088"/>
            </a:xfrm>
            <a:custGeom>
              <a:avLst/>
              <a:gdLst>
                <a:gd name="T0" fmla="*/ 219 w 220"/>
                <a:gd name="T1" fmla="*/ 296 h 361"/>
                <a:gd name="T2" fmla="*/ 199 w 220"/>
                <a:gd name="T3" fmla="*/ 232 h 361"/>
                <a:gd name="T4" fmla="*/ 178 w 220"/>
                <a:gd name="T5" fmla="*/ 174 h 361"/>
                <a:gd name="T6" fmla="*/ 155 w 220"/>
                <a:gd name="T7" fmla="*/ 122 h 361"/>
                <a:gd name="T8" fmla="*/ 128 w 220"/>
                <a:gd name="T9" fmla="*/ 73 h 361"/>
                <a:gd name="T10" fmla="*/ 98 w 220"/>
                <a:gd name="T11" fmla="*/ 23 h 361"/>
                <a:gd name="T12" fmla="*/ 86 w 220"/>
                <a:gd name="T13" fmla="*/ 12 h 361"/>
                <a:gd name="T14" fmla="*/ 73 w 220"/>
                <a:gd name="T15" fmla="*/ 3 h 361"/>
                <a:gd name="T16" fmla="*/ 57 w 220"/>
                <a:gd name="T17" fmla="*/ 0 h 361"/>
                <a:gd name="T18" fmla="*/ 40 w 220"/>
                <a:gd name="T19" fmla="*/ 1 h 361"/>
                <a:gd name="T20" fmla="*/ 25 w 220"/>
                <a:gd name="T21" fmla="*/ 7 h 361"/>
                <a:gd name="T22" fmla="*/ 12 w 220"/>
                <a:gd name="T23" fmla="*/ 17 h 361"/>
                <a:gd name="T24" fmla="*/ 5 w 220"/>
                <a:gd name="T25" fmla="*/ 32 h 361"/>
                <a:gd name="T26" fmla="*/ 0 w 220"/>
                <a:gd name="T27" fmla="*/ 47 h 361"/>
                <a:gd name="T28" fmla="*/ 2 w 220"/>
                <a:gd name="T29" fmla="*/ 64 h 361"/>
                <a:gd name="T30" fmla="*/ 7 w 220"/>
                <a:gd name="T31" fmla="*/ 78 h 361"/>
                <a:gd name="T32" fmla="*/ 34 w 220"/>
                <a:gd name="T33" fmla="*/ 122 h 361"/>
                <a:gd name="T34" fmla="*/ 58 w 220"/>
                <a:gd name="T35" fmla="*/ 165 h 361"/>
                <a:gd name="T36" fmla="*/ 79 w 220"/>
                <a:gd name="T37" fmla="*/ 212 h 361"/>
                <a:gd name="T38" fmla="*/ 98 w 220"/>
                <a:gd name="T39" fmla="*/ 264 h 361"/>
                <a:gd name="T40" fmla="*/ 116 w 220"/>
                <a:gd name="T41" fmla="*/ 321 h 361"/>
                <a:gd name="T42" fmla="*/ 122 w 220"/>
                <a:gd name="T43" fmla="*/ 337 h 361"/>
                <a:gd name="T44" fmla="*/ 134 w 220"/>
                <a:gd name="T45" fmla="*/ 349 h 361"/>
                <a:gd name="T46" fmla="*/ 147 w 220"/>
                <a:gd name="T47" fmla="*/ 357 h 361"/>
                <a:gd name="T48" fmla="*/ 164 w 220"/>
                <a:gd name="T49" fmla="*/ 361 h 361"/>
                <a:gd name="T50" fmla="*/ 180 w 220"/>
                <a:gd name="T51" fmla="*/ 359 h 361"/>
                <a:gd name="T52" fmla="*/ 195 w 220"/>
                <a:gd name="T53" fmla="*/ 352 h 361"/>
                <a:gd name="T54" fmla="*/ 208 w 220"/>
                <a:gd name="T55" fmla="*/ 342 h 361"/>
                <a:gd name="T56" fmla="*/ 216 w 220"/>
                <a:gd name="T57" fmla="*/ 328 h 361"/>
                <a:gd name="T58" fmla="*/ 220 w 220"/>
                <a:gd name="T59" fmla="*/ 312 h 361"/>
                <a:gd name="T60" fmla="*/ 219 w 220"/>
                <a:gd name="T61" fmla="*/ 29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0" h="361">
                  <a:moveTo>
                    <a:pt x="219" y="296"/>
                  </a:moveTo>
                  <a:lnTo>
                    <a:pt x="199" y="232"/>
                  </a:lnTo>
                  <a:lnTo>
                    <a:pt x="178" y="174"/>
                  </a:lnTo>
                  <a:lnTo>
                    <a:pt x="155" y="122"/>
                  </a:lnTo>
                  <a:lnTo>
                    <a:pt x="128" y="73"/>
                  </a:lnTo>
                  <a:lnTo>
                    <a:pt x="98" y="23"/>
                  </a:lnTo>
                  <a:lnTo>
                    <a:pt x="86" y="12"/>
                  </a:lnTo>
                  <a:lnTo>
                    <a:pt x="73" y="3"/>
                  </a:lnTo>
                  <a:lnTo>
                    <a:pt x="57" y="0"/>
                  </a:lnTo>
                  <a:lnTo>
                    <a:pt x="40" y="1"/>
                  </a:lnTo>
                  <a:lnTo>
                    <a:pt x="25" y="7"/>
                  </a:lnTo>
                  <a:lnTo>
                    <a:pt x="12" y="17"/>
                  </a:lnTo>
                  <a:lnTo>
                    <a:pt x="5" y="32"/>
                  </a:lnTo>
                  <a:lnTo>
                    <a:pt x="0" y="47"/>
                  </a:lnTo>
                  <a:lnTo>
                    <a:pt x="2" y="64"/>
                  </a:lnTo>
                  <a:lnTo>
                    <a:pt x="7" y="78"/>
                  </a:lnTo>
                  <a:lnTo>
                    <a:pt x="34" y="122"/>
                  </a:lnTo>
                  <a:lnTo>
                    <a:pt x="58" y="165"/>
                  </a:lnTo>
                  <a:lnTo>
                    <a:pt x="79" y="212"/>
                  </a:lnTo>
                  <a:lnTo>
                    <a:pt x="98" y="264"/>
                  </a:lnTo>
                  <a:lnTo>
                    <a:pt x="116" y="321"/>
                  </a:lnTo>
                  <a:lnTo>
                    <a:pt x="122" y="337"/>
                  </a:lnTo>
                  <a:lnTo>
                    <a:pt x="134" y="349"/>
                  </a:lnTo>
                  <a:lnTo>
                    <a:pt x="147" y="357"/>
                  </a:lnTo>
                  <a:lnTo>
                    <a:pt x="164" y="361"/>
                  </a:lnTo>
                  <a:lnTo>
                    <a:pt x="180" y="359"/>
                  </a:lnTo>
                  <a:lnTo>
                    <a:pt x="195" y="352"/>
                  </a:lnTo>
                  <a:lnTo>
                    <a:pt x="208" y="342"/>
                  </a:lnTo>
                  <a:lnTo>
                    <a:pt x="216" y="328"/>
                  </a:lnTo>
                  <a:lnTo>
                    <a:pt x="220" y="312"/>
                  </a:lnTo>
                  <a:lnTo>
                    <a:pt x="219" y="2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gray">
            <a:xfrm>
              <a:off x="5751513" y="3940175"/>
              <a:ext cx="558800" cy="166688"/>
            </a:xfrm>
            <a:custGeom>
              <a:avLst/>
              <a:gdLst>
                <a:gd name="T0" fmla="*/ 298 w 352"/>
                <a:gd name="T1" fmla="*/ 0 h 105"/>
                <a:gd name="T2" fmla="*/ 53 w 352"/>
                <a:gd name="T3" fmla="*/ 0 h 105"/>
                <a:gd name="T4" fmla="*/ 32 w 352"/>
                <a:gd name="T5" fmla="*/ 5 h 105"/>
                <a:gd name="T6" fmla="*/ 15 w 352"/>
                <a:gd name="T7" fmla="*/ 15 h 105"/>
                <a:gd name="T8" fmla="*/ 4 w 352"/>
                <a:gd name="T9" fmla="*/ 32 h 105"/>
                <a:gd name="T10" fmla="*/ 0 w 352"/>
                <a:gd name="T11" fmla="*/ 52 h 105"/>
                <a:gd name="T12" fmla="*/ 4 w 352"/>
                <a:gd name="T13" fmla="*/ 73 h 105"/>
                <a:gd name="T14" fmla="*/ 15 w 352"/>
                <a:gd name="T15" fmla="*/ 90 h 105"/>
                <a:gd name="T16" fmla="*/ 32 w 352"/>
                <a:gd name="T17" fmla="*/ 100 h 105"/>
                <a:gd name="T18" fmla="*/ 53 w 352"/>
                <a:gd name="T19" fmla="*/ 105 h 105"/>
                <a:gd name="T20" fmla="*/ 298 w 352"/>
                <a:gd name="T21" fmla="*/ 105 h 105"/>
                <a:gd name="T22" fmla="*/ 319 w 352"/>
                <a:gd name="T23" fmla="*/ 100 h 105"/>
                <a:gd name="T24" fmla="*/ 336 w 352"/>
                <a:gd name="T25" fmla="*/ 90 h 105"/>
                <a:gd name="T26" fmla="*/ 348 w 352"/>
                <a:gd name="T27" fmla="*/ 73 h 105"/>
                <a:gd name="T28" fmla="*/ 352 w 352"/>
                <a:gd name="T29" fmla="*/ 52 h 105"/>
                <a:gd name="T30" fmla="*/ 348 w 352"/>
                <a:gd name="T31" fmla="*/ 32 h 105"/>
                <a:gd name="T32" fmla="*/ 336 w 352"/>
                <a:gd name="T33" fmla="*/ 15 h 105"/>
                <a:gd name="T34" fmla="*/ 319 w 352"/>
                <a:gd name="T35" fmla="*/ 5 h 105"/>
                <a:gd name="T36" fmla="*/ 298 w 352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105">
                  <a:moveTo>
                    <a:pt x="298" y="0"/>
                  </a:moveTo>
                  <a:lnTo>
                    <a:pt x="53" y="0"/>
                  </a:lnTo>
                  <a:lnTo>
                    <a:pt x="32" y="5"/>
                  </a:lnTo>
                  <a:lnTo>
                    <a:pt x="15" y="15"/>
                  </a:lnTo>
                  <a:lnTo>
                    <a:pt x="4" y="32"/>
                  </a:lnTo>
                  <a:lnTo>
                    <a:pt x="0" y="52"/>
                  </a:lnTo>
                  <a:lnTo>
                    <a:pt x="4" y="73"/>
                  </a:lnTo>
                  <a:lnTo>
                    <a:pt x="15" y="90"/>
                  </a:lnTo>
                  <a:lnTo>
                    <a:pt x="32" y="100"/>
                  </a:lnTo>
                  <a:lnTo>
                    <a:pt x="53" y="105"/>
                  </a:lnTo>
                  <a:lnTo>
                    <a:pt x="298" y="105"/>
                  </a:lnTo>
                  <a:lnTo>
                    <a:pt x="319" y="100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2" y="52"/>
                  </a:lnTo>
                  <a:lnTo>
                    <a:pt x="348" y="32"/>
                  </a:lnTo>
                  <a:lnTo>
                    <a:pt x="336" y="15"/>
                  </a:lnTo>
                  <a:lnTo>
                    <a:pt x="319" y="5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gray">
            <a:xfrm>
              <a:off x="7310438" y="5021263"/>
              <a:ext cx="560388" cy="166688"/>
            </a:xfrm>
            <a:custGeom>
              <a:avLst/>
              <a:gdLst>
                <a:gd name="T0" fmla="*/ 299 w 353"/>
                <a:gd name="T1" fmla="*/ 0 h 105"/>
                <a:gd name="T2" fmla="*/ 54 w 353"/>
                <a:gd name="T3" fmla="*/ 0 h 105"/>
                <a:gd name="T4" fmla="*/ 33 w 353"/>
                <a:gd name="T5" fmla="*/ 5 h 105"/>
                <a:gd name="T6" fmla="*/ 17 w 353"/>
                <a:gd name="T7" fmla="*/ 17 h 105"/>
                <a:gd name="T8" fmla="*/ 5 w 353"/>
                <a:gd name="T9" fmla="*/ 33 h 105"/>
                <a:gd name="T10" fmla="*/ 0 w 353"/>
                <a:gd name="T11" fmla="*/ 52 h 105"/>
                <a:gd name="T12" fmla="*/ 5 w 353"/>
                <a:gd name="T13" fmla="*/ 73 h 105"/>
                <a:gd name="T14" fmla="*/ 17 w 353"/>
                <a:gd name="T15" fmla="*/ 90 h 105"/>
                <a:gd name="T16" fmla="*/ 33 w 353"/>
                <a:gd name="T17" fmla="*/ 102 h 105"/>
                <a:gd name="T18" fmla="*/ 54 w 353"/>
                <a:gd name="T19" fmla="*/ 105 h 105"/>
                <a:gd name="T20" fmla="*/ 299 w 353"/>
                <a:gd name="T21" fmla="*/ 105 h 105"/>
                <a:gd name="T22" fmla="*/ 320 w 353"/>
                <a:gd name="T23" fmla="*/ 102 h 105"/>
                <a:gd name="T24" fmla="*/ 336 w 353"/>
                <a:gd name="T25" fmla="*/ 90 h 105"/>
                <a:gd name="T26" fmla="*/ 348 w 353"/>
                <a:gd name="T27" fmla="*/ 73 h 105"/>
                <a:gd name="T28" fmla="*/ 353 w 353"/>
                <a:gd name="T29" fmla="*/ 52 h 105"/>
                <a:gd name="T30" fmla="*/ 348 w 353"/>
                <a:gd name="T31" fmla="*/ 33 h 105"/>
                <a:gd name="T32" fmla="*/ 336 w 353"/>
                <a:gd name="T33" fmla="*/ 17 h 105"/>
                <a:gd name="T34" fmla="*/ 320 w 353"/>
                <a:gd name="T35" fmla="*/ 5 h 105"/>
                <a:gd name="T36" fmla="*/ 299 w 353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3" h="105">
                  <a:moveTo>
                    <a:pt x="299" y="0"/>
                  </a:moveTo>
                  <a:lnTo>
                    <a:pt x="54" y="0"/>
                  </a:lnTo>
                  <a:lnTo>
                    <a:pt x="33" y="5"/>
                  </a:lnTo>
                  <a:lnTo>
                    <a:pt x="17" y="17"/>
                  </a:lnTo>
                  <a:lnTo>
                    <a:pt x="5" y="33"/>
                  </a:lnTo>
                  <a:lnTo>
                    <a:pt x="0" y="52"/>
                  </a:lnTo>
                  <a:lnTo>
                    <a:pt x="5" y="73"/>
                  </a:lnTo>
                  <a:lnTo>
                    <a:pt x="17" y="90"/>
                  </a:lnTo>
                  <a:lnTo>
                    <a:pt x="33" y="102"/>
                  </a:lnTo>
                  <a:lnTo>
                    <a:pt x="54" y="105"/>
                  </a:lnTo>
                  <a:lnTo>
                    <a:pt x="299" y="105"/>
                  </a:lnTo>
                  <a:lnTo>
                    <a:pt x="320" y="102"/>
                  </a:lnTo>
                  <a:lnTo>
                    <a:pt x="336" y="90"/>
                  </a:lnTo>
                  <a:lnTo>
                    <a:pt x="348" y="73"/>
                  </a:lnTo>
                  <a:lnTo>
                    <a:pt x="353" y="52"/>
                  </a:lnTo>
                  <a:lnTo>
                    <a:pt x="348" y="33"/>
                  </a:lnTo>
                  <a:lnTo>
                    <a:pt x="336" y="17"/>
                  </a:lnTo>
                  <a:lnTo>
                    <a:pt x="320" y="5"/>
                  </a:lnTo>
                  <a:lnTo>
                    <a:pt x="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gray">
            <a:xfrm>
              <a:off x="622301" y="3733800"/>
              <a:ext cx="392113" cy="762000"/>
            </a:xfrm>
            <a:custGeom>
              <a:avLst/>
              <a:gdLst>
                <a:gd name="T0" fmla="*/ 0 w 247"/>
                <a:gd name="T1" fmla="*/ 480 h 480"/>
                <a:gd name="T2" fmla="*/ 87 w 247"/>
                <a:gd name="T3" fmla="*/ 0 h 480"/>
                <a:gd name="T4" fmla="*/ 247 w 247"/>
                <a:gd name="T5" fmla="*/ 0 h 480"/>
                <a:gd name="T6" fmla="*/ 161 w 247"/>
                <a:gd name="T7" fmla="*/ 480 h 480"/>
                <a:gd name="T8" fmla="*/ 0 w 247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480">
                  <a:moveTo>
                    <a:pt x="0" y="480"/>
                  </a:moveTo>
                  <a:lnTo>
                    <a:pt x="87" y="0"/>
                  </a:lnTo>
                  <a:lnTo>
                    <a:pt x="247" y="0"/>
                  </a:lnTo>
                  <a:lnTo>
                    <a:pt x="161" y="48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gray">
            <a:xfrm>
              <a:off x="968376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0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28 w 428"/>
                <a:gd name="T9" fmla="*/ 24 h 359"/>
                <a:gd name="T10" fmla="*/ 254 w 428"/>
                <a:gd name="T11" fmla="*/ 11 h 359"/>
                <a:gd name="T12" fmla="*/ 282 w 428"/>
                <a:gd name="T13" fmla="*/ 3 h 359"/>
                <a:gd name="T14" fmla="*/ 312 w 428"/>
                <a:gd name="T15" fmla="*/ 0 h 359"/>
                <a:gd name="T16" fmla="*/ 344 w 428"/>
                <a:gd name="T17" fmla="*/ 3 h 359"/>
                <a:gd name="T18" fmla="*/ 371 w 428"/>
                <a:gd name="T19" fmla="*/ 11 h 359"/>
                <a:gd name="T20" fmla="*/ 393 w 428"/>
                <a:gd name="T21" fmla="*/ 23 h 359"/>
                <a:gd name="T22" fmla="*/ 410 w 428"/>
                <a:gd name="T23" fmla="*/ 39 h 359"/>
                <a:gd name="T24" fmla="*/ 420 w 428"/>
                <a:gd name="T25" fmla="*/ 61 h 359"/>
                <a:gd name="T26" fmla="*/ 426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7 w 428"/>
                <a:gd name="T37" fmla="*/ 176 h 359"/>
                <a:gd name="T38" fmla="*/ 280 w 428"/>
                <a:gd name="T39" fmla="*/ 158 h 359"/>
                <a:gd name="T40" fmla="*/ 279 w 428"/>
                <a:gd name="T41" fmla="*/ 143 h 359"/>
                <a:gd name="T42" fmla="*/ 276 w 428"/>
                <a:gd name="T43" fmla="*/ 130 h 359"/>
                <a:gd name="T44" fmla="*/ 269 w 428"/>
                <a:gd name="T45" fmla="*/ 119 h 359"/>
                <a:gd name="T46" fmla="*/ 257 w 428"/>
                <a:gd name="T47" fmla="*/ 112 h 359"/>
                <a:gd name="T48" fmla="*/ 240 w 428"/>
                <a:gd name="T49" fmla="*/ 111 h 359"/>
                <a:gd name="T50" fmla="*/ 220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6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0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28" y="24"/>
                  </a:lnTo>
                  <a:lnTo>
                    <a:pt x="254" y="11"/>
                  </a:lnTo>
                  <a:lnTo>
                    <a:pt x="282" y="3"/>
                  </a:lnTo>
                  <a:lnTo>
                    <a:pt x="312" y="0"/>
                  </a:lnTo>
                  <a:lnTo>
                    <a:pt x="344" y="3"/>
                  </a:lnTo>
                  <a:lnTo>
                    <a:pt x="371" y="11"/>
                  </a:lnTo>
                  <a:lnTo>
                    <a:pt x="393" y="23"/>
                  </a:lnTo>
                  <a:lnTo>
                    <a:pt x="410" y="39"/>
                  </a:lnTo>
                  <a:lnTo>
                    <a:pt x="420" y="61"/>
                  </a:lnTo>
                  <a:lnTo>
                    <a:pt x="426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7" y="176"/>
                  </a:lnTo>
                  <a:lnTo>
                    <a:pt x="280" y="158"/>
                  </a:lnTo>
                  <a:lnTo>
                    <a:pt x="279" y="143"/>
                  </a:lnTo>
                  <a:lnTo>
                    <a:pt x="276" y="130"/>
                  </a:lnTo>
                  <a:lnTo>
                    <a:pt x="269" y="119"/>
                  </a:lnTo>
                  <a:lnTo>
                    <a:pt x="257" y="112"/>
                  </a:lnTo>
                  <a:lnTo>
                    <a:pt x="240" y="111"/>
                  </a:lnTo>
                  <a:lnTo>
                    <a:pt x="220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6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gray">
            <a:xfrm>
              <a:off x="1687513" y="3768725"/>
              <a:ext cx="433388" cy="731838"/>
            </a:xfrm>
            <a:custGeom>
              <a:avLst/>
              <a:gdLst>
                <a:gd name="T0" fmla="*/ 210 w 273"/>
                <a:gd name="T1" fmla="*/ 458 h 461"/>
                <a:gd name="T2" fmla="*/ 157 w 273"/>
                <a:gd name="T3" fmla="*/ 461 h 461"/>
                <a:gd name="T4" fmla="*/ 116 w 273"/>
                <a:gd name="T5" fmla="*/ 461 h 461"/>
                <a:gd name="T6" fmla="*/ 82 w 273"/>
                <a:gd name="T7" fmla="*/ 459 h 461"/>
                <a:gd name="T8" fmla="*/ 56 w 273"/>
                <a:gd name="T9" fmla="*/ 453 h 461"/>
                <a:gd name="T10" fmla="*/ 39 w 273"/>
                <a:gd name="T11" fmla="*/ 446 h 461"/>
                <a:gd name="T12" fmla="*/ 25 w 273"/>
                <a:gd name="T13" fmla="*/ 434 h 461"/>
                <a:gd name="T14" fmla="*/ 19 w 273"/>
                <a:gd name="T15" fmla="*/ 416 h 461"/>
                <a:gd name="T16" fmla="*/ 16 w 273"/>
                <a:gd name="T17" fmla="*/ 395 h 461"/>
                <a:gd name="T18" fmla="*/ 18 w 273"/>
                <a:gd name="T19" fmla="*/ 369 h 461"/>
                <a:gd name="T20" fmla="*/ 24 w 273"/>
                <a:gd name="T21" fmla="*/ 336 h 461"/>
                <a:gd name="T22" fmla="*/ 49 w 273"/>
                <a:gd name="T23" fmla="*/ 189 h 461"/>
                <a:gd name="T24" fmla="*/ 0 w 273"/>
                <a:gd name="T25" fmla="*/ 189 h 461"/>
                <a:gd name="T26" fmla="*/ 13 w 273"/>
                <a:gd name="T27" fmla="*/ 110 h 461"/>
                <a:gd name="T28" fmla="*/ 65 w 273"/>
                <a:gd name="T29" fmla="*/ 110 h 461"/>
                <a:gd name="T30" fmla="*/ 86 w 273"/>
                <a:gd name="T31" fmla="*/ 0 h 461"/>
                <a:gd name="T32" fmla="*/ 224 w 273"/>
                <a:gd name="T33" fmla="*/ 0 h 461"/>
                <a:gd name="T34" fmla="*/ 205 w 273"/>
                <a:gd name="T35" fmla="*/ 110 h 461"/>
                <a:gd name="T36" fmla="*/ 273 w 273"/>
                <a:gd name="T37" fmla="*/ 110 h 461"/>
                <a:gd name="T38" fmla="*/ 259 w 273"/>
                <a:gd name="T39" fmla="*/ 189 h 461"/>
                <a:gd name="T40" fmla="*/ 190 w 273"/>
                <a:gd name="T41" fmla="*/ 189 h 461"/>
                <a:gd name="T42" fmla="*/ 168 w 273"/>
                <a:gd name="T43" fmla="*/ 317 h 461"/>
                <a:gd name="T44" fmla="*/ 166 w 273"/>
                <a:gd name="T45" fmla="*/ 333 h 461"/>
                <a:gd name="T46" fmla="*/ 166 w 273"/>
                <a:gd name="T47" fmla="*/ 345 h 461"/>
                <a:gd name="T48" fmla="*/ 172 w 273"/>
                <a:gd name="T49" fmla="*/ 354 h 461"/>
                <a:gd name="T50" fmla="*/ 184 w 273"/>
                <a:gd name="T51" fmla="*/ 358 h 461"/>
                <a:gd name="T52" fmla="*/ 205 w 273"/>
                <a:gd name="T53" fmla="*/ 360 h 461"/>
                <a:gd name="T54" fmla="*/ 227 w 273"/>
                <a:gd name="T55" fmla="*/ 360 h 461"/>
                <a:gd name="T56" fmla="*/ 210 w 273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461">
                  <a:moveTo>
                    <a:pt x="210" y="458"/>
                  </a:moveTo>
                  <a:lnTo>
                    <a:pt x="157" y="461"/>
                  </a:lnTo>
                  <a:lnTo>
                    <a:pt x="116" y="461"/>
                  </a:lnTo>
                  <a:lnTo>
                    <a:pt x="82" y="459"/>
                  </a:lnTo>
                  <a:lnTo>
                    <a:pt x="56" y="453"/>
                  </a:lnTo>
                  <a:lnTo>
                    <a:pt x="39" y="446"/>
                  </a:lnTo>
                  <a:lnTo>
                    <a:pt x="25" y="434"/>
                  </a:lnTo>
                  <a:lnTo>
                    <a:pt x="19" y="416"/>
                  </a:lnTo>
                  <a:lnTo>
                    <a:pt x="16" y="395"/>
                  </a:lnTo>
                  <a:lnTo>
                    <a:pt x="18" y="369"/>
                  </a:lnTo>
                  <a:lnTo>
                    <a:pt x="24" y="336"/>
                  </a:lnTo>
                  <a:lnTo>
                    <a:pt x="49" y="189"/>
                  </a:lnTo>
                  <a:lnTo>
                    <a:pt x="0" y="189"/>
                  </a:lnTo>
                  <a:lnTo>
                    <a:pt x="13" y="110"/>
                  </a:lnTo>
                  <a:lnTo>
                    <a:pt x="65" y="110"/>
                  </a:lnTo>
                  <a:lnTo>
                    <a:pt x="86" y="0"/>
                  </a:lnTo>
                  <a:lnTo>
                    <a:pt x="224" y="0"/>
                  </a:lnTo>
                  <a:lnTo>
                    <a:pt x="205" y="110"/>
                  </a:lnTo>
                  <a:lnTo>
                    <a:pt x="273" y="110"/>
                  </a:lnTo>
                  <a:lnTo>
                    <a:pt x="259" y="189"/>
                  </a:lnTo>
                  <a:lnTo>
                    <a:pt x="190" y="189"/>
                  </a:lnTo>
                  <a:lnTo>
                    <a:pt x="168" y="317"/>
                  </a:lnTo>
                  <a:lnTo>
                    <a:pt x="166" y="333"/>
                  </a:lnTo>
                  <a:lnTo>
                    <a:pt x="166" y="345"/>
                  </a:lnTo>
                  <a:lnTo>
                    <a:pt x="172" y="354"/>
                  </a:lnTo>
                  <a:lnTo>
                    <a:pt x="184" y="358"/>
                  </a:lnTo>
                  <a:lnTo>
                    <a:pt x="205" y="360"/>
                  </a:lnTo>
                  <a:lnTo>
                    <a:pt x="227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gray">
            <a:xfrm>
              <a:off x="2085976" y="3925888"/>
              <a:ext cx="655638" cy="585788"/>
            </a:xfrm>
            <a:custGeom>
              <a:avLst/>
              <a:gdLst>
                <a:gd name="T0" fmla="*/ 152 w 413"/>
                <a:gd name="T1" fmla="*/ 146 h 369"/>
                <a:gd name="T2" fmla="*/ 158 w 413"/>
                <a:gd name="T3" fmla="*/ 125 h 369"/>
                <a:gd name="T4" fmla="*/ 170 w 413"/>
                <a:gd name="T5" fmla="*/ 109 h 369"/>
                <a:gd name="T6" fmla="*/ 184 w 413"/>
                <a:gd name="T7" fmla="*/ 96 h 369"/>
                <a:gd name="T8" fmla="*/ 205 w 413"/>
                <a:gd name="T9" fmla="*/ 88 h 369"/>
                <a:gd name="T10" fmla="*/ 229 w 413"/>
                <a:gd name="T11" fmla="*/ 85 h 369"/>
                <a:gd name="T12" fmla="*/ 247 w 413"/>
                <a:gd name="T13" fmla="*/ 88 h 369"/>
                <a:gd name="T14" fmla="*/ 263 w 413"/>
                <a:gd name="T15" fmla="*/ 97 h 369"/>
                <a:gd name="T16" fmla="*/ 274 w 413"/>
                <a:gd name="T17" fmla="*/ 111 h 369"/>
                <a:gd name="T18" fmla="*/ 280 w 413"/>
                <a:gd name="T19" fmla="*/ 127 h 369"/>
                <a:gd name="T20" fmla="*/ 280 w 413"/>
                <a:gd name="T21" fmla="*/ 146 h 369"/>
                <a:gd name="T22" fmla="*/ 152 w 413"/>
                <a:gd name="T23" fmla="*/ 146 h 369"/>
                <a:gd name="T24" fmla="*/ 409 w 413"/>
                <a:gd name="T25" fmla="*/ 216 h 369"/>
                <a:gd name="T26" fmla="*/ 413 w 413"/>
                <a:gd name="T27" fmla="*/ 176 h 369"/>
                <a:gd name="T28" fmla="*/ 412 w 413"/>
                <a:gd name="T29" fmla="*/ 139 h 369"/>
                <a:gd name="T30" fmla="*/ 404 w 413"/>
                <a:gd name="T31" fmla="*/ 105 h 369"/>
                <a:gd name="T32" fmla="*/ 391 w 413"/>
                <a:gd name="T33" fmla="*/ 75 h 369"/>
                <a:gd name="T34" fmla="*/ 372 w 413"/>
                <a:gd name="T35" fmla="*/ 50 h 369"/>
                <a:gd name="T36" fmla="*/ 346 w 413"/>
                <a:gd name="T37" fmla="*/ 29 h 369"/>
                <a:gd name="T38" fmla="*/ 315 w 413"/>
                <a:gd name="T39" fmla="*/ 14 h 369"/>
                <a:gd name="T40" fmla="*/ 280 w 413"/>
                <a:gd name="T41" fmla="*/ 3 h 369"/>
                <a:gd name="T42" fmla="*/ 238 w 413"/>
                <a:gd name="T43" fmla="*/ 0 h 369"/>
                <a:gd name="T44" fmla="*/ 196 w 413"/>
                <a:gd name="T45" fmla="*/ 3 h 369"/>
                <a:gd name="T46" fmla="*/ 156 w 413"/>
                <a:gd name="T47" fmla="*/ 14 h 369"/>
                <a:gd name="T48" fmla="*/ 119 w 413"/>
                <a:gd name="T49" fmla="*/ 30 h 369"/>
                <a:gd name="T50" fmla="*/ 85 w 413"/>
                <a:gd name="T51" fmla="*/ 51 h 369"/>
                <a:gd name="T52" fmla="*/ 57 w 413"/>
                <a:gd name="T53" fmla="*/ 79 h 369"/>
                <a:gd name="T54" fmla="*/ 33 w 413"/>
                <a:gd name="T55" fmla="*/ 111 h 369"/>
                <a:gd name="T56" fmla="*/ 14 w 413"/>
                <a:gd name="T57" fmla="*/ 148 h 369"/>
                <a:gd name="T58" fmla="*/ 3 w 413"/>
                <a:gd name="T59" fmla="*/ 188 h 369"/>
                <a:gd name="T60" fmla="*/ 0 w 413"/>
                <a:gd name="T61" fmla="*/ 225 h 369"/>
                <a:gd name="T62" fmla="*/ 3 w 413"/>
                <a:gd name="T63" fmla="*/ 258 h 369"/>
                <a:gd name="T64" fmla="*/ 12 w 413"/>
                <a:gd name="T65" fmla="*/ 287 h 369"/>
                <a:gd name="T66" fmla="*/ 27 w 413"/>
                <a:gd name="T67" fmla="*/ 311 h 369"/>
                <a:gd name="T68" fmla="*/ 48 w 413"/>
                <a:gd name="T69" fmla="*/ 332 h 369"/>
                <a:gd name="T70" fmla="*/ 73 w 413"/>
                <a:gd name="T71" fmla="*/ 348 h 369"/>
                <a:gd name="T72" fmla="*/ 103 w 413"/>
                <a:gd name="T73" fmla="*/ 360 h 369"/>
                <a:gd name="T74" fmla="*/ 137 w 413"/>
                <a:gd name="T75" fmla="*/ 366 h 369"/>
                <a:gd name="T76" fmla="*/ 173 w 413"/>
                <a:gd name="T77" fmla="*/ 369 h 369"/>
                <a:gd name="T78" fmla="*/ 204 w 413"/>
                <a:gd name="T79" fmla="*/ 368 h 369"/>
                <a:gd name="T80" fmla="*/ 236 w 413"/>
                <a:gd name="T81" fmla="*/ 363 h 369"/>
                <a:gd name="T82" fmla="*/ 268 w 413"/>
                <a:gd name="T83" fmla="*/ 356 h 369"/>
                <a:gd name="T84" fmla="*/ 297 w 413"/>
                <a:gd name="T85" fmla="*/ 344 h 369"/>
                <a:gd name="T86" fmla="*/ 326 w 413"/>
                <a:gd name="T87" fmla="*/ 328 h 369"/>
                <a:gd name="T88" fmla="*/ 351 w 413"/>
                <a:gd name="T89" fmla="*/ 308 h 369"/>
                <a:gd name="T90" fmla="*/ 373 w 413"/>
                <a:gd name="T91" fmla="*/ 283 h 369"/>
                <a:gd name="T92" fmla="*/ 391 w 413"/>
                <a:gd name="T93" fmla="*/ 253 h 369"/>
                <a:gd name="T94" fmla="*/ 256 w 413"/>
                <a:gd name="T95" fmla="*/ 253 h 369"/>
                <a:gd name="T96" fmla="*/ 244 w 413"/>
                <a:gd name="T97" fmla="*/ 267 h 369"/>
                <a:gd name="T98" fmla="*/ 229 w 413"/>
                <a:gd name="T99" fmla="*/ 277 h 369"/>
                <a:gd name="T100" fmla="*/ 214 w 413"/>
                <a:gd name="T101" fmla="*/ 282 h 369"/>
                <a:gd name="T102" fmla="*/ 196 w 413"/>
                <a:gd name="T103" fmla="*/ 285 h 369"/>
                <a:gd name="T104" fmla="*/ 176 w 413"/>
                <a:gd name="T105" fmla="*/ 282 h 369"/>
                <a:gd name="T106" fmla="*/ 158 w 413"/>
                <a:gd name="T107" fmla="*/ 271 h 369"/>
                <a:gd name="T108" fmla="*/ 146 w 413"/>
                <a:gd name="T109" fmla="*/ 258 h 369"/>
                <a:gd name="T110" fmla="*/ 138 w 413"/>
                <a:gd name="T111" fmla="*/ 238 h 369"/>
                <a:gd name="T112" fmla="*/ 140 w 413"/>
                <a:gd name="T113" fmla="*/ 216 h 369"/>
                <a:gd name="T114" fmla="*/ 409 w 413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369">
                  <a:moveTo>
                    <a:pt x="152" y="146"/>
                  </a:moveTo>
                  <a:lnTo>
                    <a:pt x="158" y="125"/>
                  </a:lnTo>
                  <a:lnTo>
                    <a:pt x="170" y="109"/>
                  </a:lnTo>
                  <a:lnTo>
                    <a:pt x="184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7" y="88"/>
                  </a:lnTo>
                  <a:lnTo>
                    <a:pt x="263" y="97"/>
                  </a:lnTo>
                  <a:lnTo>
                    <a:pt x="274" y="111"/>
                  </a:lnTo>
                  <a:lnTo>
                    <a:pt x="280" y="127"/>
                  </a:lnTo>
                  <a:lnTo>
                    <a:pt x="280" y="146"/>
                  </a:lnTo>
                  <a:lnTo>
                    <a:pt x="152" y="146"/>
                  </a:lnTo>
                  <a:close/>
                  <a:moveTo>
                    <a:pt x="409" y="216"/>
                  </a:moveTo>
                  <a:lnTo>
                    <a:pt x="413" y="176"/>
                  </a:lnTo>
                  <a:lnTo>
                    <a:pt x="412" y="139"/>
                  </a:lnTo>
                  <a:lnTo>
                    <a:pt x="404" y="105"/>
                  </a:lnTo>
                  <a:lnTo>
                    <a:pt x="391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5" y="14"/>
                  </a:lnTo>
                  <a:lnTo>
                    <a:pt x="280" y="3"/>
                  </a:lnTo>
                  <a:lnTo>
                    <a:pt x="238" y="0"/>
                  </a:lnTo>
                  <a:lnTo>
                    <a:pt x="196" y="3"/>
                  </a:lnTo>
                  <a:lnTo>
                    <a:pt x="156" y="14"/>
                  </a:lnTo>
                  <a:lnTo>
                    <a:pt x="119" y="30"/>
                  </a:lnTo>
                  <a:lnTo>
                    <a:pt x="85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4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2" y="287"/>
                  </a:lnTo>
                  <a:lnTo>
                    <a:pt x="27" y="311"/>
                  </a:lnTo>
                  <a:lnTo>
                    <a:pt x="48" y="332"/>
                  </a:lnTo>
                  <a:lnTo>
                    <a:pt x="73" y="348"/>
                  </a:lnTo>
                  <a:lnTo>
                    <a:pt x="103" y="360"/>
                  </a:lnTo>
                  <a:lnTo>
                    <a:pt x="137" y="366"/>
                  </a:lnTo>
                  <a:lnTo>
                    <a:pt x="173" y="369"/>
                  </a:lnTo>
                  <a:lnTo>
                    <a:pt x="204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7" y="344"/>
                  </a:lnTo>
                  <a:lnTo>
                    <a:pt x="326" y="328"/>
                  </a:lnTo>
                  <a:lnTo>
                    <a:pt x="351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29" y="277"/>
                  </a:lnTo>
                  <a:lnTo>
                    <a:pt x="214" y="282"/>
                  </a:lnTo>
                  <a:lnTo>
                    <a:pt x="196" y="285"/>
                  </a:lnTo>
                  <a:lnTo>
                    <a:pt x="176" y="282"/>
                  </a:lnTo>
                  <a:lnTo>
                    <a:pt x="158" y="271"/>
                  </a:lnTo>
                  <a:lnTo>
                    <a:pt x="146" y="258"/>
                  </a:lnTo>
                  <a:lnTo>
                    <a:pt x="138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gray">
            <a:xfrm>
              <a:off x="2744788" y="3925888"/>
              <a:ext cx="509588" cy="569913"/>
            </a:xfrm>
            <a:custGeom>
              <a:avLst/>
              <a:gdLst>
                <a:gd name="T0" fmla="*/ 62 w 321"/>
                <a:gd name="T1" fmla="*/ 11 h 359"/>
                <a:gd name="T2" fmla="*/ 190 w 321"/>
                <a:gd name="T3" fmla="*/ 11 h 359"/>
                <a:gd name="T4" fmla="*/ 178 w 321"/>
                <a:gd name="T5" fmla="*/ 81 h 359"/>
                <a:gd name="T6" fmla="*/ 180 w 321"/>
                <a:gd name="T7" fmla="*/ 81 h 359"/>
                <a:gd name="T8" fmla="*/ 199 w 321"/>
                <a:gd name="T9" fmla="*/ 51 h 359"/>
                <a:gd name="T10" fmla="*/ 220 w 321"/>
                <a:gd name="T11" fmla="*/ 29 h 359"/>
                <a:gd name="T12" fmla="*/ 245 w 321"/>
                <a:gd name="T13" fmla="*/ 12 h 359"/>
                <a:gd name="T14" fmla="*/ 272 w 321"/>
                <a:gd name="T15" fmla="*/ 3 h 359"/>
                <a:gd name="T16" fmla="*/ 303 w 321"/>
                <a:gd name="T17" fmla="*/ 0 h 359"/>
                <a:gd name="T18" fmla="*/ 312 w 321"/>
                <a:gd name="T19" fmla="*/ 2 h 359"/>
                <a:gd name="T20" fmla="*/ 321 w 321"/>
                <a:gd name="T21" fmla="*/ 2 h 359"/>
                <a:gd name="T22" fmla="*/ 297 w 321"/>
                <a:gd name="T23" fmla="*/ 140 h 359"/>
                <a:gd name="T24" fmla="*/ 282 w 321"/>
                <a:gd name="T25" fmla="*/ 139 h 359"/>
                <a:gd name="T26" fmla="*/ 269 w 321"/>
                <a:gd name="T27" fmla="*/ 137 h 359"/>
                <a:gd name="T28" fmla="*/ 241 w 321"/>
                <a:gd name="T29" fmla="*/ 139 h 359"/>
                <a:gd name="T30" fmla="*/ 218 w 321"/>
                <a:gd name="T31" fmla="*/ 146 h 359"/>
                <a:gd name="T32" fmla="*/ 199 w 321"/>
                <a:gd name="T33" fmla="*/ 160 h 359"/>
                <a:gd name="T34" fmla="*/ 184 w 321"/>
                <a:gd name="T35" fmla="*/ 179 h 359"/>
                <a:gd name="T36" fmla="*/ 171 w 321"/>
                <a:gd name="T37" fmla="*/ 206 h 359"/>
                <a:gd name="T38" fmla="*/ 163 w 321"/>
                <a:gd name="T39" fmla="*/ 238 h 359"/>
                <a:gd name="T40" fmla="*/ 141 w 321"/>
                <a:gd name="T41" fmla="*/ 359 h 359"/>
                <a:gd name="T42" fmla="*/ 0 w 321"/>
                <a:gd name="T43" fmla="*/ 359 h 359"/>
                <a:gd name="T44" fmla="*/ 62 w 321"/>
                <a:gd name="T45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359">
                  <a:moveTo>
                    <a:pt x="62" y="11"/>
                  </a:moveTo>
                  <a:lnTo>
                    <a:pt x="190" y="11"/>
                  </a:lnTo>
                  <a:lnTo>
                    <a:pt x="178" y="81"/>
                  </a:lnTo>
                  <a:lnTo>
                    <a:pt x="180" y="81"/>
                  </a:lnTo>
                  <a:lnTo>
                    <a:pt x="199" y="51"/>
                  </a:lnTo>
                  <a:lnTo>
                    <a:pt x="220" y="29"/>
                  </a:lnTo>
                  <a:lnTo>
                    <a:pt x="245" y="12"/>
                  </a:lnTo>
                  <a:lnTo>
                    <a:pt x="272" y="3"/>
                  </a:lnTo>
                  <a:lnTo>
                    <a:pt x="303" y="0"/>
                  </a:lnTo>
                  <a:lnTo>
                    <a:pt x="312" y="2"/>
                  </a:lnTo>
                  <a:lnTo>
                    <a:pt x="321" y="2"/>
                  </a:lnTo>
                  <a:lnTo>
                    <a:pt x="297" y="140"/>
                  </a:lnTo>
                  <a:lnTo>
                    <a:pt x="282" y="139"/>
                  </a:lnTo>
                  <a:lnTo>
                    <a:pt x="269" y="137"/>
                  </a:lnTo>
                  <a:lnTo>
                    <a:pt x="241" y="139"/>
                  </a:lnTo>
                  <a:lnTo>
                    <a:pt x="218" y="146"/>
                  </a:lnTo>
                  <a:lnTo>
                    <a:pt x="199" y="160"/>
                  </a:lnTo>
                  <a:lnTo>
                    <a:pt x="184" y="179"/>
                  </a:lnTo>
                  <a:lnTo>
                    <a:pt x="171" y="206"/>
                  </a:lnTo>
                  <a:lnTo>
                    <a:pt x="163" y="238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gray">
            <a:xfrm>
              <a:off x="3214688" y="3925888"/>
              <a:ext cx="679450" cy="569913"/>
            </a:xfrm>
            <a:custGeom>
              <a:avLst/>
              <a:gdLst>
                <a:gd name="T0" fmla="*/ 62 w 428"/>
                <a:gd name="T1" fmla="*/ 11 h 359"/>
                <a:gd name="T2" fmla="*/ 191 w 428"/>
                <a:gd name="T3" fmla="*/ 11 h 359"/>
                <a:gd name="T4" fmla="*/ 181 w 428"/>
                <a:gd name="T5" fmla="*/ 64 h 359"/>
                <a:gd name="T6" fmla="*/ 205 w 428"/>
                <a:gd name="T7" fmla="*/ 42 h 359"/>
                <a:gd name="T8" fmla="*/ 230 w 428"/>
                <a:gd name="T9" fmla="*/ 24 h 359"/>
                <a:gd name="T10" fmla="*/ 255 w 428"/>
                <a:gd name="T11" fmla="*/ 11 h 359"/>
                <a:gd name="T12" fmla="*/ 282 w 428"/>
                <a:gd name="T13" fmla="*/ 3 h 359"/>
                <a:gd name="T14" fmla="*/ 313 w 428"/>
                <a:gd name="T15" fmla="*/ 0 h 359"/>
                <a:gd name="T16" fmla="*/ 346 w 428"/>
                <a:gd name="T17" fmla="*/ 3 h 359"/>
                <a:gd name="T18" fmla="*/ 373 w 428"/>
                <a:gd name="T19" fmla="*/ 11 h 359"/>
                <a:gd name="T20" fmla="*/ 394 w 428"/>
                <a:gd name="T21" fmla="*/ 23 h 359"/>
                <a:gd name="T22" fmla="*/ 410 w 428"/>
                <a:gd name="T23" fmla="*/ 39 h 359"/>
                <a:gd name="T24" fmla="*/ 422 w 428"/>
                <a:gd name="T25" fmla="*/ 61 h 359"/>
                <a:gd name="T26" fmla="*/ 428 w 428"/>
                <a:gd name="T27" fmla="*/ 87 h 359"/>
                <a:gd name="T28" fmla="*/ 428 w 428"/>
                <a:gd name="T29" fmla="*/ 116 h 359"/>
                <a:gd name="T30" fmla="*/ 423 w 428"/>
                <a:gd name="T31" fmla="*/ 151 h 359"/>
                <a:gd name="T32" fmla="*/ 386 w 428"/>
                <a:gd name="T33" fmla="*/ 359 h 359"/>
                <a:gd name="T34" fmla="*/ 245 w 428"/>
                <a:gd name="T35" fmla="*/ 359 h 359"/>
                <a:gd name="T36" fmla="*/ 278 w 428"/>
                <a:gd name="T37" fmla="*/ 176 h 359"/>
                <a:gd name="T38" fmla="*/ 281 w 428"/>
                <a:gd name="T39" fmla="*/ 158 h 359"/>
                <a:gd name="T40" fmla="*/ 281 w 428"/>
                <a:gd name="T41" fmla="*/ 143 h 359"/>
                <a:gd name="T42" fmla="*/ 276 w 428"/>
                <a:gd name="T43" fmla="*/ 130 h 359"/>
                <a:gd name="T44" fmla="*/ 270 w 428"/>
                <a:gd name="T45" fmla="*/ 119 h 359"/>
                <a:gd name="T46" fmla="*/ 258 w 428"/>
                <a:gd name="T47" fmla="*/ 112 h 359"/>
                <a:gd name="T48" fmla="*/ 240 w 428"/>
                <a:gd name="T49" fmla="*/ 111 h 359"/>
                <a:gd name="T50" fmla="*/ 221 w 428"/>
                <a:gd name="T51" fmla="*/ 112 h 359"/>
                <a:gd name="T52" fmla="*/ 205 w 428"/>
                <a:gd name="T53" fmla="*/ 119 h 359"/>
                <a:gd name="T54" fmla="*/ 193 w 428"/>
                <a:gd name="T55" fmla="*/ 130 h 359"/>
                <a:gd name="T56" fmla="*/ 184 w 428"/>
                <a:gd name="T57" fmla="*/ 143 h 359"/>
                <a:gd name="T58" fmla="*/ 178 w 428"/>
                <a:gd name="T59" fmla="*/ 161 h 359"/>
                <a:gd name="T60" fmla="*/ 172 w 428"/>
                <a:gd name="T61" fmla="*/ 182 h 359"/>
                <a:gd name="T62" fmla="*/ 141 w 428"/>
                <a:gd name="T63" fmla="*/ 359 h 359"/>
                <a:gd name="T64" fmla="*/ 0 w 428"/>
                <a:gd name="T65" fmla="*/ 359 h 359"/>
                <a:gd name="T66" fmla="*/ 62 w 428"/>
                <a:gd name="T67" fmla="*/ 1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8" h="359">
                  <a:moveTo>
                    <a:pt x="62" y="11"/>
                  </a:moveTo>
                  <a:lnTo>
                    <a:pt x="191" y="11"/>
                  </a:lnTo>
                  <a:lnTo>
                    <a:pt x="181" y="64"/>
                  </a:lnTo>
                  <a:lnTo>
                    <a:pt x="205" y="42"/>
                  </a:lnTo>
                  <a:lnTo>
                    <a:pt x="230" y="24"/>
                  </a:lnTo>
                  <a:lnTo>
                    <a:pt x="255" y="11"/>
                  </a:lnTo>
                  <a:lnTo>
                    <a:pt x="282" y="3"/>
                  </a:lnTo>
                  <a:lnTo>
                    <a:pt x="313" y="0"/>
                  </a:lnTo>
                  <a:lnTo>
                    <a:pt x="346" y="3"/>
                  </a:lnTo>
                  <a:lnTo>
                    <a:pt x="373" y="11"/>
                  </a:lnTo>
                  <a:lnTo>
                    <a:pt x="394" y="23"/>
                  </a:lnTo>
                  <a:lnTo>
                    <a:pt x="410" y="39"/>
                  </a:lnTo>
                  <a:lnTo>
                    <a:pt x="422" y="61"/>
                  </a:lnTo>
                  <a:lnTo>
                    <a:pt x="428" y="87"/>
                  </a:lnTo>
                  <a:lnTo>
                    <a:pt x="428" y="116"/>
                  </a:lnTo>
                  <a:lnTo>
                    <a:pt x="423" y="151"/>
                  </a:lnTo>
                  <a:lnTo>
                    <a:pt x="386" y="359"/>
                  </a:lnTo>
                  <a:lnTo>
                    <a:pt x="245" y="359"/>
                  </a:lnTo>
                  <a:lnTo>
                    <a:pt x="278" y="176"/>
                  </a:lnTo>
                  <a:lnTo>
                    <a:pt x="281" y="158"/>
                  </a:lnTo>
                  <a:lnTo>
                    <a:pt x="281" y="143"/>
                  </a:lnTo>
                  <a:lnTo>
                    <a:pt x="276" y="130"/>
                  </a:lnTo>
                  <a:lnTo>
                    <a:pt x="270" y="119"/>
                  </a:lnTo>
                  <a:lnTo>
                    <a:pt x="258" y="112"/>
                  </a:lnTo>
                  <a:lnTo>
                    <a:pt x="240" y="111"/>
                  </a:lnTo>
                  <a:lnTo>
                    <a:pt x="221" y="112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84" y="143"/>
                  </a:lnTo>
                  <a:lnTo>
                    <a:pt x="178" y="161"/>
                  </a:lnTo>
                  <a:lnTo>
                    <a:pt x="172" y="182"/>
                  </a:lnTo>
                  <a:lnTo>
                    <a:pt x="141" y="359"/>
                  </a:lnTo>
                  <a:lnTo>
                    <a:pt x="0" y="359"/>
                  </a:lnTo>
                  <a:lnTo>
                    <a:pt x="62" y="1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36"/>
            <p:cNvSpPr>
              <a:spLocks noEditPoints="1"/>
            </p:cNvSpPr>
            <p:nvPr/>
          </p:nvSpPr>
          <p:spPr bwMode="gray">
            <a:xfrm>
              <a:off x="3919538" y="3925888"/>
              <a:ext cx="658813" cy="585788"/>
            </a:xfrm>
            <a:custGeom>
              <a:avLst/>
              <a:gdLst>
                <a:gd name="T0" fmla="*/ 153 w 415"/>
                <a:gd name="T1" fmla="*/ 146 h 369"/>
                <a:gd name="T2" fmla="*/ 159 w 415"/>
                <a:gd name="T3" fmla="*/ 125 h 369"/>
                <a:gd name="T4" fmla="*/ 171 w 415"/>
                <a:gd name="T5" fmla="*/ 109 h 369"/>
                <a:gd name="T6" fmla="*/ 186 w 415"/>
                <a:gd name="T7" fmla="*/ 96 h 369"/>
                <a:gd name="T8" fmla="*/ 205 w 415"/>
                <a:gd name="T9" fmla="*/ 88 h 369"/>
                <a:gd name="T10" fmla="*/ 229 w 415"/>
                <a:gd name="T11" fmla="*/ 85 h 369"/>
                <a:gd name="T12" fmla="*/ 248 w 415"/>
                <a:gd name="T13" fmla="*/ 88 h 369"/>
                <a:gd name="T14" fmla="*/ 263 w 415"/>
                <a:gd name="T15" fmla="*/ 97 h 369"/>
                <a:gd name="T16" fmla="*/ 275 w 415"/>
                <a:gd name="T17" fmla="*/ 111 h 369"/>
                <a:gd name="T18" fmla="*/ 281 w 415"/>
                <a:gd name="T19" fmla="*/ 127 h 369"/>
                <a:gd name="T20" fmla="*/ 281 w 415"/>
                <a:gd name="T21" fmla="*/ 146 h 369"/>
                <a:gd name="T22" fmla="*/ 153 w 415"/>
                <a:gd name="T23" fmla="*/ 146 h 369"/>
                <a:gd name="T24" fmla="*/ 409 w 415"/>
                <a:gd name="T25" fmla="*/ 216 h 369"/>
                <a:gd name="T26" fmla="*/ 415 w 415"/>
                <a:gd name="T27" fmla="*/ 176 h 369"/>
                <a:gd name="T28" fmla="*/ 413 w 415"/>
                <a:gd name="T29" fmla="*/ 139 h 369"/>
                <a:gd name="T30" fmla="*/ 406 w 415"/>
                <a:gd name="T31" fmla="*/ 105 h 369"/>
                <a:gd name="T32" fmla="*/ 393 w 415"/>
                <a:gd name="T33" fmla="*/ 75 h 369"/>
                <a:gd name="T34" fmla="*/ 372 w 415"/>
                <a:gd name="T35" fmla="*/ 50 h 369"/>
                <a:gd name="T36" fmla="*/ 346 w 415"/>
                <a:gd name="T37" fmla="*/ 29 h 369"/>
                <a:gd name="T38" fmla="*/ 317 w 415"/>
                <a:gd name="T39" fmla="*/ 14 h 369"/>
                <a:gd name="T40" fmla="*/ 281 w 415"/>
                <a:gd name="T41" fmla="*/ 3 h 369"/>
                <a:gd name="T42" fmla="*/ 239 w 415"/>
                <a:gd name="T43" fmla="*/ 0 h 369"/>
                <a:gd name="T44" fmla="*/ 196 w 415"/>
                <a:gd name="T45" fmla="*/ 3 h 369"/>
                <a:gd name="T46" fmla="*/ 158 w 415"/>
                <a:gd name="T47" fmla="*/ 14 h 369"/>
                <a:gd name="T48" fmla="*/ 121 w 415"/>
                <a:gd name="T49" fmla="*/ 30 h 369"/>
                <a:gd name="T50" fmla="*/ 86 w 415"/>
                <a:gd name="T51" fmla="*/ 51 h 369"/>
                <a:gd name="T52" fmla="*/ 57 w 415"/>
                <a:gd name="T53" fmla="*/ 79 h 369"/>
                <a:gd name="T54" fmla="*/ 33 w 415"/>
                <a:gd name="T55" fmla="*/ 111 h 369"/>
                <a:gd name="T56" fmla="*/ 15 w 415"/>
                <a:gd name="T57" fmla="*/ 148 h 369"/>
                <a:gd name="T58" fmla="*/ 3 w 415"/>
                <a:gd name="T59" fmla="*/ 188 h 369"/>
                <a:gd name="T60" fmla="*/ 0 w 415"/>
                <a:gd name="T61" fmla="*/ 225 h 369"/>
                <a:gd name="T62" fmla="*/ 3 w 415"/>
                <a:gd name="T63" fmla="*/ 258 h 369"/>
                <a:gd name="T64" fmla="*/ 14 w 415"/>
                <a:gd name="T65" fmla="*/ 287 h 369"/>
                <a:gd name="T66" fmla="*/ 28 w 415"/>
                <a:gd name="T67" fmla="*/ 311 h 369"/>
                <a:gd name="T68" fmla="*/ 49 w 415"/>
                <a:gd name="T69" fmla="*/ 332 h 369"/>
                <a:gd name="T70" fmla="*/ 74 w 415"/>
                <a:gd name="T71" fmla="*/ 348 h 369"/>
                <a:gd name="T72" fmla="*/ 104 w 415"/>
                <a:gd name="T73" fmla="*/ 360 h 369"/>
                <a:gd name="T74" fmla="*/ 137 w 415"/>
                <a:gd name="T75" fmla="*/ 366 h 369"/>
                <a:gd name="T76" fmla="*/ 174 w 415"/>
                <a:gd name="T77" fmla="*/ 369 h 369"/>
                <a:gd name="T78" fmla="*/ 205 w 415"/>
                <a:gd name="T79" fmla="*/ 368 h 369"/>
                <a:gd name="T80" fmla="*/ 236 w 415"/>
                <a:gd name="T81" fmla="*/ 363 h 369"/>
                <a:gd name="T82" fmla="*/ 268 w 415"/>
                <a:gd name="T83" fmla="*/ 356 h 369"/>
                <a:gd name="T84" fmla="*/ 299 w 415"/>
                <a:gd name="T85" fmla="*/ 344 h 369"/>
                <a:gd name="T86" fmla="*/ 327 w 415"/>
                <a:gd name="T87" fmla="*/ 328 h 369"/>
                <a:gd name="T88" fmla="*/ 352 w 415"/>
                <a:gd name="T89" fmla="*/ 308 h 369"/>
                <a:gd name="T90" fmla="*/ 373 w 415"/>
                <a:gd name="T91" fmla="*/ 283 h 369"/>
                <a:gd name="T92" fmla="*/ 391 w 415"/>
                <a:gd name="T93" fmla="*/ 253 h 369"/>
                <a:gd name="T94" fmla="*/ 256 w 415"/>
                <a:gd name="T95" fmla="*/ 253 h 369"/>
                <a:gd name="T96" fmla="*/ 244 w 415"/>
                <a:gd name="T97" fmla="*/ 267 h 369"/>
                <a:gd name="T98" fmla="*/ 231 w 415"/>
                <a:gd name="T99" fmla="*/ 277 h 369"/>
                <a:gd name="T100" fmla="*/ 214 w 415"/>
                <a:gd name="T101" fmla="*/ 282 h 369"/>
                <a:gd name="T102" fmla="*/ 198 w 415"/>
                <a:gd name="T103" fmla="*/ 285 h 369"/>
                <a:gd name="T104" fmla="*/ 177 w 415"/>
                <a:gd name="T105" fmla="*/ 282 h 369"/>
                <a:gd name="T106" fmla="*/ 159 w 415"/>
                <a:gd name="T107" fmla="*/ 271 h 369"/>
                <a:gd name="T108" fmla="*/ 146 w 415"/>
                <a:gd name="T109" fmla="*/ 258 h 369"/>
                <a:gd name="T110" fmla="*/ 140 w 415"/>
                <a:gd name="T111" fmla="*/ 238 h 369"/>
                <a:gd name="T112" fmla="*/ 140 w 415"/>
                <a:gd name="T113" fmla="*/ 216 h 369"/>
                <a:gd name="T114" fmla="*/ 409 w 415"/>
                <a:gd name="T115" fmla="*/ 2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5" h="369">
                  <a:moveTo>
                    <a:pt x="153" y="146"/>
                  </a:moveTo>
                  <a:lnTo>
                    <a:pt x="159" y="125"/>
                  </a:lnTo>
                  <a:lnTo>
                    <a:pt x="171" y="109"/>
                  </a:lnTo>
                  <a:lnTo>
                    <a:pt x="186" y="96"/>
                  </a:lnTo>
                  <a:lnTo>
                    <a:pt x="205" y="88"/>
                  </a:lnTo>
                  <a:lnTo>
                    <a:pt x="229" y="85"/>
                  </a:lnTo>
                  <a:lnTo>
                    <a:pt x="248" y="88"/>
                  </a:lnTo>
                  <a:lnTo>
                    <a:pt x="263" y="97"/>
                  </a:lnTo>
                  <a:lnTo>
                    <a:pt x="275" y="111"/>
                  </a:lnTo>
                  <a:lnTo>
                    <a:pt x="281" y="127"/>
                  </a:lnTo>
                  <a:lnTo>
                    <a:pt x="281" y="146"/>
                  </a:lnTo>
                  <a:lnTo>
                    <a:pt x="153" y="146"/>
                  </a:lnTo>
                  <a:close/>
                  <a:moveTo>
                    <a:pt x="409" y="216"/>
                  </a:moveTo>
                  <a:lnTo>
                    <a:pt x="415" y="176"/>
                  </a:lnTo>
                  <a:lnTo>
                    <a:pt x="413" y="139"/>
                  </a:lnTo>
                  <a:lnTo>
                    <a:pt x="406" y="105"/>
                  </a:lnTo>
                  <a:lnTo>
                    <a:pt x="393" y="75"/>
                  </a:lnTo>
                  <a:lnTo>
                    <a:pt x="372" y="50"/>
                  </a:lnTo>
                  <a:lnTo>
                    <a:pt x="346" y="29"/>
                  </a:lnTo>
                  <a:lnTo>
                    <a:pt x="317" y="14"/>
                  </a:lnTo>
                  <a:lnTo>
                    <a:pt x="281" y="3"/>
                  </a:lnTo>
                  <a:lnTo>
                    <a:pt x="239" y="0"/>
                  </a:lnTo>
                  <a:lnTo>
                    <a:pt x="196" y="3"/>
                  </a:lnTo>
                  <a:lnTo>
                    <a:pt x="158" y="14"/>
                  </a:lnTo>
                  <a:lnTo>
                    <a:pt x="121" y="30"/>
                  </a:lnTo>
                  <a:lnTo>
                    <a:pt x="86" y="51"/>
                  </a:lnTo>
                  <a:lnTo>
                    <a:pt x="57" y="79"/>
                  </a:lnTo>
                  <a:lnTo>
                    <a:pt x="33" y="111"/>
                  </a:lnTo>
                  <a:lnTo>
                    <a:pt x="15" y="148"/>
                  </a:lnTo>
                  <a:lnTo>
                    <a:pt x="3" y="188"/>
                  </a:lnTo>
                  <a:lnTo>
                    <a:pt x="0" y="225"/>
                  </a:lnTo>
                  <a:lnTo>
                    <a:pt x="3" y="258"/>
                  </a:lnTo>
                  <a:lnTo>
                    <a:pt x="14" y="287"/>
                  </a:lnTo>
                  <a:lnTo>
                    <a:pt x="28" y="311"/>
                  </a:lnTo>
                  <a:lnTo>
                    <a:pt x="49" y="332"/>
                  </a:lnTo>
                  <a:lnTo>
                    <a:pt x="74" y="348"/>
                  </a:lnTo>
                  <a:lnTo>
                    <a:pt x="104" y="360"/>
                  </a:lnTo>
                  <a:lnTo>
                    <a:pt x="137" y="366"/>
                  </a:lnTo>
                  <a:lnTo>
                    <a:pt x="174" y="369"/>
                  </a:lnTo>
                  <a:lnTo>
                    <a:pt x="205" y="368"/>
                  </a:lnTo>
                  <a:lnTo>
                    <a:pt x="236" y="363"/>
                  </a:lnTo>
                  <a:lnTo>
                    <a:pt x="268" y="356"/>
                  </a:lnTo>
                  <a:lnTo>
                    <a:pt x="299" y="344"/>
                  </a:lnTo>
                  <a:lnTo>
                    <a:pt x="327" y="328"/>
                  </a:lnTo>
                  <a:lnTo>
                    <a:pt x="352" y="308"/>
                  </a:lnTo>
                  <a:lnTo>
                    <a:pt x="373" y="283"/>
                  </a:lnTo>
                  <a:lnTo>
                    <a:pt x="391" y="253"/>
                  </a:lnTo>
                  <a:lnTo>
                    <a:pt x="256" y="253"/>
                  </a:lnTo>
                  <a:lnTo>
                    <a:pt x="244" y="267"/>
                  </a:lnTo>
                  <a:lnTo>
                    <a:pt x="231" y="277"/>
                  </a:lnTo>
                  <a:lnTo>
                    <a:pt x="214" y="282"/>
                  </a:lnTo>
                  <a:lnTo>
                    <a:pt x="198" y="285"/>
                  </a:lnTo>
                  <a:lnTo>
                    <a:pt x="177" y="282"/>
                  </a:lnTo>
                  <a:lnTo>
                    <a:pt x="159" y="271"/>
                  </a:lnTo>
                  <a:lnTo>
                    <a:pt x="146" y="258"/>
                  </a:lnTo>
                  <a:lnTo>
                    <a:pt x="140" y="238"/>
                  </a:lnTo>
                  <a:lnTo>
                    <a:pt x="140" y="216"/>
                  </a:lnTo>
                  <a:lnTo>
                    <a:pt x="409" y="2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gray">
            <a:xfrm>
              <a:off x="4598988" y="3768725"/>
              <a:ext cx="434975" cy="731838"/>
            </a:xfrm>
            <a:custGeom>
              <a:avLst/>
              <a:gdLst>
                <a:gd name="T0" fmla="*/ 210 w 274"/>
                <a:gd name="T1" fmla="*/ 458 h 461"/>
                <a:gd name="T2" fmla="*/ 158 w 274"/>
                <a:gd name="T3" fmla="*/ 461 h 461"/>
                <a:gd name="T4" fmla="*/ 116 w 274"/>
                <a:gd name="T5" fmla="*/ 461 h 461"/>
                <a:gd name="T6" fmla="*/ 84 w 274"/>
                <a:gd name="T7" fmla="*/ 459 h 461"/>
                <a:gd name="T8" fmla="*/ 57 w 274"/>
                <a:gd name="T9" fmla="*/ 453 h 461"/>
                <a:gd name="T10" fmla="*/ 39 w 274"/>
                <a:gd name="T11" fmla="*/ 446 h 461"/>
                <a:gd name="T12" fmla="*/ 26 w 274"/>
                <a:gd name="T13" fmla="*/ 434 h 461"/>
                <a:gd name="T14" fmla="*/ 20 w 274"/>
                <a:gd name="T15" fmla="*/ 416 h 461"/>
                <a:gd name="T16" fmla="*/ 17 w 274"/>
                <a:gd name="T17" fmla="*/ 395 h 461"/>
                <a:gd name="T18" fmla="*/ 20 w 274"/>
                <a:gd name="T19" fmla="*/ 369 h 461"/>
                <a:gd name="T20" fmla="*/ 24 w 274"/>
                <a:gd name="T21" fmla="*/ 336 h 461"/>
                <a:gd name="T22" fmla="*/ 51 w 274"/>
                <a:gd name="T23" fmla="*/ 189 h 461"/>
                <a:gd name="T24" fmla="*/ 0 w 274"/>
                <a:gd name="T25" fmla="*/ 189 h 461"/>
                <a:gd name="T26" fmla="*/ 15 w 274"/>
                <a:gd name="T27" fmla="*/ 110 h 461"/>
                <a:gd name="T28" fmla="*/ 67 w 274"/>
                <a:gd name="T29" fmla="*/ 110 h 461"/>
                <a:gd name="T30" fmla="*/ 86 w 274"/>
                <a:gd name="T31" fmla="*/ 0 h 461"/>
                <a:gd name="T32" fmla="*/ 225 w 274"/>
                <a:gd name="T33" fmla="*/ 0 h 461"/>
                <a:gd name="T34" fmla="*/ 205 w 274"/>
                <a:gd name="T35" fmla="*/ 110 h 461"/>
                <a:gd name="T36" fmla="*/ 274 w 274"/>
                <a:gd name="T37" fmla="*/ 110 h 461"/>
                <a:gd name="T38" fmla="*/ 259 w 274"/>
                <a:gd name="T39" fmla="*/ 189 h 461"/>
                <a:gd name="T40" fmla="*/ 192 w 274"/>
                <a:gd name="T41" fmla="*/ 189 h 461"/>
                <a:gd name="T42" fmla="*/ 168 w 274"/>
                <a:gd name="T43" fmla="*/ 317 h 461"/>
                <a:gd name="T44" fmla="*/ 167 w 274"/>
                <a:gd name="T45" fmla="*/ 333 h 461"/>
                <a:gd name="T46" fmla="*/ 168 w 274"/>
                <a:gd name="T47" fmla="*/ 345 h 461"/>
                <a:gd name="T48" fmla="*/ 174 w 274"/>
                <a:gd name="T49" fmla="*/ 354 h 461"/>
                <a:gd name="T50" fmla="*/ 186 w 274"/>
                <a:gd name="T51" fmla="*/ 358 h 461"/>
                <a:gd name="T52" fmla="*/ 205 w 274"/>
                <a:gd name="T53" fmla="*/ 360 h 461"/>
                <a:gd name="T54" fmla="*/ 228 w 274"/>
                <a:gd name="T55" fmla="*/ 360 h 461"/>
                <a:gd name="T56" fmla="*/ 210 w 274"/>
                <a:gd name="T57" fmla="*/ 45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4" h="461">
                  <a:moveTo>
                    <a:pt x="210" y="458"/>
                  </a:moveTo>
                  <a:lnTo>
                    <a:pt x="158" y="461"/>
                  </a:lnTo>
                  <a:lnTo>
                    <a:pt x="116" y="461"/>
                  </a:lnTo>
                  <a:lnTo>
                    <a:pt x="84" y="459"/>
                  </a:lnTo>
                  <a:lnTo>
                    <a:pt x="57" y="453"/>
                  </a:lnTo>
                  <a:lnTo>
                    <a:pt x="39" y="446"/>
                  </a:lnTo>
                  <a:lnTo>
                    <a:pt x="26" y="434"/>
                  </a:lnTo>
                  <a:lnTo>
                    <a:pt x="20" y="416"/>
                  </a:lnTo>
                  <a:lnTo>
                    <a:pt x="17" y="395"/>
                  </a:lnTo>
                  <a:lnTo>
                    <a:pt x="20" y="369"/>
                  </a:lnTo>
                  <a:lnTo>
                    <a:pt x="24" y="336"/>
                  </a:lnTo>
                  <a:lnTo>
                    <a:pt x="51" y="189"/>
                  </a:lnTo>
                  <a:lnTo>
                    <a:pt x="0" y="189"/>
                  </a:lnTo>
                  <a:lnTo>
                    <a:pt x="15" y="110"/>
                  </a:lnTo>
                  <a:lnTo>
                    <a:pt x="67" y="110"/>
                  </a:lnTo>
                  <a:lnTo>
                    <a:pt x="86" y="0"/>
                  </a:lnTo>
                  <a:lnTo>
                    <a:pt x="225" y="0"/>
                  </a:lnTo>
                  <a:lnTo>
                    <a:pt x="205" y="110"/>
                  </a:lnTo>
                  <a:lnTo>
                    <a:pt x="274" y="110"/>
                  </a:lnTo>
                  <a:lnTo>
                    <a:pt x="259" y="189"/>
                  </a:lnTo>
                  <a:lnTo>
                    <a:pt x="192" y="189"/>
                  </a:lnTo>
                  <a:lnTo>
                    <a:pt x="168" y="317"/>
                  </a:lnTo>
                  <a:lnTo>
                    <a:pt x="167" y="333"/>
                  </a:lnTo>
                  <a:lnTo>
                    <a:pt x="168" y="345"/>
                  </a:lnTo>
                  <a:lnTo>
                    <a:pt x="174" y="354"/>
                  </a:lnTo>
                  <a:lnTo>
                    <a:pt x="186" y="358"/>
                  </a:lnTo>
                  <a:lnTo>
                    <a:pt x="205" y="360"/>
                  </a:lnTo>
                  <a:lnTo>
                    <a:pt x="228" y="360"/>
                  </a:lnTo>
                  <a:lnTo>
                    <a:pt x="210" y="4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gray">
            <a:xfrm>
              <a:off x="5246688" y="3028950"/>
              <a:ext cx="2922588" cy="1466850"/>
            </a:xfrm>
            <a:custGeom>
              <a:avLst/>
              <a:gdLst>
                <a:gd name="T0" fmla="*/ 964 w 1841"/>
                <a:gd name="T1" fmla="*/ 0 h 924"/>
                <a:gd name="T2" fmla="*/ 874 w 1841"/>
                <a:gd name="T3" fmla="*/ 5 h 924"/>
                <a:gd name="T4" fmla="*/ 784 w 1841"/>
                <a:gd name="T5" fmla="*/ 17 h 924"/>
                <a:gd name="T6" fmla="*/ 698 w 1841"/>
                <a:gd name="T7" fmla="*/ 38 h 924"/>
                <a:gd name="T8" fmla="*/ 615 w 1841"/>
                <a:gd name="T9" fmla="*/ 64 h 924"/>
                <a:gd name="T10" fmla="*/ 536 w 1841"/>
                <a:gd name="T11" fmla="*/ 100 h 924"/>
                <a:gd name="T12" fmla="*/ 460 w 1841"/>
                <a:gd name="T13" fmla="*/ 140 h 924"/>
                <a:gd name="T14" fmla="*/ 389 w 1841"/>
                <a:gd name="T15" fmla="*/ 188 h 924"/>
                <a:gd name="T16" fmla="*/ 322 w 1841"/>
                <a:gd name="T17" fmla="*/ 241 h 924"/>
                <a:gd name="T18" fmla="*/ 261 w 1841"/>
                <a:gd name="T19" fmla="*/ 301 h 924"/>
                <a:gd name="T20" fmla="*/ 205 w 1841"/>
                <a:gd name="T21" fmla="*/ 365 h 924"/>
                <a:gd name="T22" fmla="*/ 156 w 1841"/>
                <a:gd name="T23" fmla="*/ 433 h 924"/>
                <a:gd name="T24" fmla="*/ 111 w 1841"/>
                <a:gd name="T25" fmla="*/ 506 h 924"/>
                <a:gd name="T26" fmla="*/ 74 w 1841"/>
                <a:gd name="T27" fmla="*/ 583 h 924"/>
                <a:gd name="T28" fmla="*/ 44 w 1841"/>
                <a:gd name="T29" fmla="*/ 664 h 924"/>
                <a:gd name="T30" fmla="*/ 22 w 1841"/>
                <a:gd name="T31" fmla="*/ 747 h 924"/>
                <a:gd name="T32" fmla="*/ 7 w 1841"/>
                <a:gd name="T33" fmla="*/ 835 h 924"/>
                <a:gd name="T34" fmla="*/ 0 w 1841"/>
                <a:gd name="T35" fmla="*/ 924 h 924"/>
                <a:gd name="T36" fmla="*/ 107 w 1841"/>
                <a:gd name="T37" fmla="*/ 924 h 924"/>
                <a:gd name="T38" fmla="*/ 114 w 1841"/>
                <a:gd name="T39" fmla="*/ 835 h 924"/>
                <a:gd name="T40" fmla="*/ 132 w 1841"/>
                <a:gd name="T41" fmla="*/ 748 h 924"/>
                <a:gd name="T42" fmla="*/ 156 w 1841"/>
                <a:gd name="T43" fmla="*/ 665 h 924"/>
                <a:gd name="T44" fmla="*/ 188 w 1841"/>
                <a:gd name="T45" fmla="*/ 586 h 924"/>
                <a:gd name="T46" fmla="*/ 228 w 1841"/>
                <a:gd name="T47" fmla="*/ 510 h 924"/>
                <a:gd name="T48" fmla="*/ 275 w 1841"/>
                <a:gd name="T49" fmla="*/ 439 h 924"/>
                <a:gd name="T50" fmla="*/ 328 w 1841"/>
                <a:gd name="T51" fmla="*/ 374 h 924"/>
                <a:gd name="T52" fmla="*/ 388 w 1841"/>
                <a:gd name="T53" fmla="*/ 311 h 924"/>
                <a:gd name="T54" fmla="*/ 451 w 1841"/>
                <a:gd name="T55" fmla="*/ 256 h 924"/>
                <a:gd name="T56" fmla="*/ 521 w 1841"/>
                <a:gd name="T57" fmla="*/ 207 h 924"/>
                <a:gd name="T58" fmla="*/ 596 w 1841"/>
                <a:gd name="T59" fmla="*/ 164 h 924"/>
                <a:gd name="T60" fmla="*/ 674 w 1841"/>
                <a:gd name="T61" fmla="*/ 127 h 924"/>
                <a:gd name="T62" fmla="*/ 758 w 1841"/>
                <a:gd name="T63" fmla="*/ 99 h 924"/>
                <a:gd name="T64" fmla="*/ 844 w 1841"/>
                <a:gd name="T65" fmla="*/ 78 h 924"/>
                <a:gd name="T66" fmla="*/ 932 w 1841"/>
                <a:gd name="T67" fmla="*/ 64 h 924"/>
                <a:gd name="T68" fmla="*/ 1024 w 1841"/>
                <a:gd name="T69" fmla="*/ 60 h 924"/>
                <a:gd name="T70" fmla="*/ 1111 w 1841"/>
                <a:gd name="T71" fmla="*/ 64 h 924"/>
                <a:gd name="T72" fmla="*/ 1198 w 1841"/>
                <a:gd name="T73" fmla="*/ 76 h 924"/>
                <a:gd name="T74" fmla="*/ 1281 w 1841"/>
                <a:gd name="T75" fmla="*/ 96 h 924"/>
                <a:gd name="T76" fmla="*/ 1361 w 1841"/>
                <a:gd name="T77" fmla="*/ 122 h 924"/>
                <a:gd name="T78" fmla="*/ 1437 w 1841"/>
                <a:gd name="T79" fmla="*/ 157 h 924"/>
                <a:gd name="T80" fmla="*/ 1510 w 1841"/>
                <a:gd name="T81" fmla="*/ 197 h 924"/>
                <a:gd name="T82" fmla="*/ 1578 w 1841"/>
                <a:gd name="T83" fmla="*/ 243 h 924"/>
                <a:gd name="T84" fmla="*/ 1642 w 1841"/>
                <a:gd name="T85" fmla="*/ 295 h 924"/>
                <a:gd name="T86" fmla="*/ 1700 w 1841"/>
                <a:gd name="T87" fmla="*/ 353 h 924"/>
                <a:gd name="T88" fmla="*/ 1754 w 1841"/>
                <a:gd name="T89" fmla="*/ 415 h 924"/>
                <a:gd name="T90" fmla="*/ 1801 w 1841"/>
                <a:gd name="T91" fmla="*/ 482 h 924"/>
                <a:gd name="T92" fmla="*/ 1841 w 1841"/>
                <a:gd name="T93" fmla="*/ 554 h 924"/>
                <a:gd name="T94" fmla="*/ 1800 w 1841"/>
                <a:gd name="T95" fmla="*/ 473 h 924"/>
                <a:gd name="T96" fmla="*/ 1751 w 1841"/>
                <a:gd name="T97" fmla="*/ 399 h 924"/>
                <a:gd name="T98" fmla="*/ 1696 w 1841"/>
                <a:gd name="T99" fmla="*/ 329 h 924"/>
                <a:gd name="T100" fmla="*/ 1633 w 1841"/>
                <a:gd name="T101" fmla="*/ 265 h 924"/>
                <a:gd name="T102" fmla="*/ 1565 w 1841"/>
                <a:gd name="T103" fmla="*/ 207 h 924"/>
                <a:gd name="T104" fmla="*/ 1492 w 1841"/>
                <a:gd name="T105" fmla="*/ 155 h 924"/>
                <a:gd name="T106" fmla="*/ 1413 w 1841"/>
                <a:gd name="T107" fmla="*/ 109 h 924"/>
                <a:gd name="T108" fmla="*/ 1331 w 1841"/>
                <a:gd name="T109" fmla="*/ 72 h 924"/>
                <a:gd name="T110" fmla="*/ 1245 w 1841"/>
                <a:gd name="T111" fmla="*/ 41 h 924"/>
                <a:gd name="T112" fmla="*/ 1155 w 1841"/>
                <a:gd name="T113" fmla="*/ 20 h 924"/>
                <a:gd name="T114" fmla="*/ 1061 w 1841"/>
                <a:gd name="T115" fmla="*/ 5 h 924"/>
                <a:gd name="T116" fmla="*/ 964 w 1841"/>
                <a:gd name="T117" fmla="*/ 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1" h="924">
                  <a:moveTo>
                    <a:pt x="964" y="0"/>
                  </a:moveTo>
                  <a:lnTo>
                    <a:pt x="874" y="5"/>
                  </a:lnTo>
                  <a:lnTo>
                    <a:pt x="784" y="17"/>
                  </a:lnTo>
                  <a:lnTo>
                    <a:pt x="698" y="38"/>
                  </a:lnTo>
                  <a:lnTo>
                    <a:pt x="615" y="64"/>
                  </a:lnTo>
                  <a:lnTo>
                    <a:pt x="536" y="100"/>
                  </a:lnTo>
                  <a:lnTo>
                    <a:pt x="460" y="140"/>
                  </a:lnTo>
                  <a:lnTo>
                    <a:pt x="389" y="188"/>
                  </a:lnTo>
                  <a:lnTo>
                    <a:pt x="322" y="241"/>
                  </a:lnTo>
                  <a:lnTo>
                    <a:pt x="261" y="301"/>
                  </a:lnTo>
                  <a:lnTo>
                    <a:pt x="205" y="365"/>
                  </a:lnTo>
                  <a:lnTo>
                    <a:pt x="156" y="433"/>
                  </a:lnTo>
                  <a:lnTo>
                    <a:pt x="111" y="506"/>
                  </a:lnTo>
                  <a:lnTo>
                    <a:pt x="74" y="583"/>
                  </a:lnTo>
                  <a:lnTo>
                    <a:pt x="44" y="664"/>
                  </a:lnTo>
                  <a:lnTo>
                    <a:pt x="22" y="747"/>
                  </a:lnTo>
                  <a:lnTo>
                    <a:pt x="7" y="835"/>
                  </a:lnTo>
                  <a:lnTo>
                    <a:pt x="0" y="924"/>
                  </a:lnTo>
                  <a:lnTo>
                    <a:pt x="107" y="924"/>
                  </a:lnTo>
                  <a:lnTo>
                    <a:pt x="114" y="835"/>
                  </a:lnTo>
                  <a:lnTo>
                    <a:pt x="132" y="748"/>
                  </a:lnTo>
                  <a:lnTo>
                    <a:pt x="156" y="665"/>
                  </a:lnTo>
                  <a:lnTo>
                    <a:pt x="188" y="586"/>
                  </a:lnTo>
                  <a:lnTo>
                    <a:pt x="228" y="510"/>
                  </a:lnTo>
                  <a:lnTo>
                    <a:pt x="275" y="439"/>
                  </a:lnTo>
                  <a:lnTo>
                    <a:pt x="328" y="374"/>
                  </a:lnTo>
                  <a:lnTo>
                    <a:pt x="388" y="311"/>
                  </a:lnTo>
                  <a:lnTo>
                    <a:pt x="451" y="256"/>
                  </a:lnTo>
                  <a:lnTo>
                    <a:pt x="521" y="207"/>
                  </a:lnTo>
                  <a:lnTo>
                    <a:pt x="596" y="164"/>
                  </a:lnTo>
                  <a:lnTo>
                    <a:pt x="674" y="127"/>
                  </a:lnTo>
                  <a:lnTo>
                    <a:pt x="758" y="99"/>
                  </a:lnTo>
                  <a:lnTo>
                    <a:pt x="844" y="78"/>
                  </a:lnTo>
                  <a:lnTo>
                    <a:pt x="932" y="64"/>
                  </a:lnTo>
                  <a:lnTo>
                    <a:pt x="1024" y="60"/>
                  </a:lnTo>
                  <a:lnTo>
                    <a:pt x="1111" y="64"/>
                  </a:lnTo>
                  <a:lnTo>
                    <a:pt x="1198" y="76"/>
                  </a:lnTo>
                  <a:lnTo>
                    <a:pt x="1281" y="96"/>
                  </a:lnTo>
                  <a:lnTo>
                    <a:pt x="1361" y="122"/>
                  </a:lnTo>
                  <a:lnTo>
                    <a:pt x="1437" y="157"/>
                  </a:lnTo>
                  <a:lnTo>
                    <a:pt x="1510" y="197"/>
                  </a:lnTo>
                  <a:lnTo>
                    <a:pt x="1578" y="243"/>
                  </a:lnTo>
                  <a:lnTo>
                    <a:pt x="1642" y="295"/>
                  </a:lnTo>
                  <a:lnTo>
                    <a:pt x="1700" y="353"/>
                  </a:lnTo>
                  <a:lnTo>
                    <a:pt x="1754" y="415"/>
                  </a:lnTo>
                  <a:lnTo>
                    <a:pt x="1801" y="482"/>
                  </a:lnTo>
                  <a:lnTo>
                    <a:pt x="1841" y="554"/>
                  </a:lnTo>
                  <a:lnTo>
                    <a:pt x="1800" y="473"/>
                  </a:lnTo>
                  <a:lnTo>
                    <a:pt x="1751" y="399"/>
                  </a:lnTo>
                  <a:lnTo>
                    <a:pt x="1696" y="329"/>
                  </a:lnTo>
                  <a:lnTo>
                    <a:pt x="1633" y="265"/>
                  </a:lnTo>
                  <a:lnTo>
                    <a:pt x="1565" y="207"/>
                  </a:lnTo>
                  <a:lnTo>
                    <a:pt x="1492" y="155"/>
                  </a:lnTo>
                  <a:lnTo>
                    <a:pt x="1413" y="109"/>
                  </a:lnTo>
                  <a:lnTo>
                    <a:pt x="1331" y="72"/>
                  </a:lnTo>
                  <a:lnTo>
                    <a:pt x="1245" y="41"/>
                  </a:lnTo>
                  <a:lnTo>
                    <a:pt x="1155" y="20"/>
                  </a:lnTo>
                  <a:lnTo>
                    <a:pt x="1061" y="5"/>
                  </a:lnTo>
                  <a:lnTo>
                    <a:pt x="9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gray">
            <a:xfrm>
              <a:off x="5476876" y="4621213"/>
              <a:ext cx="2924175" cy="1463675"/>
            </a:xfrm>
            <a:custGeom>
              <a:avLst/>
              <a:gdLst>
                <a:gd name="T0" fmla="*/ 877 w 1842"/>
                <a:gd name="T1" fmla="*/ 922 h 922"/>
                <a:gd name="T2" fmla="*/ 968 w 1842"/>
                <a:gd name="T3" fmla="*/ 917 h 922"/>
                <a:gd name="T4" fmla="*/ 1057 w 1842"/>
                <a:gd name="T5" fmla="*/ 905 h 922"/>
                <a:gd name="T6" fmla="*/ 1143 w 1842"/>
                <a:gd name="T7" fmla="*/ 884 h 922"/>
                <a:gd name="T8" fmla="*/ 1227 w 1842"/>
                <a:gd name="T9" fmla="*/ 858 h 922"/>
                <a:gd name="T10" fmla="*/ 1305 w 1842"/>
                <a:gd name="T11" fmla="*/ 823 h 922"/>
                <a:gd name="T12" fmla="*/ 1381 w 1842"/>
                <a:gd name="T13" fmla="*/ 782 h 922"/>
                <a:gd name="T14" fmla="*/ 1453 w 1842"/>
                <a:gd name="T15" fmla="*/ 734 h 922"/>
                <a:gd name="T16" fmla="*/ 1519 w 1842"/>
                <a:gd name="T17" fmla="*/ 681 h 922"/>
                <a:gd name="T18" fmla="*/ 1580 w 1842"/>
                <a:gd name="T19" fmla="*/ 623 h 922"/>
                <a:gd name="T20" fmla="*/ 1637 w 1842"/>
                <a:gd name="T21" fmla="*/ 559 h 922"/>
                <a:gd name="T22" fmla="*/ 1686 w 1842"/>
                <a:gd name="T23" fmla="*/ 490 h 922"/>
                <a:gd name="T24" fmla="*/ 1731 w 1842"/>
                <a:gd name="T25" fmla="*/ 416 h 922"/>
                <a:gd name="T26" fmla="*/ 1768 w 1842"/>
                <a:gd name="T27" fmla="*/ 340 h 922"/>
                <a:gd name="T28" fmla="*/ 1797 w 1842"/>
                <a:gd name="T29" fmla="*/ 258 h 922"/>
                <a:gd name="T30" fmla="*/ 1820 w 1842"/>
                <a:gd name="T31" fmla="*/ 175 h 922"/>
                <a:gd name="T32" fmla="*/ 1835 w 1842"/>
                <a:gd name="T33" fmla="*/ 89 h 922"/>
                <a:gd name="T34" fmla="*/ 1842 w 1842"/>
                <a:gd name="T35" fmla="*/ 0 h 922"/>
                <a:gd name="T36" fmla="*/ 1735 w 1842"/>
                <a:gd name="T37" fmla="*/ 0 h 922"/>
                <a:gd name="T38" fmla="*/ 1728 w 1842"/>
                <a:gd name="T39" fmla="*/ 87 h 922"/>
                <a:gd name="T40" fmla="*/ 1711 w 1842"/>
                <a:gd name="T41" fmla="*/ 174 h 922"/>
                <a:gd name="T42" fmla="*/ 1686 w 1842"/>
                <a:gd name="T43" fmla="*/ 257 h 922"/>
                <a:gd name="T44" fmla="*/ 1653 w 1842"/>
                <a:gd name="T45" fmla="*/ 337 h 922"/>
                <a:gd name="T46" fmla="*/ 1613 w 1842"/>
                <a:gd name="T47" fmla="*/ 412 h 922"/>
                <a:gd name="T48" fmla="*/ 1567 w 1842"/>
                <a:gd name="T49" fmla="*/ 483 h 922"/>
                <a:gd name="T50" fmla="*/ 1514 w 1842"/>
                <a:gd name="T51" fmla="*/ 550 h 922"/>
                <a:gd name="T52" fmla="*/ 1454 w 1842"/>
                <a:gd name="T53" fmla="*/ 611 h 922"/>
                <a:gd name="T54" fmla="*/ 1390 w 1842"/>
                <a:gd name="T55" fmla="*/ 666 h 922"/>
                <a:gd name="T56" fmla="*/ 1320 w 1842"/>
                <a:gd name="T57" fmla="*/ 716 h 922"/>
                <a:gd name="T58" fmla="*/ 1246 w 1842"/>
                <a:gd name="T59" fmla="*/ 759 h 922"/>
                <a:gd name="T60" fmla="*/ 1167 w 1842"/>
                <a:gd name="T61" fmla="*/ 795 h 922"/>
                <a:gd name="T62" fmla="*/ 1084 w 1842"/>
                <a:gd name="T63" fmla="*/ 823 h 922"/>
                <a:gd name="T64" fmla="*/ 999 w 1842"/>
                <a:gd name="T65" fmla="*/ 846 h 922"/>
                <a:gd name="T66" fmla="*/ 910 w 1842"/>
                <a:gd name="T67" fmla="*/ 858 h 922"/>
                <a:gd name="T68" fmla="*/ 818 w 1842"/>
                <a:gd name="T69" fmla="*/ 862 h 922"/>
                <a:gd name="T70" fmla="*/ 730 w 1842"/>
                <a:gd name="T71" fmla="*/ 858 h 922"/>
                <a:gd name="T72" fmla="*/ 644 w 1842"/>
                <a:gd name="T73" fmla="*/ 846 h 922"/>
                <a:gd name="T74" fmla="*/ 561 w 1842"/>
                <a:gd name="T75" fmla="*/ 826 h 922"/>
                <a:gd name="T76" fmla="*/ 480 w 1842"/>
                <a:gd name="T77" fmla="*/ 800 h 922"/>
                <a:gd name="T78" fmla="*/ 405 w 1842"/>
                <a:gd name="T79" fmla="*/ 765 h 922"/>
                <a:gd name="T80" fmla="*/ 332 w 1842"/>
                <a:gd name="T81" fmla="*/ 725 h 922"/>
                <a:gd name="T82" fmla="*/ 263 w 1842"/>
                <a:gd name="T83" fmla="*/ 679 h 922"/>
                <a:gd name="T84" fmla="*/ 199 w 1842"/>
                <a:gd name="T85" fmla="*/ 627 h 922"/>
                <a:gd name="T86" fmla="*/ 141 w 1842"/>
                <a:gd name="T87" fmla="*/ 569 h 922"/>
                <a:gd name="T88" fmla="*/ 88 w 1842"/>
                <a:gd name="T89" fmla="*/ 508 h 922"/>
                <a:gd name="T90" fmla="*/ 40 w 1842"/>
                <a:gd name="T91" fmla="*/ 441 h 922"/>
                <a:gd name="T92" fmla="*/ 0 w 1842"/>
                <a:gd name="T93" fmla="*/ 370 h 922"/>
                <a:gd name="T94" fmla="*/ 42 w 1842"/>
                <a:gd name="T95" fmla="*/ 449 h 922"/>
                <a:gd name="T96" fmla="*/ 91 w 1842"/>
                <a:gd name="T97" fmla="*/ 523 h 922"/>
                <a:gd name="T98" fmla="*/ 146 w 1842"/>
                <a:gd name="T99" fmla="*/ 593 h 922"/>
                <a:gd name="T100" fmla="*/ 208 w 1842"/>
                <a:gd name="T101" fmla="*/ 657 h 922"/>
                <a:gd name="T102" fmla="*/ 277 w 1842"/>
                <a:gd name="T103" fmla="*/ 716 h 922"/>
                <a:gd name="T104" fmla="*/ 350 w 1842"/>
                <a:gd name="T105" fmla="*/ 768 h 922"/>
                <a:gd name="T106" fmla="*/ 428 w 1842"/>
                <a:gd name="T107" fmla="*/ 813 h 922"/>
                <a:gd name="T108" fmla="*/ 510 w 1842"/>
                <a:gd name="T109" fmla="*/ 852 h 922"/>
                <a:gd name="T110" fmla="*/ 598 w 1842"/>
                <a:gd name="T111" fmla="*/ 881 h 922"/>
                <a:gd name="T112" fmla="*/ 687 w 1842"/>
                <a:gd name="T113" fmla="*/ 904 h 922"/>
                <a:gd name="T114" fmla="*/ 781 w 1842"/>
                <a:gd name="T115" fmla="*/ 917 h 922"/>
                <a:gd name="T116" fmla="*/ 877 w 1842"/>
                <a:gd name="T117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2" h="922">
                  <a:moveTo>
                    <a:pt x="877" y="922"/>
                  </a:moveTo>
                  <a:lnTo>
                    <a:pt x="968" y="917"/>
                  </a:lnTo>
                  <a:lnTo>
                    <a:pt x="1057" y="905"/>
                  </a:lnTo>
                  <a:lnTo>
                    <a:pt x="1143" y="884"/>
                  </a:lnTo>
                  <a:lnTo>
                    <a:pt x="1227" y="858"/>
                  </a:lnTo>
                  <a:lnTo>
                    <a:pt x="1305" y="823"/>
                  </a:lnTo>
                  <a:lnTo>
                    <a:pt x="1381" y="782"/>
                  </a:lnTo>
                  <a:lnTo>
                    <a:pt x="1453" y="734"/>
                  </a:lnTo>
                  <a:lnTo>
                    <a:pt x="1519" y="681"/>
                  </a:lnTo>
                  <a:lnTo>
                    <a:pt x="1580" y="623"/>
                  </a:lnTo>
                  <a:lnTo>
                    <a:pt x="1637" y="559"/>
                  </a:lnTo>
                  <a:lnTo>
                    <a:pt x="1686" y="490"/>
                  </a:lnTo>
                  <a:lnTo>
                    <a:pt x="1731" y="416"/>
                  </a:lnTo>
                  <a:lnTo>
                    <a:pt x="1768" y="340"/>
                  </a:lnTo>
                  <a:lnTo>
                    <a:pt x="1797" y="258"/>
                  </a:lnTo>
                  <a:lnTo>
                    <a:pt x="1820" y="175"/>
                  </a:lnTo>
                  <a:lnTo>
                    <a:pt x="1835" y="89"/>
                  </a:lnTo>
                  <a:lnTo>
                    <a:pt x="1842" y="0"/>
                  </a:lnTo>
                  <a:lnTo>
                    <a:pt x="1735" y="0"/>
                  </a:lnTo>
                  <a:lnTo>
                    <a:pt x="1728" y="87"/>
                  </a:lnTo>
                  <a:lnTo>
                    <a:pt x="1711" y="174"/>
                  </a:lnTo>
                  <a:lnTo>
                    <a:pt x="1686" y="257"/>
                  </a:lnTo>
                  <a:lnTo>
                    <a:pt x="1653" y="337"/>
                  </a:lnTo>
                  <a:lnTo>
                    <a:pt x="1613" y="412"/>
                  </a:lnTo>
                  <a:lnTo>
                    <a:pt x="1567" y="483"/>
                  </a:lnTo>
                  <a:lnTo>
                    <a:pt x="1514" y="550"/>
                  </a:lnTo>
                  <a:lnTo>
                    <a:pt x="1454" y="611"/>
                  </a:lnTo>
                  <a:lnTo>
                    <a:pt x="1390" y="666"/>
                  </a:lnTo>
                  <a:lnTo>
                    <a:pt x="1320" y="716"/>
                  </a:lnTo>
                  <a:lnTo>
                    <a:pt x="1246" y="759"/>
                  </a:lnTo>
                  <a:lnTo>
                    <a:pt x="1167" y="795"/>
                  </a:lnTo>
                  <a:lnTo>
                    <a:pt x="1084" y="823"/>
                  </a:lnTo>
                  <a:lnTo>
                    <a:pt x="999" y="846"/>
                  </a:lnTo>
                  <a:lnTo>
                    <a:pt x="910" y="858"/>
                  </a:lnTo>
                  <a:lnTo>
                    <a:pt x="818" y="862"/>
                  </a:lnTo>
                  <a:lnTo>
                    <a:pt x="730" y="858"/>
                  </a:lnTo>
                  <a:lnTo>
                    <a:pt x="644" y="846"/>
                  </a:lnTo>
                  <a:lnTo>
                    <a:pt x="561" y="826"/>
                  </a:lnTo>
                  <a:lnTo>
                    <a:pt x="480" y="800"/>
                  </a:lnTo>
                  <a:lnTo>
                    <a:pt x="405" y="765"/>
                  </a:lnTo>
                  <a:lnTo>
                    <a:pt x="332" y="725"/>
                  </a:lnTo>
                  <a:lnTo>
                    <a:pt x="263" y="679"/>
                  </a:lnTo>
                  <a:lnTo>
                    <a:pt x="199" y="627"/>
                  </a:lnTo>
                  <a:lnTo>
                    <a:pt x="141" y="569"/>
                  </a:lnTo>
                  <a:lnTo>
                    <a:pt x="88" y="508"/>
                  </a:lnTo>
                  <a:lnTo>
                    <a:pt x="40" y="441"/>
                  </a:lnTo>
                  <a:lnTo>
                    <a:pt x="0" y="370"/>
                  </a:lnTo>
                  <a:lnTo>
                    <a:pt x="42" y="449"/>
                  </a:lnTo>
                  <a:lnTo>
                    <a:pt x="91" y="523"/>
                  </a:lnTo>
                  <a:lnTo>
                    <a:pt x="146" y="593"/>
                  </a:lnTo>
                  <a:lnTo>
                    <a:pt x="208" y="657"/>
                  </a:lnTo>
                  <a:lnTo>
                    <a:pt x="277" y="716"/>
                  </a:lnTo>
                  <a:lnTo>
                    <a:pt x="350" y="768"/>
                  </a:lnTo>
                  <a:lnTo>
                    <a:pt x="428" y="813"/>
                  </a:lnTo>
                  <a:lnTo>
                    <a:pt x="510" y="852"/>
                  </a:lnTo>
                  <a:lnTo>
                    <a:pt x="598" y="881"/>
                  </a:lnTo>
                  <a:lnTo>
                    <a:pt x="687" y="904"/>
                  </a:lnTo>
                  <a:lnTo>
                    <a:pt x="781" y="917"/>
                  </a:lnTo>
                  <a:lnTo>
                    <a:pt x="877" y="9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Freeform 40"/>
            <p:cNvSpPr>
              <a:spLocks noEditPoints="1"/>
            </p:cNvSpPr>
            <p:nvPr/>
          </p:nvSpPr>
          <p:spPr bwMode="gray">
            <a:xfrm>
              <a:off x="7761288" y="5873750"/>
              <a:ext cx="436563" cy="207963"/>
            </a:xfrm>
            <a:custGeom>
              <a:avLst/>
              <a:gdLst>
                <a:gd name="T0" fmla="*/ 202 w 275"/>
                <a:gd name="T1" fmla="*/ 97 h 131"/>
                <a:gd name="T2" fmla="*/ 240 w 275"/>
                <a:gd name="T3" fmla="*/ 0 h 131"/>
                <a:gd name="T4" fmla="*/ 275 w 275"/>
                <a:gd name="T5" fmla="*/ 0 h 131"/>
                <a:gd name="T6" fmla="*/ 275 w 275"/>
                <a:gd name="T7" fmla="*/ 131 h 131"/>
                <a:gd name="T8" fmla="*/ 251 w 275"/>
                <a:gd name="T9" fmla="*/ 131 h 131"/>
                <a:gd name="T10" fmla="*/ 251 w 275"/>
                <a:gd name="T11" fmla="*/ 26 h 131"/>
                <a:gd name="T12" fmla="*/ 251 w 275"/>
                <a:gd name="T13" fmla="*/ 26 h 131"/>
                <a:gd name="T14" fmla="*/ 210 w 275"/>
                <a:gd name="T15" fmla="*/ 131 h 131"/>
                <a:gd name="T16" fmla="*/ 193 w 275"/>
                <a:gd name="T17" fmla="*/ 131 h 131"/>
                <a:gd name="T18" fmla="*/ 152 w 275"/>
                <a:gd name="T19" fmla="*/ 26 h 131"/>
                <a:gd name="T20" fmla="*/ 152 w 275"/>
                <a:gd name="T21" fmla="*/ 26 h 131"/>
                <a:gd name="T22" fmla="*/ 152 w 275"/>
                <a:gd name="T23" fmla="*/ 131 h 131"/>
                <a:gd name="T24" fmla="*/ 128 w 275"/>
                <a:gd name="T25" fmla="*/ 131 h 131"/>
                <a:gd name="T26" fmla="*/ 128 w 275"/>
                <a:gd name="T27" fmla="*/ 0 h 131"/>
                <a:gd name="T28" fmla="*/ 164 w 275"/>
                <a:gd name="T29" fmla="*/ 0 h 131"/>
                <a:gd name="T30" fmla="*/ 202 w 275"/>
                <a:gd name="T31" fmla="*/ 97 h 131"/>
                <a:gd name="T32" fmla="*/ 106 w 275"/>
                <a:gd name="T33" fmla="*/ 20 h 131"/>
                <a:gd name="T34" fmla="*/ 64 w 275"/>
                <a:gd name="T35" fmla="*/ 20 h 131"/>
                <a:gd name="T36" fmla="*/ 64 w 275"/>
                <a:gd name="T37" fmla="*/ 131 h 131"/>
                <a:gd name="T38" fmla="*/ 40 w 275"/>
                <a:gd name="T39" fmla="*/ 131 h 131"/>
                <a:gd name="T40" fmla="*/ 40 w 275"/>
                <a:gd name="T41" fmla="*/ 20 h 131"/>
                <a:gd name="T42" fmla="*/ 0 w 275"/>
                <a:gd name="T43" fmla="*/ 20 h 131"/>
                <a:gd name="T44" fmla="*/ 0 w 275"/>
                <a:gd name="T45" fmla="*/ 0 h 131"/>
                <a:gd name="T46" fmla="*/ 106 w 275"/>
                <a:gd name="T47" fmla="*/ 0 h 131"/>
                <a:gd name="T48" fmla="*/ 106 w 275"/>
                <a:gd name="T49" fmla="*/ 2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" h="131">
                  <a:moveTo>
                    <a:pt x="202" y="97"/>
                  </a:moveTo>
                  <a:lnTo>
                    <a:pt x="240" y="0"/>
                  </a:lnTo>
                  <a:lnTo>
                    <a:pt x="275" y="0"/>
                  </a:lnTo>
                  <a:lnTo>
                    <a:pt x="275" y="131"/>
                  </a:lnTo>
                  <a:lnTo>
                    <a:pt x="251" y="131"/>
                  </a:lnTo>
                  <a:lnTo>
                    <a:pt x="251" y="26"/>
                  </a:lnTo>
                  <a:lnTo>
                    <a:pt x="251" y="26"/>
                  </a:lnTo>
                  <a:lnTo>
                    <a:pt x="210" y="131"/>
                  </a:lnTo>
                  <a:lnTo>
                    <a:pt x="193" y="131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52" y="131"/>
                  </a:lnTo>
                  <a:lnTo>
                    <a:pt x="128" y="131"/>
                  </a:lnTo>
                  <a:lnTo>
                    <a:pt x="128" y="0"/>
                  </a:lnTo>
                  <a:lnTo>
                    <a:pt x="164" y="0"/>
                  </a:lnTo>
                  <a:lnTo>
                    <a:pt x="202" y="97"/>
                  </a:lnTo>
                  <a:close/>
                  <a:moveTo>
                    <a:pt x="106" y="20"/>
                  </a:moveTo>
                  <a:lnTo>
                    <a:pt x="64" y="20"/>
                  </a:lnTo>
                  <a:lnTo>
                    <a:pt x="64" y="131"/>
                  </a:lnTo>
                  <a:lnTo>
                    <a:pt x="40" y="131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6" y="0"/>
                  </a:lnTo>
                  <a:lnTo>
                    <a:pt x="106" y="2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08" r:id="rId4"/>
    <p:sldLayoutId id="2147484009" r:id="rId5"/>
    <p:sldLayoutId id="2147484010" r:id="rId6"/>
    <p:sldLayoutId id="2147484011" r:id="rId7"/>
    <p:sldLayoutId id="2147484017" r:id="rId8"/>
    <p:sldLayoutId id="2147484018" r:id="rId9"/>
    <p:sldLayoutId id="2147484019" r:id="rId10"/>
    <p:sldLayoutId id="2147484012" r:id="rId11"/>
    <p:sldLayoutId id="2147484013" r:id="rId12"/>
    <p:sldLayoutId id="2147484020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24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233363" indent="-233363" algn="l" rtl="0" eaLnBrk="1" fontAlgn="base" hangingPunct="1">
        <a:lnSpc>
          <a:spcPct val="90000"/>
        </a:lnSpc>
        <a:spcBef>
          <a:spcPts val="2400"/>
        </a:spcBef>
        <a:spcAft>
          <a:spcPct val="0"/>
        </a:spcAft>
        <a:buSzPct val="90000"/>
        <a:buFont typeface="Wingdings" charset="0"/>
        <a:buChar char="§"/>
        <a:defRPr sz="2000" b="1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517525" indent="-284163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744538" indent="-228600" algn="l" rtl="0" eaLnBrk="1" fontAlgn="base" hangingPunct="1">
        <a:lnSpc>
          <a:spcPct val="90000"/>
        </a:lnSpc>
        <a:spcBef>
          <a:spcPts val="1200"/>
        </a:spcBef>
        <a:spcAft>
          <a:spcPct val="0"/>
        </a:spcAft>
        <a:buSzPct val="90000"/>
        <a:buFont typeface="Wingdings" charset="0"/>
        <a:buChar char="§"/>
        <a:defRPr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027113" indent="-277813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SzPct val="100000"/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Box 7"/>
          <p:cNvSpPr txBox="1">
            <a:spLocks noChangeArrowheads="1"/>
          </p:cNvSpPr>
          <p:nvPr/>
        </p:nvSpPr>
        <p:spPr bwMode="gray">
          <a:xfrm>
            <a:off x="-1460500" y="1370013"/>
            <a:ext cx="1841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800"/>
          </a:p>
        </p:txBody>
      </p:sp>
      <p:grpSp>
        <p:nvGrpSpPr>
          <p:cNvPr id="9218" name="Group 15"/>
          <p:cNvGrpSpPr>
            <a:grpSpLocks/>
          </p:cNvGrpSpPr>
          <p:nvPr/>
        </p:nvGrpSpPr>
        <p:grpSpPr bwMode="auto">
          <a:xfrm>
            <a:off x="0" y="4992688"/>
            <a:ext cx="9144000" cy="1865312"/>
            <a:chOff x="0" y="4992129"/>
            <a:chExt cx="9144000" cy="1865871"/>
          </a:xfrm>
        </p:grpSpPr>
        <p:sp>
          <p:nvSpPr>
            <p:cNvPr id="17" name="Rectangle 16"/>
            <p:cNvSpPr/>
            <p:nvPr/>
          </p:nvSpPr>
          <p:spPr bwMode="gray">
            <a:xfrm>
              <a:off x="0" y="4992129"/>
              <a:ext cx="9144000" cy="1865871"/>
            </a:xfrm>
            <a:prstGeom prst="rect">
              <a:avLst/>
            </a:prstGeom>
            <a:solidFill>
              <a:srgbClr val="FFFFFF"/>
            </a:solidFill>
            <a:ln w="1270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228600" y="5114403"/>
              <a:ext cx="8686800" cy="1510165"/>
            </a:xfrm>
            <a:prstGeom prst="rect">
              <a:avLst/>
            </a:prstGeom>
            <a:ln w="1270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 </a:t>
              </a:r>
            </a:p>
          </p:txBody>
        </p:sp>
      </p:grpSp>
      <p:sp>
        <p:nvSpPr>
          <p:cNvPr id="9219" name="Title 3"/>
          <p:cNvSpPr txBox="1">
            <a:spLocks/>
          </p:cNvSpPr>
          <p:nvPr/>
        </p:nvSpPr>
        <p:spPr bwMode="gray">
          <a:xfrm>
            <a:off x="133350" y="5141913"/>
            <a:ext cx="8915400" cy="14827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82880" rIns="22860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The Case for National CSIRTs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1100" dirty="0" smtClean="0">
                <a:solidFill>
                  <a:schemeClr val="bg1"/>
                </a:solidFill>
              </a:rPr>
              <a:t/>
            </a:r>
            <a:br>
              <a:rPr lang="en-US" sz="1100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ENOG 12 | Yerevan | 3-4 Oct 2016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9220" name="Picture 2" descr="Deploy360 Billboard_IPv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2250"/>
            <a:ext cx="873125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495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How to establish a CSIRT?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Define basic framework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Mission Statement (what to do?)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Definition of Constituency (for whom?)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Relationship with others (who to cooperate with, and whom to trust?)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Establish policies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Determine what services to offer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Train staff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Establish incident handling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Raise awareness of CSIRT in your community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Establish contacts with other teams</a:t>
            </a:r>
          </a:p>
        </p:txBody>
      </p:sp>
    </p:spTree>
    <p:extLst>
      <p:ext uri="{BB962C8B-B14F-4D97-AF65-F5344CB8AC3E}">
        <p14:creationId xmlns:p14="http://schemas.microsoft.com/office/powerpoint/2010/main" val="2004349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Types of CSIRT services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Reactive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Vulnerability handling alerts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Incident &amp; artefacts handling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Proactive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Announcements &amp; information dissemination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Security audits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Development of security tools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Configuration &amp; maintenance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Intrusion detection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Security Quality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Risk analysis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Disaster recovery planning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Consulting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Education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Product evaluation</a:t>
            </a:r>
          </a:p>
        </p:txBody>
      </p:sp>
    </p:spTree>
    <p:extLst>
      <p:ext uri="{BB962C8B-B14F-4D97-AF65-F5344CB8AC3E}">
        <p14:creationId xmlns:p14="http://schemas.microsoft.com/office/powerpoint/2010/main" val="1951433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need to allocate resources to a CSIRT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Handling security is 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service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activity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Incidents require timely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and effective response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Roles and responsibilities are important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formal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CSIRT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structure is a requirement to join the Security Community and benefit from it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 must be somebody handling a security problem, whose priority is to solve the problem, or at least to take effective countermeasures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Establishing a minimal Service Level requires a minimal allocation of resources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Some incidents cannot be handled “best effort style”</a:t>
            </a:r>
          </a:p>
        </p:txBody>
      </p:sp>
    </p:spTree>
    <p:extLst>
      <p:ext uri="{BB962C8B-B14F-4D97-AF65-F5344CB8AC3E}">
        <p14:creationId xmlns:p14="http://schemas.microsoft.com/office/powerpoint/2010/main" val="1871361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benefits of allocating resources to a CSIRT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Roles are defined, procedures are established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People know what to do and how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Increase in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onfidence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by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community towards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CSIRT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Increase in confidence by the community towards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host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Money costing resources (network infrastructure, data, computer services, manpower) are preserved and protected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Better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reputation means better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collaboration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52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requirements for an operational CSIRT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Provide and keep updated information about itself and its services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Trusted Introducer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Listing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Accomplish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list of operational requirements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MUST, SHOULD, MAY lists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Having operational tools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that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can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solve/neutralize/mitigate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security incidents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Belong to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Web-of-Trust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of Security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Teams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Trusted Introducer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Accreditation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process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FIRST membership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95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MUST</a:t>
            </a:r>
            <a:r>
              <a:rPr lang="is-IS" dirty="0" smtClean="0">
                <a:latin typeface="Arial" charset="0"/>
                <a:ea typeface="ＭＳ Ｐゴシック" charset="0"/>
                <a:cs typeface="ＭＳ Ｐゴシック" charset="0"/>
              </a:rPr>
              <a:t>…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Provide and make available PGP team and members keys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Provide and keep up-to-date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Web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site with contact information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Acknowledge incoming incidents and issue Trouble Tickets or Unique Identifiers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Inform external teams of unexpected security related discovered information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Provide incident closure information to the team who opened it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Use encryption to protect sensitive or personal data in incident handling information exchange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Keep all incident information confidential and not disclosed beyond the scope of incident handling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Sign all e-communications with PGP keys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84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SHOULD</a:t>
            </a:r>
            <a:r>
              <a:rPr lang="is-IS" dirty="0" smtClean="0">
                <a:latin typeface="Arial" charset="0"/>
                <a:ea typeface="ＭＳ Ｐゴシック" charset="0"/>
                <a:cs typeface="ＭＳ Ｐゴシック" charset="0"/>
              </a:rPr>
              <a:t>…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Document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and publish Best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Common Practices (BCP)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Make available its Communication and Authentication Policy for keys and certificates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Acknowledge incoming incident handling requests, and state its own Severity classification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Inform the external team about progress in handling incidents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Use a Trouble Ticket System (or equivalent) in handling procedures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Have PGP keys countersigned by other teams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Install and use security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tools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889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MAY</a:t>
            </a:r>
            <a:r>
              <a:rPr lang="is-IS" dirty="0" smtClean="0">
                <a:latin typeface="Arial" charset="0"/>
                <a:ea typeface="ＭＳ Ｐゴシック" charset="0"/>
                <a:cs typeface="ＭＳ Ｐゴシック" charset="0"/>
              </a:rPr>
              <a:t>…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Inform the external team who opened an incident about the internal escalation procedures used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Redirect the external team who opened an incident to a more appropriate Security Team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Include automated information (IODEF-like) in reports exchanged with other teams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Make available X.509 team and members certificates to other teams, including information about the Issuing Certification Authority, in case of Self Signed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CA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41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Trusted Introducer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CSIRTs rely on notion of trust – whether contacts are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trustworthy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Trusted Introducer service was introduced to establish higher level of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trust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CSIRTs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must provide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specific information about personnel and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services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Prospective CSIRTs must have support of at least two other TI-accredited CSIRTs, and others can object to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acceptance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Accredited CSIRTs are contacted 3 times per year, and must respond to maintain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accreditation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TI service is operated by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TF-CSIRT, the European Forum of Computer Incident Response Teams, but open to all teams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1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TRANSITS Training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TF-CSIRT has produced training material for CSIRTs seeking relevant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training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TRANSITS-I is 2-day basic course covering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organisational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, technical operational and legal issues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TRANSITS-II is 3-day advanced course covering traffic flow analysis, forensics, communication and incident handling exercises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Usually 2 x TRANSITS-I and 1 x TRANSITS-II workshop per year in Europe/Mediterranean/Middle East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TRANSITS materials adopted by FIRST who run workshops elsewhere in the world, and other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may also use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materials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licence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their own training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events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TRANSITS trainers can be hired for dedicated workshops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73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What is a CERT (CSIRT)?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1"/>
            <a:ext cx="8686800" cy="4679066"/>
          </a:xfrm>
        </p:spPr>
        <p:txBody>
          <a:bodyPr/>
          <a:lstStyle/>
          <a:p>
            <a:pPr marL="0" indent="0">
              <a:lnSpc>
                <a:spcPct val="100000"/>
              </a:lnSpc>
            </a:pPr>
            <a:r>
              <a:rPr lang="en-US" sz="2600" b="0" i="1" dirty="0" smtClean="0"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600" b="0" i="1" dirty="0">
                <a:latin typeface="Arial" charset="0"/>
                <a:ea typeface="ＭＳ Ｐゴシック" charset="0"/>
                <a:cs typeface="ＭＳ Ｐゴシック" charset="0"/>
              </a:rPr>
              <a:t>Computer Security Incident Response </a:t>
            </a:r>
            <a:r>
              <a:rPr lang="en-US" sz="2600" b="0" i="1" dirty="0" smtClean="0">
                <a:latin typeface="Arial" charset="0"/>
                <a:ea typeface="ＭＳ Ｐゴシック" charset="0"/>
                <a:cs typeface="ＭＳ Ｐゴシック" charset="0"/>
              </a:rPr>
              <a:t>Team (CSIRT</a:t>
            </a:r>
            <a:r>
              <a:rPr lang="en-US" sz="2600" b="0" i="1" dirty="0">
                <a:latin typeface="Arial" charset="0"/>
                <a:ea typeface="ＭＳ Ｐゴシック" charset="0"/>
                <a:cs typeface="ＭＳ Ｐゴシック" charset="0"/>
              </a:rPr>
              <a:t>) is a service organization that is responsible for receiving, reviewing, and responding </a:t>
            </a:r>
            <a:r>
              <a:rPr lang="en-US" sz="2600" b="0" i="1" dirty="0" smtClean="0">
                <a:latin typeface="Arial" charset="0"/>
                <a:ea typeface="ＭＳ Ｐゴシック" charset="0"/>
                <a:cs typeface="ＭＳ Ｐゴシック" charset="0"/>
              </a:rPr>
              <a:t>to computer </a:t>
            </a:r>
            <a:r>
              <a:rPr lang="en-US" sz="2600" b="0" i="1" dirty="0">
                <a:latin typeface="Arial" charset="0"/>
                <a:ea typeface="ＭＳ Ｐゴシック" charset="0"/>
                <a:cs typeface="ＭＳ Ｐゴシック" charset="0"/>
              </a:rPr>
              <a:t>security incident reports and activity. Their services are usually performed for a defined constituency that could be a parent entity such as a corporation, governmental, or educational organization; a region or country; a research network; or a paid client</a:t>
            </a:r>
            <a:r>
              <a:rPr lang="en-US" sz="2600" b="0" i="1" dirty="0" smtClean="0">
                <a:latin typeface="Arial" charset="0"/>
                <a:ea typeface="ＭＳ Ｐゴシック" charset="0"/>
                <a:cs typeface="ＭＳ Ｐゴシック" charset="0"/>
              </a:rPr>
              <a:t>.”</a:t>
            </a:r>
            <a:endParaRPr lang="en-US" sz="2600" b="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100000"/>
              </a:lnSpc>
            </a:pPr>
            <a:r>
              <a:rPr lang="en-US" sz="2600" b="0" dirty="0" smtClean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600" b="0" dirty="0">
                <a:latin typeface="Arial" charset="0"/>
                <a:ea typeface="ＭＳ Ｐゴシック" charset="0"/>
                <a:cs typeface="ＭＳ Ｐゴシック" charset="0"/>
              </a:rPr>
              <a:t>CERT/CC)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3"/>
          <p:cNvSpPr>
            <a:spLocks noGrp="1"/>
          </p:cNvSpPr>
          <p:nvPr>
            <p:ph type="ctrTitle"/>
          </p:nvPr>
        </p:nvSpPr>
        <p:spPr>
          <a:xfrm>
            <a:off x="228600" y="1089025"/>
            <a:ext cx="8686800" cy="995363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Arial" charset="0"/>
                <a:ea typeface="ＭＳ Ｐゴシック" charset="0"/>
                <a:cs typeface="ＭＳ Ｐゴシック" charset="0"/>
              </a:rPr>
              <a:t>Thank You!</a:t>
            </a:r>
          </a:p>
        </p:txBody>
      </p:sp>
      <p:sp>
        <p:nvSpPr>
          <p:cNvPr id="47106" name="TextBox 1"/>
          <p:cNvSpPr txBox="1">
            <a:spLocks noChangeArrowheads="1"/>
          </p:cNvSpPr>
          <p:nvPr/>
        </p:nvSpPr>
        <p:spPr bwMode="gray">
          <a:xfrm>
            <a:off x="5365874" y="4029514"/>
            <a:ext cx="3317875" cy="74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bg1"/>
                </a:solidFill>
              </a:rPr>
              <a:t>Kevin Meynell</a:t>
            </a:r>
            <a:endParaRPr lang="en-US" sz="1800" dirty="0">
              <a:solidFill>
                <a:schemeClr val="bg1"/>
              </a:solidFill>
            </a:endParaRPr>
          </a:p>
          <a:p>
            <a:pPr algn="r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 err="1" smtClean="0">
                <a:solidFill>
                  <a:schemeClr val="bg1"/>
                </a:solidFill>
              </a:rPr>
              <a:t>meynell@isoc.org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What is a CSIRT?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eam within an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that prevents, manages and responds to information security incidents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Nominated person(s), typically in smaller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organisations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Specialist team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Defined contact point – internally and externally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Historicall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y responsive, CSIRTs increasingly focus on: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revention and Detection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Alerting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Vulnerability Analysis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Development of business continuity plans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u="sng" dirty="0" smtClean="0">
                <a:latin typeface="Arial" charset="0"/>
                <a:ea typeface="ＭＳ Ｐゴシック" charset="0"/>
                <a:cs typeface="ＭＳ Ｐゴシック" charset="0"/>
              </a:rPr>
              <a:t>Coordination with other CSIRTs</a:t>
            </a:r>
          </a:p>
        </p:txBody>
      </p:sp>
    </p:spTree>
    <p:extLst>
      <p:ext uri="{BB962C8B-B14F-4D97-AF65-F5344CB8AC3E}">
        <p14:creationId xmlns:p14="http://schemas.microsoft.com/office/powerpoint/2010/main" val="646185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Recognised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CSIRTs in ENOG region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999447"/>
              </p:ext>
            </p:extLst>
          </p:nvPr>
        </p:nvGraphicFramePr>
        <p:xfrm>
          <a:off x="1257300" y="1060450"/>
          <a:ext cx="6629400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3" imgW="6629400" imgH="4737100" progId="Excel.Sheet.12">
                  <p:embed/>
                </p:oleObj>
              </mc:Choice>
              <mc:Fallback>
                <p:oleObj name="Worksheet" r:id="rId3" imgW="6629400" imgH="4737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300" y="1060450"/>
                        <a:ext cx="6629400" cy="473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90315"/>
              </p:ext>
            </p:extLst>
          </p:nvPr>
        </p:nvGraphicFramePr>
        <p:xfrm>
          <a:off x="1263650" y="1066800"/>
          <a:ext cx="6616700" cy="472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4708"/>
                <a:gridCol w="2246822"/>
                <a:gridCol w="1437585"/>
                <a:gridCol w="1437585"/>
              </a:tblGrid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Country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CSIRT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TI Status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Armenia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CERT-AM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National?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Accredited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Azerbaijan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AzScienceCERT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>
                          <a:effectLst/>
                        </a:rPr>
                        <a:t>R&amp;E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Accredited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CERT.AZ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National?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CERT.GOV.AZ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Georgia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CERT-GE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>
                          <a:effectLst/>
                        </a:rPr>
                        <a:t>R&amp;E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CERT-GOV-GE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Kazahkstan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KAZRENA-CERT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>
                          <a:effectLst/>
                        </a:rPr>
                        <a:t>R&amp;E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KZ-CERT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Moldova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CERT-GOV-MD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MD-CERT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>
                          <a:effectLst/>
                        </a:rPr>
                        <a:t>R&amp;E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Russia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CERT-GIB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ccTLD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Gov-CERT.RU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RU-CERT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National?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Accredited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WebPlus ISP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Uzbekistan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UZ-CERT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Government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Kyrgyzstan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None?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Taijikistan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None?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Turkmenistan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None?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47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Why are CSIRTs important?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Security threats are real and ongoing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Ignoring threats costs resources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</a:rPr>
              <a:t>Denial-of-Service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</a:rPr>
              <a:t>Data Theft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</a:rPr>
              <a:t>Compromises </a:t>
            </a:r>
            <a:r>
              <a:rPr lang="en-US" dirty="0" smtClean="0">
                <a:latin typeface="Arial" charset="0"/>
                <a:ea typeface="ＭＳ Ｐゴシック" charset="0"/>
              </a:rPr>
              <a:t>reputations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Prevention is better than cure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Small things often prevent disasters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End user awareness reduces problems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CSIRTs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save more than they cost, and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offer possibility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to offer value-added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services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96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Why the need for National CSIRTs?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CSIRTs usually serve particular constituencies (e.g. government, academic, private sector)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Many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security incidents are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cross-constituency and international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Need for official national points of contact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Need for national focal point within country to coordinate incidents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Operational requirements for national constituencies can be different to other constituencies (e.g. 24 x 7 is more likely needed)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Key elements of Critical Infrastructure Protection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92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Why the need for National CSIRTs?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Internet has become critical to national economies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Share knowledge, resources and tools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Compare working practices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Develop common best practices and standards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Encourage development of CSIRTs and/or </a:t>
            </a: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organisational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points of contact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Improve coordination with law enforcement, security and military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Provision of technical advice on cybersecurity to policy makers.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EU called on all member states to establish National CSIRTs by 2011.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13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Different models for National CSIRTs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Host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National Telecommunications Regulatory Body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Government CSIRT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cademic CSIRT (often these are the first CSIRTs established in a country)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Establishment of National Cybersecurity Centre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Voluntary vs Regulated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Relies on willingness of constituents to cooperate, or constituents are required to implement measures to counter threats (only in emergency situations?)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Cooperation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Bi/multi-lateral or Community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Compare working practices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Develop common best practices and standards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Encourage development of CSIRTs and/or </a:t>
            </a: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organisational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points of contact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Improve coordination with law enforcement, security and military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Provision of technical advice on cybersecurity to policy makers.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EU called on all member states to establish National CSIRTs by 2011.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43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28600" y="225425"/>
            <a:ext cx="8686800" cy="9175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Examples of National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CSIRTs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143000"/>
            <a:ext cx="8686800" cy="473507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CERT-GOV-MD (Moldova)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Operated by State Center for Special Telecommunications, provider of secure communications between government institutions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NCSC-NL (Netherlands)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Operated by Ministry of Security and Justice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NorCERT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(Norway)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Operated by National Security Authority (NSM), under the Ministry of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Defence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CERT.be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(Belgium)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Operated by BELNET, the National Research &amp; Education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Network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031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 Base Presentation">
  <a:themeElements>
    <a:clrScheme name="ISOC">
      <a:dk1>
        <a:srgbClr val="000000"/>
      </a:dk1>
      <a:lt1>
        <a:srgbClr val="FFFFFF"/>
      </a:lt1>
      <a:dk2>
        <a:srgbClr val="0033A0"/>
      </a:dk2>
      <a:lt2>
        <a:srgbClr val="FFFFFF"/>
      </a:lt2>
      <a:accent1>
        <a:srgbClr val="0033A0"/>
      </a:accent1>
      <a:accent2>
        <a:srgbClr val="009FDF"/>
      </a:accent2>
      <a:accent3>
        <a:srgbClr val="001489"/>
      </a:accent3>
      <a:accent4>
        <a:srgbClr val="485CC7"/>
      </a:accent4>
      <a:accent5>
        <a:srgbClr val="63666A"/>
      </a:accent5>
      <a:accent6>
        <a:srgbClr val="97999B"/>
      </a:accent6>
      <a:hlink>
        <a:srgbClr val="009FDF"/>
      </a:hlink>
      <a:folHlink>
        <a:srgbClr val="97999B"/>
      </a:folHlink>
    </a:clrScheme>
    <a:fontScheme name="IS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 w="12700" cap="sq">
          <a:noFill/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12700" cap="sq">
          <a:solidFill>
            <a:schemeClr val="tx1"/>
          </a:solidFill>
          <a:miter lim="800000"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rtlCol="0">
        <a:spAutoFit/>
      </a:bodyPr>
      <a:lstStyle>
        <a:defPPr>
          <a:lnSpc>
            <a:spcPct val="90000"/>
          </a:lnSpc>
          <a:spcBef>
            <a:spcPts val="1200"/>
          </a:spcBef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 Base Presentation.potx</Template>
  <TotalTime>10389</TotalTime>
  <Words>1299</Words>
  <Application>Microsoft Macintosh PowerPoint</Application>
  <PresentationFormat>On-screen Show (4:3)</PresentationFormat>
  <Paragraphs>239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ＭＳ Ｐゴシック</vt:lpstr>
      <vt:lpstr>Wingdings</vt:lpstr>
      <vt:lpstr>Arial</vt:lpstr>
      <vt:lpstr>DO Base Presentation</vt:lpstr>
      <vt:lpstr>Worksheet</vt:lpstr>
      <vt:lpstr>PowerPoint Presentation</vt:lpstr>
      <vt:lpstr>What is a CERT (CSIRT)?</vt:lpstr>
      <vt:lpstr>What is a CSIRT?</vt:lpstr>
      <vt:lpstr>Recognised CSIRTs in ENOG region</vt:lpstr>
      <vt:lpstr>Why are CSIRTs important?</vt:lpstr>
      <vt:lpstr>Why the need for National CSIRTs?</vt:lpstr>
      <vt:lpstr>Why the need for National CSIRTs?</vt:lpstr>
      <vt:lpstr>Different models for National CSIRTs</vt:lpstr>
      <vt:lpstr>Examples of National CSIRTs</vt:lpstr>
      <vt:lpstr>How to establish a CSIRT?</vt:lpstr>
      <vt:lpstr>Types of CSIRT services</vt:lpstr>
      <vt:lpstr>The need to allocate resources to a CSIRT</vt:lpstr>
      <vt:lpstr>The benefits of allocating resources to a CSIRT</vt:lpstr>
      <vt:lpstr>The requirements for an operational CSIRT</vt:lpstr>
      <vt:lpstr>MUST…</vt:lpstr>
      <vt:lpstr>SHOULD…</vt:lpstr>
      <vt:lpstr>MAY…</vt:lpstr>
      <vt:lpstr>Trusted Introducer</vt:lpstr>
      <vt:lpstr>TRANSITS Training</vt:lpstr>
      <vt:lpstr>Thank You!</vt:lpstr>
    </vt:vector>
  </TitlesOfParts>
  <Company>Internet Society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IPv6, DNSSEC, RPKI, etc.:  What’s the Holdup and How Can We Help? </dc:title>
  <dc:creator>Megan Kruse</dc:creator>
  <cp:lastModifiedBy>Kevin Meynell</cp:lastModifiedBy>
  <cp:revision>134</cp:revision>
  <cp:lastPrinted>2012-05-01T14:34:34Z</cp:lastPrinted>
  <dcterms:created xsi:type="dcterms:W3CDTF">2012-05-10T16:36:35Z</dcterms:created>
  <dcterms:modified xsi:type="dcterms:W3CDTF">2016-10-04T03:09:40Z</dcterms:modified>
</cp:coreProperties>
</file>