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2"/>
  </p:notesMasterIdLst>
  <p:sldIdLst>
    <p:sldId id="443" r:id="rId2"/>
    <p:sldId id="377" r:id="rId3"/>
    <p:sldId id="464" r:id="rId4"/>
    <p:sldId id="446" r:id="rId5"/>
    <p:sldId id="448" r:id="rId6"/>
    <p:sldId id="459" r:id="rId7"/>
    <p:sldId id="460" r:id="rId8"/>
    <p:sldId id="461" r:id="rId9"/>
    <p:sldId id="465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62" r:id="rId19"/>
    <p:sldId id="463" r:id="rId20"/>
    <p:sldId id="375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3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288E0980-329F-EF4E-B197-071E9F1C6E2C}" type="datetime1">
              <a:rPr lang="en-US"/>
              <a:pPr>
                <a:defRPr/>
              </a:pPr>
              <a:t>10/4/16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EE576CA-CFF3-7B46-AE08-DC96F7BEE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7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228600" y="228600"/>
            <a:ext cx="8689975" cy="4764088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6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599" y="1708038"/>
            <a:ext cx="8689975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7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Parti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228600" y="228600"/>
            <a:ext cx="8686800" cy="23558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 bwMode="gray">
          <a:xfrm>
            <a:off x="228600" y="2705100"/>
            <a:ext cx="8686800" cy="3924300"/>
          </a:xfrm>
          <a:solidFill>
            <a:srgbClr val="63666A"/>
          </a:solidFill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1280160"/>
            <a:ext cx="8686800" cy="685800"/>
          </a:xfrm>
        </p:spPr>
        <p:txBody>
          <a:bodyPr bIns="0" rtlCol="0" anchor="b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63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gray">
          <a:xfrm>
            <a:off x="228600" y="228600"/>
            <a:ext cx="8689975" cy="4764088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42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" name="Rectangle 40"/>
          <p:cNvSpPr/>
          <p:nvPr userDrawn="1"/>
        </p:nvSpPr>
        <p:spPr bwMode="gray">
          <a:xfrm>
            <a:off x="228600" y="228600"/>
            <a:ext cx="8689975" cy="4764088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4341813" cy="1036320"/>
          </a:xfrm>
        </p:spPr>
        <p:txBody>
          <a:bodyPr/>
          <a:lstStyle>
            <a:lvl1pPr>
              <a:spcBef>
                <a:spcPts val="0"/>
              </a:spcBef>
              <a:defRPr sz="1400" b="0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228600" y="225425"/>
            <a:ext cx="4343400" cy="461665"/>
          </a:xfrm>
        </p:spPr>
        <p:txBody>
          <a:bodyPr bIns="0">
            <a:sp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228600" y="687090"/>
            <a:ext cx="4343400" cy="341632"/>
          </a:xfrm>
        </p:spPr>
        <p:txBody>
          <a:bodyPr bIns="0" rtlCol="0">
            <a:spAutoFit/>
          </a:bodyPr>
          <a:lstStyle>
            <a:lvl1pPr>
              <a:defRPr lang="en-US" sz="18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6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228600" y="228600"/>
            <a:ext cx="8689975" cy="4764088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599" y="1089406"/>
            <a:ext cx="8689975" cy="618631"/>
          </a:xfrm>
        </p:spPr>
        <p:txBody>
          <a:bodyPr bIns="0" anchor="b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6800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5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6" name="Freeform 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5" name="Picture Placeholder 16"/>
          <p:cNvSpPr>
            <a:spLocks noGrp="1"/>
          </p:cNvSpPr>
          <p:nvPr>
            <p:ph type="pic" sz="quarter" idx="10"/>
          </p:nvPr>
        </p:nvSpPr>
        <p:spPr bwMode="gray">
          <a:xfrm>
            <a:off x="228600" y="228601"/>
            <a:ext cx="8689975" cy="4763527"/>
          </a:xfrm>
          <a:solidFill>
            <a:srgbClr val="63666A"/>
          </a:solidFill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2411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6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143000"/>
            <a:ext cx="8686800" cy="4918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6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2286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1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9974" cy="5836471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Content,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 noChangeAspect="1"/>
          </p:cNvSpPr>
          <p:nvPr>
            <p:ph type="pic" sz="quarter" idx="14"/>
          </p:nvPr>
        </p:nvSpPr>
        <p:spPr bwMode="gray">
          <a:xfrm>
            <a:off x="228600" y="3886200"/>
            <a:ext cx="8686800" cy="1828800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6800" cy="3660775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gray">
          <a:xfrm>
            <a:off x="228600" y="225425"/>
            <a:ext cx="8689975" cy="640397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1280160"/>
            <a:ext cx="8686800" cy="685800"/>
          </a:xfrm>
        </p:spPr>
        <p:txBody>
          <a:bodyPr bIns="0" rtlCol="0" anchor="b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2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228600" y="228600"/>
            <a:ext cx="8686800" cy="6400800"/>
          </a:xfrm>
          <a:solidFill>
            <a:srgbClr val="63666A"/>
          </a:solidFill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1280160"/>
            <a:ext cx="8686800" cy="685800"/>
          </a:xfrm>
        </p:spPr>
        <p:txBody>
          <a:bodyPr bIns="0" rtlCol="0" anchor="b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8600" tIns="182880" rIns="2286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28600" y="1143000"/>
            <a:ext cx="8686800" cy="49196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8600" tIns="91440" rIns="22860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6"/>
          <p:cNvGrpSpPr>
            <a:grpSpLocks noChangeAspect="1"/>
          </p:cNvGrpSpPr>
          <p:nvPr/>
        </p:nvGrpSpPr>
        <p:grpSpPr bwMode="gray">
          <a:xfrm>
            <a:off x="7009535" y="5931712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10" name="Freeform 9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08" r:id="rId4"/>
    <p:sldLayoutId id="2147484009" r:id="rId5"/>
    <p:sldLayoutId id="2147484010" r:id="rId6"/>
    <p:sldLayoutId id="2147484011" r:id="rId7"/>
    <p:sldLayoutId id="2147484017" r:id="rId8"/>
    <p:sldLayoutId id="2147484018" r:id="rId9"/>
    <p:sldLayoutId id="2147484019" r:id="rId10"/>
    <p:sldLayoutId id="2147484012" r:id="rId11"/>
    <p:sldLayoutId id="2147484013" r:id="rId12"/>
    <p:sldLayoutId id="2147484020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24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233363" indent="-233363" algn="l" rtl="0" eaLnBrk="1" fontAlgn="base" hangingPunct="1">
        <a:lnSpc>
          <a:spcPct val="90000"/>
        </a:lnSpc>
        <a:spcBef>
          <a:spcPts val="2400"/>
        </a:spcBef>
        <a:spcAft>
          <a:spcPct val="0"/>
        </a:spcAft>
        <a:buSzPct val="90000"/>
        <a:buFont typeface="Wingdings" charset="0"/>
        <a:buChar char="§"/>
        <a:defRPr sz="2000" b="1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517525" indent="-28416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744538" indent="-228600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SzPct val="90000"/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027113" indent="-2778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SzPct val="100000"/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7"/>
          <p:cNvSpPr txBox="1">
            <a:spLocks noChangeArrowheads="1"/>
          </p:cNvSpPr>
          <p:nvPr/>
        </p:nvSpPr>
        <p:spPr bwMode="gray">
          <a:xfrm>
            <a:off x="-1460500" y="1370013"/>
            <a:ext cx="1841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800"/>
          </a:p>
        </p:txBody>
      </p:sp>
      <p:grpSp>
        <p:nvGrpSpPr>
          <p:cNvPr id="9218" name="Group 15"/>
          <p:cNvGrpSpPr>
            <a:grpSpLocks/>
          </p:cNvGrpSpPr>
          <p:nvPr/>
        </p:nvGrpSpPr>
        <p:grpSpPr bwMode="auto">
          <a:xfrm>
            <a:off x="0" y="4992688"/>
            <a:ext cx="9144000" cy="1865312"/>
            <a:chOff x="0" y="4992129"/>
            <a:chExt cx="9144000" cy="1865871"/>
          </a:xfrm>
        </p:grpSpPr>
        <p:sp>
          <p:nvSpPr>
            <p:cNvPr id="17" name="Rectangle 16"/>
            <p:cNvSpPr/>
            <p:nvPr/>
          </p:nvSpPr>
          <p:spPr bwMode="gray">
            <a:xfrm>
              <a:off x="0" y="4992129"/>
              <a:ext cx="9144000" cy="1865871"/>
            </a:xfrm>
            <a:prstGeom prst="rect">
              <a:avLst/>
            </a:prstGeom>
            <a:solidFill>
              <a:srgbClr val="FFFFFF"/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228600" y="5114403"/>
              <a:ext cx="8686800" cy="1510165"/>
            </a:xfrm>
            <a:prstGeom prst="rect">
              <a:avLst/>
            </a:prstGeom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</a:t>
              </a:r>
            </a:p>
          </p:txBody>
        </p:sp>
      </p:grpSp>
      <p:sp>
        <p:nvSpPr>
          <p:cNvPr id="9219" name="Title 3"/>
          <p:cNvSpPr txBox="1">
            <a:spLocks/>
          </p:cNvSpPr>
          <p:nvPr/>
        </p:nvSpPr>
        <p:spPr bwMode="gray">
          <a:xfrm>
            <a:off x="133350" y="5141913"/>
            <a:ext cx="8915400" cy="14827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82880" rIns="22860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The Case for National CSIRTs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/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ENOG 12 | Yerevan | 3-4 Oct 2016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9220" name="Picture 2" descr="Deploy360 Billboard_IPv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250"/>
            <a:ext cx="873125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495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to establish a CSIRT?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Define basic framework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Mission Statement (what to do?)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Definition of Constituency (for whom?)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Relationship with others (who to cooperate with, and whom to trust?)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Establish policies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Determine what services to offer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Train staff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Establish incident handling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Raise awareness of CSIRT in your community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Establish contacts with other teams</a:t>
            </a:r>
          </a:p>
        </p:txBody>
      </p:sp>
    </p:spTree>
    <p:extLst>
      <p:ext uri="{BB962C8B-B14F-4D97-AF65-F5344CB8AC3E}">
        <p14:creationId xmlns:p14="http://schemas.microsoft.com/office/powerpoint/2010/main" val="2004349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Types of CSIRT services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Reactive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Vulnerability handling alerts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Incident &amp; artefacts handling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Proactive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Announcements &amp; information dissemination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Security audits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Development of security tools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Configuration &amp; maintenance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Intrusion detection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Security Quality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Risk analysis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Disaster recovery planning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Consulting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Education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Product evaluation</a:t>
            </a:r>
          </a:p>
        </p:txBody>
      </p:sp>
    </p:spTree>
    <p:extLst>
      <p:ext uri="{BB962C8B-B14F-4D97-AF65-F5344CB8AC3E}">
        <p14:creationId xmlns:p14="http://schemas.microsoft.com/office/powerpoint/2010/main" val="1951433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need to allocate resources to a CSIRT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Handling security is 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service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activity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Incidents require timely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effective response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Roles and responsibilities are important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formal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CSIRT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structure is a requirement to join the Security Community and benefit from it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 must be somebody handling a security problem, whose priority is to solve the problem, or at least to take effective countermeasures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Establishing a minimal Service Level requires a minimal allocation of resources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 incidents cannot be handled “best effort style”</a:t>
            </a:r>
          </a:p>
        </p:txBody>
      </p:sp>
    </p:spTree>
    <p:extLst>
      <p:ext uri="{BB962C8B-B14F-4D97-AF65-F5344CB8AC3E}">
        <p14:creationId xmlns:p14="http://schemas.microsoft.com/office/powerpoint/2010/main" val="187136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benefits of allocating resources to a CSIRT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Roles are defined, procedures are established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People know what to do and how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Increase in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onfidence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community towards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CSIRT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Increase in confidence by the community towards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host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Money costing resources (network infrastructure, data, computer services, manpower) are preserved and protected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Better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reputation means better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collaboration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52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requirements for an operational CSIRT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and keep updated information about itself and its services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Trusted Introducer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Listing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Accomplish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list of operational requirements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MUST, SHOULD, MAY lists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Having operational tools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solve/neutralize/mitigate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security incidents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Belong to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Web-of-Trust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Security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Teams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Trusted Introducer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Accreditation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process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FIRST membership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95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MUST</a:t>
            </a:r>
            <a:r>
              <a:rPr lang="is-IS" dirty="0" smtClean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and make available PGP team and members keys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and keep up-to-date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Web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site with contact information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Acknowledge incoming incidents and issue Trouble Tickets or Unique Identifiers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Inform external teams of unexpected security related discovered information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incident closure information to the team who opened it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encryption to protect sensitive or personal data in incident handling information exchange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Keep all incident information confidential and not disclosed beyond the scope of incident handling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Sign all e-communications with PGP keys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84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SHOULD</a:t>
            </a:r>
            <a:r>
              <a:rPr lang="is-IS" dirty="0" smtClean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Document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and publish Best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Common Practices (BCP)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Make available its Communication and Authentication Policy for keys and certificates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Acknowledge incoming incident handling requests, and state its own Severity classification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Inform the external team about progress in handling incidents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a Trouble Ticket System (or equivalent) in handling procedures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PGP keys countersigned by other teams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Install and use security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tools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89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MAY</a:t>
            </a:r>
            <a:r>
              <a:rPr lang="is-IS" dirty="0" smtClean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Inform the external team who opened an incident about the internal escalation procedures used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Redirect the external team who opened an incident to a more appropriate Security Team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Include automated information (IODEF-like) in reports exchanged with other teams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Make available X.509 team and members certificates to other teams, including information about the Issuing Certification Authority, in case of Self Signed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41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Trusted Introducer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CSIRTs rely on notion of trust – whether contacts are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trustworthy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Trusted Introducer service was introduced to establish higher level of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trust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CSIRTs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must provide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specific information about personnel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services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Prospective CSIRTs must have support of at least two other TI-accredited CSIRTs, and others can object to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acceptance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Accredited CSIRTs are contacted 3 times per year, and must respond to maintain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accreditation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TI service is operated by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TF-CSIRT, the European Forum of Computer Incident Response Teams, but open to all teams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1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TRANSITS Training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TF-CSIRT has produced training material for CSIRTs seeking relevant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training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TRANSITS-I is 2-day basic course covering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organisational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technical operational and legal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TRANSITS-II is 3-day advanced course covering traffic flow analysis, forensics, communication and incident handling exercises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Usually 2 x TRANSITS-I and 1 x TRANSITS-II workshop per year in Europe/Mediterranean/Middle East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TRANSITS materials adopted by FIRST who run workshops elsewhere in the world, and other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may also use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materials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licence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their own training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events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TRANSITS trainers can be hired for dedicated workshops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73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is a CERT (CSIRT)?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1"/>
            <a:ext cx="8686800" cy="4679066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en-US" sz="2600" b="0" i="1" dirty="0" smtClean="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600" b="0" i="1" dirty="0">
                <a:latin typeface="Arial" charset="0"/>
                <a:ea typeface="ＭＳ Ｐゴシック" charset="0"/>
                <a:cs typeface="ＭＳ Ｐゴシック" charset="0"/>
              </a:rPr>
              <a:t>Computer Security Incident Response </a:t>
            </a:r>
            <a:r>
              <a:rPr lang="en-US" sz="2600" b="0" i="1" dirty="0" smtClean="0">
                <a:latin typeface="Arial" charset="0"/>
                <a:ea typeface="ＭＳ Ｐゴシック" charset="0"/>
                <a:cs typeface="ＭＳ Ｐゴシック" charset="0"/>
              </a:rPr>
              <a:t>Team (CSIRT</a:t>
            </a:r>
            <a:r>
              <a:rPr lang="en-US" sz="2600" b="0" i="1" dirty="0">
                <a:latin typeface="Arial" charset="0"/>
                <a:ea typeface="ＭＳ Ｐゴシック" charset="0"/>
                <a:cs typeface="ＭＳ Ｐゴシック" charset="0"/>
              </a:rPr>
              <a:t>) is a service organization that is responsible for receiving, reviewing, and responding </a:t>
            </a:r>
            <a:r>
              <a:rPr lang="en-US" sz="2600" b="0" i="1" dirty="0" smtClean="0">
                <a:latin typeface="Arial" charset="0"/>
                <a:ea typeface="ＭＳ Ｐゴシック" charset="0"/>
                <a:cs typeface="ＭＳ Ｐゴシック" charset="0"/>
              </a:rPr>
              <a:t>to computer </a:t>
            </a:r>
            <a:r>
              <a:rPr lang="en-US" sz="2600" b="0" i="1" dirty="0">
                <a:latin typeface="Arial" charset="0"/>
                <a:ea typeface="ＭＳ Ｐゴシック" charset="0"/>
                <a:cs typeface="ＭＳ Ｐゴシック" charset="0"/>
              </a:rPr>
              <a:t>security incident reports and activity. Their services are usually performed for a defined constituency that could be a parent entity such as a corporation, governmental, or educational organization; a region or country; a research network; or a paid client</a:t>
            </a:r>
            <a:r>
              <a:rPr lang="en-US" sz="2600" b="0" i="1" dirty="0" smtClean="0">
                <a:latin typeface="Arial" charset="0"/>
                <a:ea typeface="ＭＳ Ｐゴシック" charset="0"/>
                <a:cs typeface="ＭＳ Ｐゴシック" charset="0"/>
              </a:rPr>
              <a:t>.”</a:t>
            </a:r>
            <a:endParaRPr lang="en-US" sz="2600" b="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</a:pPr>
            <a:r>
              <a:rPr lang="en-US" sz="2600" b="0" dirty="0" smtClean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b="0" dirty="0">
                <a:latin typeface="Arial" charset="0"/>
                <a:ea typeface="ＭＳ Ｐゴシック" charset="0"/>
                <a:cs typeface="ＭＳ Ｐゴシック" charset="0"/>
              </a:rPr>
              <a:t>CERT/CC)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3"/>
          <p:cNvSpPr>
            <a:spLocks noGrp="1"/>
          </p:cNvSpPr>
          <p:nvPr>
            <p:ph type="ctrTitle"/>
          </p:nvPr>
        </p:nvSpPr>
        <p:spPr>
          <a:xfrm>
            <a:off x="228600" y="1089025"/>
            <a:ext cx="8686800" cy="995363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Arial" charset="0"/>
                <a:ea typeface="ＭＳ Ｐゴシック" charset="0"/>
                <a:cs typeface="ＭＳ Ｐゴシック" charset="0"/>
              </a:rPr>
              <a:t>Thank You!</a:t>
            </a:r>
          </a:p>
        </p:txBody>
      </p:sp>
      <p:sp>
        <p:nvSpPr>
          <p:cNvPr id="47106" name="TextBox 1"/>
          <p:cNvSpPr txBox="1">
            <a:spLocks noChangeArrowheads="1"/>
          </p:cNvSpPr>
          <p:nvPr/>
        </p:nvSpPr>
        <p:spPr bwMode="gray">
          <a:xfrm>
            <a:off x="5365874" y="4029514"/>
            <a:ext cx="3317875" cy="74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Kevin Meynell</a:t>
            </a:r>
            <a:endParaRPr lang="en-US" sz="1800" dirty="0">
              <a:solidFill>
                <a:schemeClr val="bg1"/>
              </a:solidFill>
            </a:endParaRPr>
          </a:p>
          <a:p>
            <a:pPr algn="r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 err="1" smtClean="0">
                <a:solidFill>
                  <a:schemeClr val="bg1"/>
                </a:solidFill>
              </a:rPr>
              <a:t>meynell@isoc.org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is a CSIRT?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eam within an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that prevents, manages and responds to information security incidents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Nominated person(s), typically in smaller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organisations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Specialist team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Defined contact point – internally and externally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Historicall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y responsive, CSIRTs increasingly focus on: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revention and Detection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Alerting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Vulnerability Analysis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Development of business continuity plans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u="sng" dirty="0" smtClean="0">
                <a:latin typeface="Arial" charset="0"/>
                <a:ea typeface="ＭＳ Ｐゴシック" charset="0"/>
                <a:cs typeface="ＭＳ Ｐゴシック" charset="0"/>
              </a:rPr>
              <a:t>Coordination with other CSIRTs</a:t>
            </a:r>
          </a:p>
        </p:txBody>
      </p:sp>
    </p:spTree>
    <p:extLst>
      <p:ext uri="{BB962C8B-B14F-4D97-AF65-F5344CB8AC3E}">
        <p14:creationId xmlns:p14="http://schemas.microsoft.com/office/powerpoint/2010/main" val="646185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Recognised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CSIRTs in ENOG region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999447"/>
              </p:ext>
            </p:extLst>
          </p:nvPr>
        </p:nvGraphicFramePr>
        <p:xfrm>
          <a:off x="1257300" y="1060450"/>
          <a:ext cx="6629400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6629400" imgH="4737100" progId="Excel.Sheet.12">
                  <p:embed/>
                </p:oleObj>
              </mc:Choice>
              <mc:Fallback>
                <p:oleObj name="Worksheet" r:id="rId3" imgW="6629400" imgH="4737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1060450"/>
                        <a:ext cx="6629400" cy="473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90315"/>
              </p:ext>
            </p:extLst>
          </p:nvPr>
        </p:nvGraphicFramePr>
        <p:xfrm>
          <a:off x="1263650" y="1066800"/>
          <a:ext cx="6616700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708"/>
                <a:gridCol w="2246822"/>
                <a:gridCol w="1437585"/>
                <a:gridCol w="1437585"/>
              </a:tblGrid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Country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CSIRT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TI Status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Armenia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CERT-AM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National?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Accredited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Azerbaijan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AzScienceCERT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R&amp;E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Accredited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CERT.AZ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National?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CERT.GOV.AZ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Georgia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CERT-GE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R&amp;E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CERT-GOV-GE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Kazahkstan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KAZRENA-CERT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R&amp;E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KZ-CERT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Moldova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CERT-GOV-MD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MD-CERT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>
                          <a:effectLst/>
                        </a:rPr>
                        <a:t>R&amp;E</a:t>
                      </a:r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Russia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CERT-GIB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ccTLD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Gov-CERT.RU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RU-CERT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National?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Accredited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WebPlus ISP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Uzbekistan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UZ-CERT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-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Kyrgyzstan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None?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Taijikistan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None?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Turkmenistan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None?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47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are CSIRTs important?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Security threats are real and ongoing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Ignoring threats costs resources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</a:rPr>
              <a:t>Denial-of-Service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</a:rPr>
              <a:t>Data Theft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</a:rPr>
              <a:t>Compromises </a:t>
            </a:r>
            <a:r>
              <a:rPr lang="en-US" dirty="0" smtClean="0">
                <a:latin typeface="Arial" charset="0"/>
                <a:ea typeface="ＭＳ Ｐゴシック" charset="0"/>
              </a:rPr>
              <a:t>reputations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Prevention is better than cure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Small things often prevent disasters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End user awareness reduces problems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CSIRTs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save more than they cost, and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offer possibility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to offer value-added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services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96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the need for National CSIRTs?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CSIRTs usually serve particular constituencies (e.g. government, academic, private sector)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Many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security incidents are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cross-constituency and international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Need for official national points of contact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Need for national focal point within country to coordinate incidents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Operational requirements for national constituencies can be different to other constituencies (e.g. 24 x 7 is more likely needed)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Key elements of Critical Infrastructure Protection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92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the need for National CSIRTs?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Internet has become critical to national economies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Share knowledge, resources and tools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Compare working practices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Develop common best practices and standards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Encourage development of CSIRTs and/or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organisational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points of contact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Improve coordination with law enforcement, security and military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Provision of technical advice on cybersecurity to policy makers.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EU called on all member states to establish National CSIRTs by 2011.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13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Different models for National CSIRTs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Host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organisation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National Telecommunications Regulatory Body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Government CSIRT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cademic CSIRT (often these are the first CSIRTs established in a country)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Establishment of National Cybersecurity Centre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Voluntary vs Regulated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Relies on willingness of constituents to cooperate, or constituents are required to implement measures to counter threats (only in emergency situations?)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Cooperation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Bi/multi-lateral or Community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Compare working practices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Develop common best practices and standards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Encourage development of CSIRTs and/or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organisational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points of contact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Improve coordination with law enforcement, security and military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Provision of technical advice on cybersecurity to policy makers.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EU called on all member states to establish National CSIRTs by 2011.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43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Examples of National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CSIRTs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143000"/>
            <a:ext cx="8686800" cy="4735072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CERT-GOV-MD (Moldova)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Operated by State Center for Special Telecommunications, provider of secure communications between government institutions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NCSC-NL (Netherlands)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Operated by Ministry of Security and Justice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NorCERT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(Norway)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Operated by National Security Authority (NSM), under the Ministry of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Defence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CERT.be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(Belgium)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Operated by BELNET, the National Research &amp; Education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Network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03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 Base Presentation">
  <a:themeElements>
    <a:clrScheme name="ISOC">
      <a:dk1>
        <a:srgbClr val="000000"/>
      </a:dk1>
      <a:lt1>
        <a:srgbClr val="FFFFFF"/>
      </a:lt1>
      <a:dk2>
        <a:srgbClr val="0033A0"/>
      </a:dk2>
      <a:lt2>
        <a:srgbClr val="FFFFFF"/>
      </a:lt2>
      <a:accent1>
        <a:srgbClr val="0033A0"/>
      </a:accent1>
      <a:accent2>
        <a:srgbClr val="009FDF"/>
      </a:accent2>
      <a:accent3>
        <a:srgbClr val="001489"/>
      </a:accent3>
      <a:accent4>
        <a:srgbClr val="485CC7"/>
      </a:accent4>
      <a:accent5>
        <a:srgbClr val="63666A"/>
      </a:accent5>
      <a:accent6>
        <a:srgbClr val="97999B"/>
      </a:accent6>
      <a:hlink>
        <a:srgbClr val="009FDF"/>
      </a:hlink>
      <a:folHlink>
        <a:srgbClr val="97999B"/>
      </a:folHlink>
    </a:clrScheme>
    <a:fontScheme name="IS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12700" cap="sq"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 cap="sq">
          <a:solidFill>
            <a:schemeClr val="tx1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 Base Presentation.potx</Template>
  <TotalTime>10389</TotalTime>
  <Words>1299</Words>
  <Application>Microsoft Macintosh PowerPoint</Application>
  <PresentationFormat>On-screen Show (4:3)</PresentationFormat>
  <Paragraphs>239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ＭＳ Ｐゴシック</vt:lpstr>
      <vt:lpstr>Wingdings</vt:lpstr>
      <vt:lpstr>Arial</vt:lpstr>
      <vt:lpstr>DO Base Presentation</vt:lpstr>
      <vt:lpstr>Worksheet</vt:lpstr>
      <vt:lpstr>PowerPoint Presentation</vt:lpstr>
      <vt:lpstr>What is a CERT (CSIRT)?</vt:lpstr>
      <vt:lpstr>What is a CSIRT?</vt:lpstr>
      <vt:lpstr>Recognised CSIRTs in ENOG region</vt:lpstr>
      <vt:lpstr>Why are CSIRTs important?</vt:lpstr>
      <vt:lpstr>Why the need for National CSIRTs?</vt:lpstr>
      <vt:lpstr>Why the need for National CSIRTs?</vt:lpstr>
      <vt:lpstr>Different models for National CSIRTs</vt:lpstr>
      <vt:lpstr>Examples of National CSIRTs</vt:lpstr>
      <vt:lpstr>How to establish a CSIRT?</vt:lpstr>
      <vt:lpstr>Types of CSIRT services</vt:lpstr>
      <vt:lpstr>The need to allocate resources to a CSIRT</vt:lpstr>
      <vt:lpstr>The benefits of allocating resources to a CSIRT</vt:lpstr>
      <vt:lpstr>The requirements for an operational CSIRT</vt:lpstr>
      <vt:lpstr>MUST…</vt:lpstr>
      <vt:lpstr>SHOULD…</vt:lpstr>
      <vt:lpstr>MAY…</vt:lpstr>
      <vt:lpstr>Trusted Introducer</vt:lpstr>
      <vt:lpstr>TRANSITS Training</vt:lpstr>
      <vt:lpstr>Thank You!</vt:lpstr>
    </vt:vector>
  </TitlesOfParts>
  <Company>Internet Society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IPv6, DNSSEC, RPKI, etc.:  What’s the Holdup and How Can We Help? </dc:title>
  <dc:creator>Megan Kruse</dc:creator>
  <cp:lastModifiedBy>Kevin Meynell</cp:lastModifiedBy>
  <cp:revision>134</cp:revision>
  <cp:lastPrinted>2012-05-01T14:34:34Z</cp:lastPrinted>
  <dcterms:created xsi:type="dcterms:W3CDTF">2012-05-10T16:36:35Z</dcterms:created>
  <dcterms:modified xsi:type="dcterms:W3CDTF">2016-10-04T03:09:40Z</dcterms:modified>
</cp:coreProperties>
</file>