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64" r:id="rId3"/>
    <p:sldId id="282" r:id="rId4"/>
    <p:sldId id="257" r:id="rId5"/>
    <p:sldId id="258" r:id="rId6"/>
    <p:sldId id="259" r:id="rId7"/>
    <p:sldId id="263" r:id="rId8"/>
    <p:sldId id="284" r:id="rId9"/>
    <p:sldId id="265" r:id="rId10"/>
    <p:sldId id="266" r:id="rId11"/>
    <p:sldId id="283" r:id="rId12"/>
    <p:sldId id="267" r:id="rId13"/>
    <p:sldId id="268" r:id="rId14"/>
    <p:sldId id="269" r:id="rId15"/>
    <p:sldId id="270" r:id="rId16"/>
    <p:sldId id="272" r:id="rId17"/>
    <p:sldId id="273" r:id="rId18"/>
    <p:sldId id="274" r:id="rId19"/>
    <p:sldId id="279" r:id="rId20"/>
    <p:sldId id="280" r:id="rId21"/>
    <p:sldId id="275" r:id="rId22"/>
    <p:sldId id="276" r:id="rId23"/>
    <p:sldId id="277" r:id="rId24"/>
    <p:sldId id="281" r:id="rId25"/>
    <p:sldId id="2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953444-D5DA-41B9-9843-F2BDC665CE2C}" type="datetimeFigureOut">
              <a:rPr lang="en-US" smtClean="0"/>
              <a:t>9/12/2016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17C1E5-6584-4A23-BA27-28A90454647B}" type="slidenum">
              <a:rPr lang="en-US" smtClean="0"/>
              <a:t>‹#›</a:t>
            </a:fld>
            <a:endParaRPr lang="en-US"/>
          </a:p>
        </p:txBody>
      </p:sp>
    </p:spTree>
    <p:extLst>
      <p:ext uri="{BB962C8B-B14F-4D97-AF65-F5344CB8AC3E}">
        <p14:creationId xmlns:p14="http://schemas.microsoft.com/office/powerpoint/2010/main" val="1713842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Despite what</a:t>
            </a:r>
            <a:r>
              <a:rPr lang="en-US" baseline="0" dirty="0" smtClean="0"/>
              <a:t> the OSI model calls layer 4</a:t>
            </a:r>
            <a:endParaRPr lang="en-US" dirty="0"/>
          </a:p>
        </p:txBody>
      </p:sp>
      <p:sp>
        <p:nvSpPr>
          <p:cNvPr id="4" name="Slide Number Placeholder 3"/>
          <p:cNvSpPr>
            <a:spLocks noGrp="1"/>
          </p:cNvSpPr>
          <p:nvPr>
            <p:ph type="sldNum" sz="quarter" idx="10"/>
          </p:nvPr>
        </p:nvSpPr>
        <p:spPr/>
        <p:txBody>
          <a:bodyPr/>
          <a:lstStyle/>
          <a:p>
            <a:fld id="{D017C1E5-6584-4A23-BA27-28A90454647B}" type="slidenum">
              <a:rPr lang="en-US" smtClean="0"/>
              <a:t>13</a:t>
            </a:fld>
            <a:endParaRPr lang="en-US"/>
          </a:p>
        </p:txBody>
      </p:sp>
    </p:spTree>
    <p:extLst>
      <p:ext uri="{BB962C8B-B14F-4D97-AF65-F5344CB8AC3E}">
        <p14:creationId xmlns:p14="http://schemas.microsoft.com/office/powerpoint/2010/main" val="2360825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C81FA2-CBBB-4F85-BAEE-D0134B346368}" type="datetime1">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3490570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4B5F0-3038-4391-AD7D-32A04C16D09C}" type="datetime1">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909758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596F3-C697-4301-B13E-79B799ED3286}" type="datetime1">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2111229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87AC6-C47E-440F-879B-7A17E3EE424D}" type="datetime1">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1949252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F428FB-6FD1-4270-B441-4200F59F325C}" type="datetime1">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391998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2FCA7C-C590-44D2-B16C-CF5209085A3F}" type="datetime1">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3916618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A23721-F484-4B81-BA55-1B1FB73A1BA2}" type="datetime1">
              <a:rPr lang="en-US" smtClean="0"/>
              <a:t>9/12/2016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96620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93589-0262-48CA-BD65-1518AAB1F88A}" type="datetime1">
              <a:rPr lang="en-US" smtClean="0"/>
              <a:t>9/12/2016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46586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29FA7-6022-4342-B7CD-19399BFFB0F0}" type="datetime1">
              <a:rPr lang="en-US" smtClean="0"/>
              <a:t>9/12/2016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53883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B08B19-307F-46AE-89AE-DC15B618F1A2}" type="datetime1">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374413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B7D51-FF87-423D-9E68-5843D03F8A0A}" type="datetime1">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B34B4-ABD5-4584-9718-650E20415B1D}" type="slidenum">
              <a:rPr lang="en-US" smtClean="0"/>
              <a:t>‹#›</a:t>
            </a:fld>
            <a:endParaRPr lang="en-US"/>
          </a:p>
        </p:txBody>
      </p:sp>
    </p:spTree>
    <p:extLst>
      <p:ext uri="{BB962C8B-B14F-4D97-AF65-F5344CB8AC3E}">
        <p14:creationId xmlns:p14="http://schemas.microsoft.com/office/powerpoint/2010/main" val="3211475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84F8F-06DB-4824-A5F2-A07A101FE370}" type="datetime1">
              <a:rPr lang="en-US" smtClean="0"/>
              <a:t>9/12/2016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B34B4-ABD5-4584-9718-650E20415B1D}" type="slidenum">
              <a:rPr lang="en-US" smtClean="0"/>
              <a:t>‹#›</a:t>
            </a:fld>
            <a:endParaRPr lang="en-US"/>
          </a:p>
        </p:txBody>
      </p:sp>
    </p:spTree>
    <p:extLst>
      <p:ext uri="{BB962C8B-B14F-4D97-AF65-F5344CB8AC3E}">
        <p14:creationId xmlns:p14="http://schemas.microsoft.com/office/powerpoint/2010/main" val="3675447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berec.europa.eu/eng/document_register/subject_matter/berec/reports/1130-an-assessment-of-ip-interconnection-in-the-context-of-net-neutralit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OSI_model"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ompetitionbureau.gc.ca/eic/site/cb-bc.nsf/eng/03420.html" TargetMode="External"/><Relationship Id="rId2" Type="http://schemas.openxmlformats.org/officeDocument/2006/relationships/hyperlink" Target="https://en.wikipedia.org/wiki/Herfindahl_inde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wsj.com/articles/eu-antitrust-chief-cautions-against-4-to-3-mobile-telecom-mergers-1443789301" TargetMode="External"/><Relationship Id="rId2" Type="http://schemas.openxmlformats.org/officeDocument/2006/relationships/hyperlink" Target="https://www.competitionpolicyinternational.com/magic-numbers-and-merger-control-in-the-telecommunications-secto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nortonrosefulbright.com/files/gcr-the-european-antitrust-review-2016-uk-telecoms-130445.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itu.int/en/ITU-D/Regulatory-Market/Documents/Brazzavile/Implementation%20and%20Management%20of%20Internet%20Exchange%20Points.pdf" TargetMode="External"/><Relationship Id="rId2" Type="http://schemas.openxmlformats.org/officeDocument/2006/relationships/hyperlink" Target="http://arxiv.org/abs/1307.5264" TargetMode="External"/><Relationship Id="rId1" Type="http://schemas.openxmlformats.org/officeDocument/2006/relationships/slideLayout" Target="../slideLayouts/slideLayout2.xml"/><Relationship Id="rId6" Type="http://schemas.openxmlformats.org/officeDocument/2006/relationships/hyperlink" Target="http://www.oecd-ilibrary.org/science-and-technology/international-cables-gateways-backhaul-and-international-exchange-points_5jz8m9jf3wkl-en" TargetMode="External"/><Relationship Id="rId5" Type="http://schemas.openxmlformats.org/officeDocument/2006/relationships/hyperlink" Target="http://www.oecd-ilibrary.org/science-and-technology/internet-traffic-exchange_5k918gpt130q-en" TargetMode="External"/><Relationship Id="rId4" Type="http://schemas.openxmlformats.org/officeDocument/2006/relationships/hyperlink" Target="https://www.caida.org/publications/papers/1993/nipi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competitionpolicyinternational.com/magic-numbers-and-merger-control-in-the-telecommunications-sector/" TargetMode="External"/><Relationship Id="rId7" Type="http://schemas.openxmlformats.org/officeDocument/2006/relationships/hyperlink" Target="http://berec.europa.eu/eng/document_register/subject_matter/berec/reports/5042-draft-berec-report-on-oligopoly-analysis-and-regulation" TargetMode="External"/><Relationship Id="rId2" Type="http://schemas.openxmlformats.org/officeDocument/2006/relationships/hyperlink" Target="https://ec.europa.eu/commission/2014-2019/vestager/announcements/competition-telecom-markets_en" TargetMode="External"/><Relationship Id="rId1" Type="http://schemas.openxmlformats.org/officeDocument/2006/relationships/slideLayout" Target="../slideLayouts/slideLayout2.xml"/><Relationship Id="rId6" Type="http://schemas.openxmlformats.org/officeDocument/2006/relationships/hyperlink" Target="http://eur-lex.europa.eu/legal-content/EN/TXT/HTML/?uri=CELEX:32004R0139&amp;from=EN" TargetMode="External"/><Relationship Id="rId5" Type="http://schemas.openxmlformats.org/officeDocument/2006/relationships/hyperlink" Target="http://www.nortonrosefulbright.com/files/gcr-the-european-antitrust-review-2016-uk-telecoms-130445.pdf" TargetMode="External"/><Relationship Id="rId4" Type="http://schemas.openxmlformats.org/officeDocument/2006/relationships/hyperlink" Target="http://www.wsj.com/articles/eu-antitrust-chief-cautions-against-4-to-3-mobile-telecom-mergers-1443789301"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1758458"/>
          </a:xfrm>
        </p:spPr>
        <p:txBody>
          <a:bodyPr>
            <a:normAutofit/>
          </a:bodyPr>
          <a:lstStyle/>
          <a:p>
            <a:r>
              <a:rPr lang="en-US" sz="2200" dirty="0" smtClean="0"/>
              <a:t/>
            </a:r>
            <a:br>
              <a:rPr lang="en-US" sz="2200" dirty="0" smtClean="0"/>
            </a:br>
            <a:r>
              <a:rPr lang="en-US" sz="3600" dirty="0" smtClean="0"/>
              <a:t>How to think about IXPs </a:t>
            </a:r>
            <a:br>
              <a:rPr lang="en-US" sz="3600" dirty="0" smtClean="0"/>
            </a:br>
            <a:r>
              <a:rPr lang="en-US" sz="2800" dirty="0" smtClean="0"/>
              <a:t>if you are a telecom regulator</a:t>
            </a:r>
            <a:endParaRPr lang="en-US" sz="3600" dirty="0"/>
          </a:p>
        </p:txBody>
      </p:sp>
      <p:sp>
        <p:nvSpPr>
          <p:cNvPr id="3" name="Subtitle 2"/>
          <p:cNvSpPr>
            <a:spLocks noGrp="1"/>
          </p:cNvSpPr>
          <p:nvPr>
            <p:ph type="subTitle" idx="1"/>
          </p:nvPr>
        </p:nvSpPr>
        <p:spPr>
          <a:xfrm>
            <a:off x="1371600" y="4308474"/>
            <a:ext cx="6400800" cy="1330325"/>
          </a:xfrm>
        </p:spPr>
        <p:txBody>
          <a:bodyPr>
            <a:normAutofit fontScale="85000" lnSpcReduction="20000"/>
          </a:bodyPr>
          <a:lstStyle/>
          <a:p>
            <a:r>
              <a:rPr lang="en-US" dirty="0" smtClean="0"/>
              <a:t>ENOG </a:t>
            </a:r>
            <a:endParaRPr lang="en-US" dirty="0" smtClean="0"/>
          </a:p>
          <a:p>
            <a:r>
              <a:rPr lang="en-US" dirty="0" smtClean="0"/>
              <a:t>Yerevan, Armenia</a:t>
            </a:r>
          </a:p>
          <a:p>
            <a:r>
              <a:rPr lang="en-US" dirty="0" smtClean="0"/>
              <a:t>October </a:t>
            </a:r>
            <a:r>
              <a:rPr lang="en-US" dirty="0" smtClean="0"/>
              <a:t>2016</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124200"/>
            <a:ext cx="5822950" cy="118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2810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Cause: economics and hands-off regulatory approach</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The participants are free to decline to do business</a:t>
            </a:r>
          </a:p>
          <a:p>
            <a:pPr lvl="1"/>
            <a:r>
              <a:rPr lang="en-US" dirty="0" smtClean="0"/>
              <a:t>The ability not to interconnect with those who fail to observe standards disciplines the market</a:t>
            </a:r>
          </a:p>
          <a:p>
            <a:r>
              <a:rPr lang="en-US" dirty="0" smtClean="0"/>
              <a:t>Alternative routes are frequently available, and market power of any player is limited;</a:t>
            </a:r>
          </a:p>
          <a:p>
            <a:r>
              <a:rPr lang="en-US" dirty="0" smtClean="0"/>
              <a:t>No one in the ISP world is obliged to interconnect.</a:t>
            </a:r>
          </a:p>
          <a:p>
            <a:r>
              <a:rPr lang="en-US" dirty="0" smtClean="0"/>
              <a:t>No regulator needs to promote competition at this level of the protocol stack, in these markets.</a:t>
            </a:r>
          </a:p>
          <a:p>
            <a:endParaRPr lang="en-US" dirty="0" smtClean="0"/>
          </a:p>
        </p:txBody>
      </p:sp>
      <p:sp>
        <p:nvSpPr>
          <p:cNvPr id="4" name="Slide Number Placeholder 3"/>
          <p:cNvSpPr>
            <a:spLocks noGrp="1"/>
          </p:cNvSpPr>
          <p:nvPr>
            <p:ph type="sldNum" sz="quarter" idx="12"/>
          </p:nvPr>
        </p:nvSpPr>
        <p:spPr/>
        <p:txBody>
          <a:bodyPr/>
          <a:lstStyle/>
          <a:p>
            <a:fld id="{3B7B34B4-ABD5-4584-9718-650E20415B1D}" type="slidenum">
              <a:rPr lang="en-US" smtClean="0"/>
              <a:t>10</a:t>
            </a:fld>
            <a:endParaRPr lang="en-US"/>
          </a:p>
        </p:txBody>
      </p:sp>
    </p:spTree>
    <p:extLst>
      <p:ext uri="{BB962C8B-B14F-4D97-AF65-F5344CB8AC3E}">
        <p14:creationId xmlns:p14="http://schemas.microsoft.com/office/powerpoint/2010/main" val="4139217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European inquiries into the Internet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Body of European Regulators for Electronic Communications (BEREC) </a:t>
            </a:r>
            <a:r>
              <a:rPr lang="en-US" dirty="0" smtClean="0">
                <a:hlinkClick r:id="rId2"/>
              </a:rPr>
              <a:t>issued a report </a:t>
            </a:r>
            <a:r>
              <a:rPr lang="en-US" dirty="0" smtClean="0"/>
              <a:t>on IXP issues [6 December 2012] as they arose from net neutrality debates</a:t>
            </a:r>
          </a:p>
          <a:p>
            <a:pPr lvl="1"/>
            <a:r>
              <a:rPr lang="en-US" dirty="0"/>
              <a:t>BEREC has highlighted the fact that the Internet connectivity market and hosting </a:t>
            </a:r>
            <a:r>
              <a:rPr lang="en-US" dirty="0" smtClean="0"/>
              <a:t>services </a:t>
            </a:r>
            <a:r>
              <a:rPr lang="en-US" dirty="0"/>
              <a:t>have grown from zero to a multi-billion-Euro business in fifteen years on a commercial basis</a:t>
            </a:r>
            <a:r>
              <a:rPr lang="en-US" dirty="0" smtClean="0"/>
              <a:t>.</a:t>
            </a:r>
            <a:endParaRPr lang="en-US" dirty="0"/>
          </a:p>
          <a:p>
            <a:pPr lvl="1"/>
            <a:r>
              <a:rPr lang="en-US" dirty="0" smtClean="0"/>
              <a:t> </a:t>
            </a:r>
            <a:r>
              <a:rPr lang="en-US" dirty="0"/>
              <a:t>[Peering and transit] interconnection arrangements developed without any regulatory intervention, although the obligation to negotiate for interconnection applies to IP networks as well. These agreements have been largely outside the scope of activity of </a:t>
            </a:r>
            <a:r>
              <a:rPr lang="en-US" dirty="0" smtClean="0"/>
              <a:t>National Regulatory Authorities {NRAs}. </a:t>
            </a:r>
            <a:r>
              <a:rPr lang="en-US" dirty="0"/>
              <a:t>This appeared justified in particular due to the competitiveness of the transit market on IP backbones. </a:t>
            </a:r>
            <a:endParaRPr lang="en-US" dirty="0" smtClean="0"/>
          </a:p>
          <a:p>
            <a:r>
              <a:rPr lang="en-US" dirty="0" smtClean="0"/>
              <a:t>The BEREC report shows considerable understanding of the Internet market and IXPs generally.</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11</a:t>
            </a:fld>
            <a:endParaRPr lang="en-US"/>
          </a:p>
        </p:txBody>
      </p:sp>
    </p:spTree>
    <p:extLst>
      <p:ext uri="{BB962C8B-B14F-4D97-AF65-F5344CB8AC3E}">
        <p14:creationId xmlns:p14="http://schemas.microsoft.com/office/powerpoint/2010/main" val="391823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TDM world is different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Assumptions and facts relevant to the Internet (layer 3) do not apply in the older TDM telephone world (layer 2 and 1).</a:t>
            </a:r>
          </a:p>
          <a:p>
            <a:r>
              <a:rPr lang="en-US" dirty="0" smtClean="0"/>
              <a:t>Maintaining the rule of law, open markets and promoting competition is vital, but the way it has been done in telecom markets is conditioned by the older economics and physics of the telephone (TDM) era.  </a:t>
            </a:r>
          </a:p>
          <a:p>
            <a:r>
              <a:rPr lang="en-US" dirty="0" smtClean="0"/>
              <a:t>So let’s look at the strictures imposed by older ways of communicating.</a:t>
            </a:r>
          </a:p>
          <a:p>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12</a:t>
            </a:fld>
            <a:endParaRPr lang="en-US"/>
          </a:p>
        </p:txBody>
      </p:sp>
    </p:spTree>
    <p:extLst>
      <p:ext uri="{BB962C8B-B14F-4D97-AF65-F5344CB8AC3E}">
        <p14:creationId xmlns:p14="http://schemas.microsoft.com/office/powerpoint/2010/main" val="403045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sz="half" idx="1"/>
          </p:nvPr>
        </p:nvSpPr>
        <p:spPr/>
        <p:txBody>
          <a:bodyPr/>
          <a:lstStyle/>
          <a:p>
            <a:r>
              <a:rPr lang="en-US" sz="2400" dirty="0" smtClean="0"/>
              <a:t>In this context, “transport” signifies matters pertaining to layers 1 and 2 of the</a:t>
            </a:r>
            <a:r>
              <a:rPr lang="en-US" dirty="0" smtClean="0"/>
              <a:t> </a:t>
            </a:r>
            <a:r>
              <a:rPr lang="en-US" sz="2400" dirty="0" smtClean="0">
                <a:hlinkClick r:id="rId3"/>
              </a:rPr>
              <a:t>OSI model.</a:t>
            </a:r>
            <a:endParaRPr lang="en-US" dirty="0" smtClean="0"/>
          </a:p>
          <a:p>
            <a:r>
              <a:rPr lang="en-US" sz="2400" dirty="0" smtClean="0"/>
              <a:t>“</a:t>
            </a:r>
            <a:r>
              <a:rPr lang="en-US" sz="2400" i="1" dirty="0" smtClean="0"/>
              <a:t>transit</a:t>
            </a:r>
            <a:r>
              <a:rPr lang="en-US" sz="2400" dirty="0" smtClean="0"/>
              <a:t>” pertains to </a:t>
            </a:r>
          </a:p>
          <a:p>
            <a:pPr marL="400050" lvl="1" indent="0">
              <a:buNone/>
            </a:pPr>
            <a:r>
              <a:rPr lang="en-US" dirty="0" smtClean="0"/>
              <a:t>OSI layer 3.</a:t>
            </a:r>
          </a:p>
          <a:p>
            <a:r>
              <a:rPr lang="en-US" sz="2400" dirty="0" smtClean="0"/>
              <a:t>There is plenty of competition at layer 3, and limited competition at layers 2 and 1, usually</a:t>
            </a:r>
            <a:endParaRPr lang="en-US" sz="2400" dirty="0"/>
          </a:p>
        </p:txBody>
      </p:sp>
      <p:pic>
        <p:nvPicPr>
          <p:cNvPr id="6" name="Content Placeholder 5"/>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495800" y="1143000"/>
            <a:ext cx="4267199" cy="5105400"/>
          </a:xfrm>
        </p:spPr>
      </p:pic>
      <p:sp>
        <p:nvSpPr>
          <p:cNvPr id="4" name="Slide Number Placeholder 3"/>
          <p:cNvSpPr>
            <a:spLocks noGrp="1"/>
          </p:cNvSpPr>
          <p:nvPr>
            <p:ph type="sldNum" sz="quarter" idx="12"/>
          </p:nvPr>
        </p:nvSpPr>
        <p:spPr/>
        <p:txBody>
          <a:bodyPr/>
          <a:lstStyle/>
          <a:p>
            <a:fld id="{3B7B34B4-ABD5-4584-9718-650E20415B1D}" type="slidenum">
              <a:rPr lang="en-US" smtClean="0"/>
              <a:t>13</a:t>
            </a:fld>
            <a:endParaRPr lang="en-US"/>
          </a:p>
        </p:txBody>
      </p:sp>
    </p:spTree>
    <p:extLst>
      <p:ext uri="{BB962C8B-B14F-4D97-AF65-F5344CB8AC3E}">
        <p14:creationId xmlns:p14="http://schemas.microsoft.com/office/powerpoint/2010/main" val="1182413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Interconnection</a:t>
            </a:r>
            <a:endParaRPr lang="en-US" dirty="0"/>
          </a:p>
        </p:txBody>
      </p:sp>
      <p:sp>
        <p:nvSpPr>
          <p:cNvPr id="3" name="Content Placeholder 2"/>
          <p:cNvSpPr>
            <a:spLocks noGrp="1"/>
          </p:cNvSpPr>
          <p:nvPr>
            <p:ph idx="1"/>
          </p:nvPr>
        </p:nvSpPr>
        <p:spPr/>
        <p:txBody>
          <a:bodyPr/>
          <a:lstStyle/>
          <a:p>
            <a:r>
              <a:rPr lang="en-US" dirty="0" smtClean="0"/>
              <a:t>In the Internet model, no right has been granted by regulatory authorities to acquire interconnection with another party;</a:t>
            </a:r>
          </a:p>
          <a:p>
            <a:pPr lvl="1"/>
            <a:r>
              <a:rPr lang="en-US" dirty="0" smtClean="0"/>
              <a:t>Proven to be a highly successful model</a:t>
            </a:r>
          </a:p>
          <a:p>
            <a:r>
              <a:rPr lang="en-US" dirty="0" smtClean="0"/>
              <a:t>In the world of TDM, a right to interconnection, that is, regulated access to facilities,  is often the underpinning of competition – in </a:t>
            </a:r>
            <a:r>
              <a:rPr lang="en-US" i="1" dirty="0" smtClean="0"/>
              <a:t>facilities</a:t>
            </a:r>
            <a:r>
              <a:rPr lang="en-US" dirty="0" smtClean="0"/>
              <a:t>.</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14</a:t>
            </a:fld>
            <a:endParaRPr lang="en-US"/>
          </a:p>
        </p:txBody>
      </p:sp>
    </p:spTree>
    <p:extLst>
      <p:ext uri="{BB962C8B-B14F-4D97-AF65-F5344CB8AC3E}">
        <p14:creationId xmlns:p14="http://schemas.microsoft.com/office/powerpoint/2010/main" val="1928729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 and non-intervention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success of the Internet IP market for traffic exchange flowed from a broad policy framework of liberalization of telecom markets – that is, in facilities (layers 2 and 1).</a:t>
            </a:r>
          </a:p>
          <a:p>
            <a:pPr lvl="1"/>
            <a:r>
              <a:rPr lang="en-US" dirty="0" smtClean="0"/>
              <a:t>There has been a close relationship between liberalized telecom policies and the development of the Internet</a:t>
            </a:r>
          </a:p>
          <a:p>
            <a:r>
              <a:rPr lang="en-US" dirty="0" smtClean="0"/>
              <a:t>Threats to the Internet include</a:t>
            </a:r>
          </a:p>
          <a:p>
            <a:pPr lvl="1"/>
            <a:r>
              <a:rPr lang="en-US" dirty="0" smtClean="0"/>
              <a:t>Extending regulatory concepts from the TDM world into the Internet </a:t>
            </a:r>
          </a:p>
          <a:p>
            <a:pPr lvl="1"/>
            <a:r>
              <a:rPr lang="en-US" dirty="0" smtClean="0"/>
              <a:t>extending the lifetime of old policy goals (e.g. equal geographic access)</a:t>
            </a:r>
          </a:p>
          <a:p>
            <a:pPr lvl="1"/>
            <a:r>
              <a:rPr lang="en-US" dirty="0" smtClean="0"/>
              <a:t>Treaty-based </a:t>
            </a:r>
            <a:r>
              <a:rPr lang="en-US" dirty="0" smtClean="0"/>
              <a:t>revenue settlements</a:t>
            </a:r>
          </a:p>
          <a:p>
            <a:pPr lvl="1"/>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15</a:t>
            </a:fld>
            <a:endParaRPr lang="en-US"/>
          </a:p>
        </p:txBody>
      </p:sp>
    </p:spTree>
    <p:extLst>
      <p:ext uri="{BB962C8B-B14F-4D97-AF65-F5344CB8AC3E}">
        <p14:creationId xmlns:p14="http://schemas.microsoft.com/office/powerpoint/2010/main" val="1259232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how much competition is enough?</a:t>
            </a:r>
            <a:endParaRPr lang="en-US" dirty="0"/>
          </a:p>
        </p:txBody>
      </p:sp>
      <p:sp>
        <p:nvSpPr>
          <p:cNvPr id="3" name="Content Placeholder 2"/>
          <p:cNvSpPr>
            <a:spLocks noGrp="1"/>
          </p:cNvSpPr>
          <p:nvPr>
            <p:ph idx="1"/>
          </p:nvPr>
        </p:nvSpPr>
        <p:spPr/>
        <p:txBody>
          <a:bodyPr/>
          <a:lstStyle/>
          <a:p>
            <a:r>
              <a:rPr lang="en-US" dirty="0" smtClean="0"/>
              <a:t>How many facilities based carriers is optimal (for transport at layers 1 and 2)? What is the number below which we run into problems?</a:t>
            </a:r>
          </a:p>
          <a:p>
            <a:r>
              <a:rPr lang="en-US" dirty="0" smtClean="0"/>
              <a:t>Here we pass out of telecom and Internet ideas into the realm of competition policy.</a:t>
            </a:r>
          </a:p>
          <a:p>
            <a:pPr lvl="1"/>
            <a:r>
              <a:rPr lang="en-US" dirty="0" smtClean="0"/>
              <a:t>We are </a:t>
            </a:r>
            <a:r>
              <a:rPr lang="en-US" i="1" dirty="0" smtClean="0"/>
              <a:t>not</a:t>
            </a:r>
            <a:r>
              <a:rPr lang="en-US" dirty="0" smtClean="0"/>
              <a:t> talking about the minimum number of interconnecting networks needed for an IXP, which has been set at three.</a:t>
            </a:r>
          </a:p>
          <a:p>
            <a:pPr lvl="1"/>
            <a:r>
              <a:rPr lang="en-US" dirty="0" smtClean="0"/>
              <a:t>We are talking about transport facilities.</a:t>
            </a:r>
          </a:p>
          <a:p>
            <a:pPr lvl="1"/>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16</a:t>
            </a:fld>
            <a:endParaRPr lang="en-US"/>
          </a:p>
        </p:txBody>
      </p:sp>
    </p:spTree>
    <p:extLst>
      <p:ext uri="{BB962C8B-B14F-4D97-AF65-F5344CB8AC3E}">
        <p14:creationId xmlns:p14="http://schemas.microsoft.com/office/powerpoint/2010/main" val="820629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from competition policy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is generally agreed that a monopolist (sole supplier) has incentives to restrict output and raise prices.</a:t>
            </a:r>
          </a:p>
          <a:p>
            <a:r>
              <a:rPr lang="en-US" dirty="0" smtClean="0"/>
              <a:t>Competition regulators consider that duopolies (2 suppliers) reach cozy, unspoken accommodations. </a:t>
            </a:r>
          </a:p>
          <a:p>
            <a:pPr lvl="1"/>
            <a:r>
              <a:rPr lang="en-US" dirty="0" smtClean="0"/>
              <a:t>Coke and Pepsi</a:t>
            </a:r>
          </a:p>
          <a:p>
            <a:r>
              <a:rPr lang="en-US" dirty="0" smtClean="0"/>
              <a:t>At 3 suppliers, some real competition begins</a:t>
            </a:r>
          </a:p>
          <a:p>
            <a:pPr lvl="1"/>
            <a:r>
              <a:rPr lang="en-US" dirty="0" smtClean="0"/>
              <a:t>Competitor #3 is seldom as large as #1 and #2</a:t>
            </a:r>
          </a:p>
          <a:p>
            <a:pPr lvl="1"/>
            <a:r>
              <a:rPr lang="en-US" dirty="0" smtClean="0"/>
              <a:t>Price and feature competition begin in earnest</a:t>
            </a:r>
          </a:p>
          <a:p>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17</a:t>
            </a:fld>
            <a:endParaRPr lang="en-US"/>
          </a:p>
        </p:txBody>
      </p:sp>
    </p:spTree>
    <p:extLst>
      <p:ext uri="{BB962C8B-B14F-4D97-AF65-F5344CB8AC3E}">
        <p14:creationId xmlns:p14="http://schemas.microsoft.com/office/powerpoint/2010/main" val="3096286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measure competition?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US employs the </a:t>
            </a:r>
            <a:r>
              <a:rPr lang="en-US" dirty="0" err="1" smtClean="0">
                <a:hlinkClick r:id="rId2"/>
              </a:rPr>
              <a:t>Herfindahl-Hirschmann</a:t>
            </a:r>
            <a:r>
              <a:rPr lang="en-US" dirty="0" smtClean="0">
                <a:hlinkClick r:id="rId2"/>
              </a:rPr>
              <a:t> index.</a:t>
            </a:r>
            <a:r>
              <a:rPr lang="en-US" dirty="0" smtClean="0"/>
              <a:t> </a:t>
            </a:r>
          </a:p>
          <a:p>
            <a:pPr lvl="1"/>
            <a:r>
              <a:rPr lang="en-US" dirty="0" smtClean="0"/>
              <a:t>It is arrived at by the sum of the squares of the participants. A score of .25 or more indicates strong concentration.</a:t>
            </a:r>
          </a:p>
          <a:p>
            <a:r>
              <a:rPr lang="en-US" dirty="0" smtClean="0"/>
              <a:t>Canada uses </a:t>
            </a:r>
            <a:r>
              <a:rPr lang="en-US" dirty="0" smtClean="0">
                <a:hlinkClick r:id="rId3"/>
              </a:rPr>
              <a:t>Merger Enforcement Guidelines</a:t>
            </a:r>
            <a:r>
              <a:rPr lang="en-US" dirty="0" smtClean="0"/>
              <a:t>. If the 4 largest players in a market would collectively have &gt;45% of the market, no merger of them would be allowed. Market concentration of 35-45% would put the merger into the caution zone.</a:t>
            </a:r>
          </a:p>
          <a:p>
            <a:r>
              <a:rPr lang="en-US" dirty="0" smtClean="0"/>
              <a:t>The definition of the product and geographic market is always decisive. The easier it is to substitute, the easier to get your merger approved.</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18</a:t>
            </a:fld>
            <a:endParaRPr lang="en-US"/>
          </a:p>
        </p:txBody>
      </p:sp>
    </p:spTree>
    <p:extLst>
      <p:ext uri="{BB962C8B-B14F-4D97-AF65-F5344CB8AC3E}">
        <p14:creationId xmlns:p14="http://schemas.microsoft.com/office/powerpoint/2010/main" val="4214514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European Approaches to Telecoms Mergers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hlinkClick r:id="rId2"/>
              </a:rPr>
              <a:t>“</a:t>
            </a:r>
            <a:r>
              <a:rPr lang="en-US" dirty="0">
                <a:hlinkClick r:id="rId2"/>
              </a:rPr>
              <a:t>There is no magic number,” </a:t>
            </a:r>
            <a:r>
              <a:rPr lang="en-US" dirty="0" smtClean="0"/>
              <a:t>of mobile operators in a market, stated </a:t>
            </a:r>
            <a:r>
              <a:rPr lang="en-US" dirty="0"/>
              <a:t>the European Commissioner </a:t>
            </a:r>
            <a:r>
              <a:rPr lang="en-US" dirty="0" err="1" smtClean="0"/>
              <a:t>Margrethe</a:t>
            </a:r>
            <a:r>
              <a:rPr lang="en-US" dirty="0" smtClean="0"/>
              <a:t> </a:t>
            </a:r>
            <a:r>
              <a:rPr lang="en-US" dirty="0" err="1"/>
              <a:t>Vestager</a:t>
            </a:r>
            <a:r>
              <a:rPr lang="en-US" dirty="0"/>
              <a:t> in early October </a:t>
            </a:r>
            <a:r>
              <a:rPr lang="en-US" dirty="0" smtClean="0"/>
              <a:t>2015</a:t>
            </a:r>
          </a:p>
          <a:p>
            <a:pPr lvl="1"/>
            <a:r>
              <a:rPr lang="en-US" dirty="0"/>
              <a:t>A few years ago, the number “three” seemed to have magical powers, </a:t>
            </a:r>
            <a:r>
              <a:rPr lang="en-US" dirty="0" smtClean="0"/>
              <a:t>when the </a:t>
            </a:r>
            <a:r>
              <a:rPr lang="en-US" dirty="0"/>
              <a:t>Swiss Competition Commission </a:t>
            </a:r>
            <a:r>
              <a:rPr lang="en-US" dirty="0" smtClean="0"/>
              <a:t>blocked </a:t>
            </a:r>
            <a:r>
              <a:rPr lang="en-US" dirty="0"/>
              <a:t>the merger between the second and the third largest mobile operators in 2010, which would have created a MNO </a:t>
            </a:r>
            <a:r>
              <a:rPr lang="en-US" dirty="0" smtClean="0"/>
              <a:t>duopoly</a:t>
            </a:r>
          </a:p>
          <a:p>
            <a:pPr lvl="1"/>
            <a:r>
              <a:rPr lang="en-US" dirty="0" smtClean="0"/>
              <a:t>effective competition in the retail market is the criterion</a:t>
            </a:r>
          </a:p>
          <a:p>
            <a:pPr lvl="1"/>
            <a:r>
              <a:rPr lang="en-US" dirty="0">
                <a:hlinkClick r:id="rId3"/>
              </a:rPr>
              <a:t>a reduction of the number of players from four-to-three in a national mobile market in the EU can lead to higher prices for consumers…but not that it leads to more investment per subscriber,” Ms. </a:t>
            </a:r>
            <a:r>
              <a:rPr lang="en-US" dirty="0" err="1">
                <a:hlinkClick r:id="rId3"/>
              </a:rPr>
              <a:t>Vestager</a:t>
            </a:r>
            <a:r>
              <a:rPr lang="en-US" dirty="0">
                <a:hlinkClick r:id="rId3"/>
              </a:rPr>
              <a:t> </a:t>
            </a:r>
            <a:r>
              <a:rPr lang="en-US" dirty="0" smtClean="0">
                <a:hlinkClick r:id="rId3"/>
              </a:rPr>
              <a:t>said</a:t>
            </a:r>
            <a:r>
              <a:rPr lang="en-US" dirty="0" smtClean="0"/>
              <a:t>.</a:t>
            </a:r>
          </a:p>
          <a:p>
            <a:pPr lvl="1"/>
            <a:r>
              <a:rPr lang="en-US" dirty="0" smtClean="0"/>
              <a:t>mergers which reduced </a:t>
            </a:r>
            <a:r>
              <a:rPr lang="en-US" dirty="0"/>
              <a:t>operators </a:t>
            </a:r>
            <a:r>
              <a:rPr lang="en-US" dirty="0" smtClean="0"/>
              <a:t>from 4 </a:t>
            </a:r>
            <a:r>
              <a:rPr lang="en-US" dirty="0"/>
              <a:t>to 3 </a:t>
            </a:r>
            <a:r>
              <a:rPr lang="en-US" dirty="0" smtClean="0"/>
              <a:t>had previously been approved in Ireland, Austria, and Germany</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19</a:t>
            </a:fld>
            <a:endParaRPr lang="en-US"/>
          </a:p>
        </p:txBody>
      </p:sp>
    </p:spTree>
    <p:extLst>
      <p:ext uri="{BB962C8B-B14F-4D97-AF65-F5344CB8AC3E}">
        <p14:creationId xmlns:p14="http://schemas.microsoft.com/office/powerpoint/2010/main" val="2805834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this presentation is about</a:t>
            </a:r>
            <a:endParaRPr lang="en-US" dirty="0"/>
          </a:p>
        </p:txBody>
      </p:sp>
      <p:sp>
        <p:nvSpPr>
          <p:cNvPr id="3" name="Content Placeholder 2"/>
          <p:cNvSpPr>
            <a:spLocks noGrp="1"/>
          </p:cNvSpPr>
          <p:nvPr>
            <p:ph idx="1"/>
          </p:nvPr>
        </p:nvSpPr>
        <p:spPr/>
        <p:txBody>
          <a:bodyPr>
            <a:normAutofit lnSpcReduction="10000"/>
          </a:bodyPr>
          <a:lstStyle/>
          <a:p>
            <a:r>
              <a:rPr lang="en-US" dirty="0" smtClean="0"/>
              <a:t>IXPs exist to solve certain problems; </a:t>
            </a:r>
          </a:p>
          <a:p>
            <a:r>
              <a:rPr lang="en-US" dirty="0" smtClean="0"/>
              <a:t>They are a remarkable success story;</a:t>
            </a:r>
          </a:p>
          <a:p>
            <a:r>
              <a:rPr lang="en-US" dirty="0" smtClean="0"/>
              <a:t>They, like the Internet itself, are embedded in an older world of telecommunications, which runs on different infrastructure, economics and ideas.</a:t>
            </a:r>
          </a:p>
          <a:p>
            <a:r>
              <a:rPr lang="en-US" dirty="0" smtClean="0"/>
              <a:t>This presentation deals in part with the intersection of the IXP and some of those older concepts and material facts.</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2</a:t>
            </a:fld>
            <a:endParaRPr lang="en-US"/>
          </a:p>
        </p:txBody>
      </p:sp>
    </p:spTree>
    <p:extLst>
      <p:ext uri="{BB962C8B-B14F-4D97-AF65-F5344CB8AC3E}">
        <p14:creationId xmlns:p14="http://schemas.microsoft.com/office/powerpoint/2010/main" val="1858971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problem mergers help to solve?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hlinkClick r:id="rId2"/>
              </a:rPr>
              <a:t>Carriers face enormous costs, thin profit margins, customers dis-intermediating, and new business models that can move the money away from them</a:t>
            </a:r>
            <a:r>
              <a:rPr lang="en-US" dirty="0" smtClean="0"/>
              <a:t>.</a:t>
            </a:r>
          </a:p>
          <a:p>
            <a:r>
              <a:rPr lang="en-US" dirty="0" smtClean="0"/>
              <a:t>The way out is to merge</a:t>
            </a:r>
          </a:p>
          <a:p>
            <a:pPr lvl="1"/>
            <a:r>
              <a:rPr lang="en-US" dirty="0"/>
              <a:t>vertical  mergers  to  integrate  fixed  and  mobile  </a:t>
            </a:r>
            <a:r>
              <a:rPr lang="en-US" dirty="0" smtClean="0"/>
              <a:t>businesses  </a:t>
            </a:r>
            <a:r>
              <a:rPr lang="en-US" dirty="0"/>
              <a:t>to  achieve  costs  synergies  and  bring  new  products  to  </a:t>
            </a:r>
            <a:r>
              <a:rPr lang="en-US" dirty="0" smtClean="0"/>
              <a:t>market</a:t>
            </a:r>
            <a:r>
              <a:rPr lang="en-US" dirty="0"/>
              <a:t>,  </a:t>
            </a:r>
            <a:endParaRPr lang="en-US" dirty="0" smtClean="0"/>
          </a:p>
          <a:p>
            <a:pPr lvl="1"/>
            <a:r>
              <a:rPr lang="en-US" dirty="0" smtClean="0"/>
              <a:t> </a:t>
            </a:r>
            <a:r>
              <a:rPr lang="en-US" dirty="0"/>
              <a:t>network   sharing   agreements,   and   </a:t>
            </a:r>
            <a:endParaRPr lang="en-US" dirty="0" smtClean="0"/>
          </a:p>
          <a:p>
            <a:pPr lvl="1"/>
            <a:r>
              <a:rPr lang="en-US" dirty="0" smtClean="0"/>
              <a:t>horizontal   </a:t>
            </a:r>
            <a:r>
              <a:rPr lang="en-US" dirty="0"/>
              <a:t>mergers  </a:t>
            </a:r>
            <a:r>
              <a:rPr lang="en-US" dirty="0" smtClean="0"/>
              <a:t>between   </a:t>
            </a:r>
            <a:r>
              <a:rPr lang="en-US" dirty="0"/>
              <a:t>mobile   operators   to   reduce   costs   and   finance   new   </a:t>
            </a:r>
            <a:r>
              <a:rPr lang="en-US" dirty="0" smtClean="0"/>
              <a:t>infrastructure  </a:t>
            </a:r>
            <a:r>
              <a:rPr lang="en-US" dirty="0"/>
              <a:t>investments. </a:t>
            </a:r>
            <a:endParaRPr lang="en-US" dirty="0" smtClean="0"/>
          </a:p>
          <a:p>
            <a:r>
              <a:rPr lang="en-US" dirty="0" smtClean="0"/>
              <a:t>The pressure is on regulators to find the ‘best’ number of carriers, with </a:t>
            </a:r>
            <a:r>
              <a:rPr lang="en-US" i="1" dirty="0" smtClean="0"/>
              <a:t>no fixed answer </a:t>
            </a:r>
            <a:r>
              <a:rPr lang="en-US" dirty="0" smtClean="0"/>
              <a:t>to the problem.</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20</a:t>
            </a:fld>
            <a:endParaRPr lang="en-US"/>
          </a:p>
        </p:txBody>
      </p:sp>
    </p:spTree>
    <p:extLst>
      <p:ext uri="{BB962C8B-B14F-4D97-AF65-F5344CB8AC3E}">
        <p14:creationId xmlns:p14="http://schemas.microsoft.com/office/powerpoint/2010/main" val="1250243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why </a:t>
            </a:r>
            <a:r>
              <a:rPr lang="en-US" dirty="0" smtClean="0"/>
              <a:t>at least three </a:t>
            </a:r>
            <a:r>
              <a:rPr lang="en-US" dirty="0" smtClean="0"/>
              <a:t>transport providers?</a:t>
            </a:r>
            <a:endParaRPr lang="en-US" dirty="0"/>
          </a:p>
        </p:txBody>
      </p:sp>
      <p:sp>
        <p:nvSpPr>
          <p:cNvPr id="3" name="Content Placeholder 2"/>
          <p:cNvSpPr>
            <a:spLocks noGrp="1"/>
          </p:cNvSpPr>
          <p:nvPr>
            <p:ph idx="1"/>
          </p:nvPr>
        </p:nvSpPr>
        <p:spPr/>
        <p:txBody>
          <a:bodyPr>
            <a:normAutofit lnSpcReduction="10000"/>
          </a:bodyPr>
          <a:lstStyle/>
          <a:p>
            <a:r>
              <a:rPr lang="en-US" dirty="0" smtClean="0"/>
              <a:t>From the perspective of the IXP, indeed, anyone, the existence of at least 3 transport providers (facilities, circuits) is about as good as it gets.</a:t>
            </a:r>
          </a:p>
          <a:p>
            <a:pPr lvl="1"/>
            <a:r>
              <a:rPr lang="en-US" dirty="0" smtClean="0"/>
              <a:t>Practical limitations, such as capital investments, tend to limit the number of carriers;</a:t>
            </a:r>
          </a:p>
          <a:p>
            <a:pPr lvl="1"/>
            <a:r>
              <a:rPr lang="en-US" dirty="0" smtClean="0"/>
              <a:t>More would be desirable, but fewer than 3 produces all the problems associated with unspoken collaboration between 2, and monopoly with 1.</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21</a:t>
            </a:fld>
            <a:endParaRPr lang="en-US"/>
          </a:p>
        </p:txBody>
      </p:sp>
    </p:spTree>
    <p:extLst>
      <p:ext uri="{BB962C8B-B14F-4D97-AF65-F5344CB8AC3E}">
        <p14:creationId xmlns:p14="http://schemas.microsoft.com/office/powerpoint/2010/main" val="1889936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for Policy Makers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Liberalized telecommunications policies have supported the success of the Internet, particularly IXPs</a:t>
            </a:r>
          </a:p>
          <a:p>
            <a:pPr lvl="1"/>
            <a:r>
              <a:rPr lang="en-US" dirty="0" smtClean="0"/>
              <a:t>A hands-off approach has let market participants discipline the market, at the IP layer.</a:t>
            </a:r>
          </a:p>
          <a:p>
            <a:pPr lvl="1"/>
            <a:r>
              <a:rPr lang="en-US" dirty="0" smtClean="0"/>
              <a:t>Insufficient competition in facilities  (layers 1 and 2) keeps transport prices high and retards the spread of the Internet</a:t>
            </a:r>
          </a:p>
          <a:p>
            <a:pPr lvl="1"/>
            <a:r>
              <a:rPr lang="en-US" dirty="0" smtClean="0"/>
              <a:t>By requiring players to hold government </a:t>
            </a:r>
            <a:r>
              <a:rPr lang="en-US" dirty="0" err="1" smtClean="0"/>
              <a:t>licences</a:t>
            </a:r>
            <a:r>
              <a:rPr lang="en-US" dirty="0" smtClean="0"/>
              <a:t>, and restricting them, regulators can </a:t>
            </a:r>
            <a:r>
              <a:rPr lang="en-US" dirty="0" smtClean="0"/>
              <a:t>uphold </a:t>
            </a:r>
            <a:r>
              <a:rPr lang="en-US" dirty="0" smtClean="0"/>
              <a:t>insufficient </a:t>
            </a:r>
            <a:r>
              <a:rPr lang="en-US" dirty="0" smtClean="0"/>
              <a:t>competition</a:t>
            </a:r>
          </a:p>
          <a:p>
            <a:pPr lvl="1"/>
            <a:r>
              <a:rPr lang="en-US" dirty="0" smtClean="0"/>
              <a:t>Finding the “right” number of transport carriers at layers 1 and 2 is no easy task; countervailing pressures </a:t>
            </a:r>
            <a:r>
              <a:rPr lang="en-US" dirty="0" err="1" smtClean="0"/>
              <a:t>favour</a:t>
            </a:r>
            <a:r>
              <a:rPr lang="en-US" dirty="0" smtClean="0"/>
              <a:t> mergers of carriers</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22</a:t>
            </a:fld>
            <a:endParaRPr lang="en-US"/>
          </a:p>
        </p:txBody>
      </p:sp>
    </p:spTree>
    <p:extLst>
      <p:ext uri="{BB962C8B-B14F-4D97-AF65-F5344CB8AC3E}">
        <p14:creationId xmlns:p14="http://schemas.microsoft.com/office/powerpoint/2010/main" val="3090870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1</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Chatzis</a:t>
            </a:r>
            <a:r>
              <a:rPr lang="en-US" dirty="0" smtClean="0"/>
              <a:t>, N., </a:t>
            </a:r>
            <a:r>
              <a:rPr lang="en-US" dirty="0" err="1" smtClean="0"/>
              <a:t>Feldmann</a:t>
            </a:r>
            <a:r>
              <a:rPr lang="en-US" dirty="0" smtClean="0"/>
              <a:t>, A., </a:t>
            </a:r>
            <a:r>
              <a:rPr lang="en-US" dirty="0" err="1" smtClean="0"/>
              <a:t>Smaragdis</a:t>
            </a:r>
            <a:r>
              <a:rPr lang="en-US" dirty="0" smtClean="0"/>
              <a:t> G., </a:t>
            </a:r>
            <a:r>
              <a:rPr lang="en-US" dirty="0" err="1" smtClean="0"/>
              <a:t>Willinger</a:t>
            </a:r>
            <a:r>
              <a:rPr lang="en-US" dirty="0" smtClean="0"/>
              <a:t>, W. 2013 </a:t>
            </a:r>
            <a:r>
              <a:rPr lang="en-US" i="1" dirty="0" smtClean="0"/>
              <a:t>On the importance of Internet exchange points for today’s Internet ecosystem. </a:t>
            </a:r>
            <a:r>
              <a:rPr lang="en-US" dirty="0" smtClean="0"/>
              <a:t>Available at </a:t>
            </a:r>
            <a:r>
              <a:rPr lang="en-US" dirty="0" smtClean="0">
                <a:hlinkClick r:id="rId2"/>
              </a:rPr>
              <a:t>http://arxiv.org/abs/1307.5264</a:t>
            </a:r>
            <a:endParaRPr lang="en-US" dirty="0" smtClean="0"/>
          </a:p>
          <a:p>
            <a:r>
              <a:rPr lang="en-US" dirty="0" err="1" smtClean="0"/>
              <a:t>Haitham</a:t>
            </a:r>
            <a:r>
              <a:rPr lang="en-US" dirty="0" smtClean="0"/>
              <a:t> El-</a:t>
            </a:r>
            <a:r>
              <a:rPr lang="en-US" dirty="0" err="1" smtClean="0"/>
              <a:t>Nakhal</a:t>
            </a:r>
            <a:r>
              <a:rPr lang="en-US" dirty="0" smtClean="0"/>
              <a:t>, </a:t>
            </a:r>
            <a:r>
              <a:rPr lang="en-US" i="1" dirty="0" smtClean="0">
                <a:hlinkClick r:id="rId3"/>
              </a:rPr>
              <a:t>Implementation and Management of Internet Exchange Points </a:t>
            </a:r>
            <a:r>
              <a:rPr lang="en-US" i="1" dirty="0" smtClean="0"/>
              <a:t>(IXP), </a:t>
            </a:r>
            <a:r>
              <a:rPr lang="en-US" dirty="0" smtClean="0"/>
              <a:t>Feb 2014 ITU-T SG3RG-AFR Reg. and Econ. Forum</a:t>
            </a:r>
          </a:p>
          <a:p>
            <a:r>
              <a:rPr lang="en-US" dirty="0" smtClean="0">
                <a:hlinkClick r:id="rId4"/>
              </a:rPr>
              <a:t>NSF Implementation Plan for Interagency Interim NREN</a:t>
            </a:r>
            <a:r>
              <a:rPr lang="en-US" dirty="0" smtClean="0"/>
              <a:t>, Aiken, Braun, Ford,  </a:t>
            </a:r>
            <a:r>
              <a:rPr lang="en-US" dirty="0" err="1" smtClean="0"/>
              <a:t>Claffy</a:t>
            </a:r>
            <a:r>
              <a:rPr lang="en-US" dirty="0" smtClean="0"/>
              <a:t>. May 1992</a:t>
            </a:r>
          </a:p>
          <a:p>
            <a:r>
              <a:rPr lang="en-US" dirty="0" smtClean="0"/>
              <a:t>OECD Digital Economy Papers, No.207. </a:t>
            </a:r>
            <a:r>
              <a:rPr lang="en-US" dirty="0" smtClean="0">
                <a:hlinkClick r:id="rId5"/>
              </a:rPr>
              <a:t>Internet Traffic Exchange: Market Developments and Policy Challenges</a:t>
            </a:r>
            <a:r>
              <a:rPr lang="en-US" dirty="0" smtClean="0"/>
              <a:t>, Dennis Weller, Bill Woodcock, 2013</a:t>
            </a:r>
          </a:p>
          <a:p>
            <a:r>
              <a:rPr lang="en-US" dirty="0" smtClean="0"/>
              <a:t>OECD Digital Economy Papers No.232, </a:t>
            </a:r>
            <a:r>
              <a:rPr lang="en-US" dirty="0" smtClean="0">
                <a:hlinkClick r:id="rId6"/>
              </a:rPr>
              <a:t>International Cables, Gateways, Backhaul and International Exchange Points </a:t>
            </a:r>
            <a:r>
              <a:rPr lang="en-US" dirty="0" smtClean="0"/>
              <a:t>, Rudolph van der Berg, 2013</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23</a:t>
            </a:fld>
            <a:endParaRPr lang="en-US"/>
          </a:p>
        </p:txBody>
      </p:sp>
    </p:spTree>
    <p:extLst>
      <p:ext uri="{BB962C8B-B14F-4D97-AF65-F5344CB8AC3E}">
        <p14:creationId xmlns:p14="http://schemas.microsoft.com/office/powerpoint/2010/main" val="3137134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2</a:t>
            </a:r>
            <a:endParaRPr lang="en-US" dirty="0"/>
          </a:p>
        </p:txBody>
      </p:sp>
      <p:sp>
        <p:nvSpPr>
          <p:cNvPr id="3" name="Content Placeholder 2"/>
          <p:cNvSpPr>
            <a:spLocks noGrp="1"/>
          </p:cNvSpPr>
          <p:nvPr>
            <p:ph idx="1"/>
          </p:nvPr>
        </p:nvSpPr>
        <p:spPr/>
        <p:txBody>
          <a:bodyPr>
            <a:normAutofit fontScale="77500" lnSpcReduction="20000"/>
          </a:bodyPr>
          <a:lstStyle/>
          <a:p>
            <a:r>
              <a:rPr lang="en-US" dirty="0">
                <a:hlinkClick r:id="rId2"/>
              </a:rPr>
              <a:t>https://</a:t>
            </a:r>
            <a:r>
              <a:rPr lang="en-US" dirty="0" smtClean="0">
                <a:hlinkClick r:id="rId2"/>
              </a:rPr>
              <a:t>ec.europa.eu/commission/2014-2019/vestager/announcements/competition-telecom-markets_en</a:t>
            </a:r>
            <a:endParaRPr lang="en-US" dirty="0" smtClean="0"/>
          </a:p>
          <a:p>
            <a:r>
              <a:rPr lang="en-US" dirty="0">
                <a:hlinkClick r:id="rId3"/>
              </a:rPr>
              <a:t>https://www.competitionpolicyinternational.com/magic-numbers-and-merger-control-in-the-telecommunications-sector</a:t>
            </a:r>
            <a:r>
              <a:rPr lang="en-US" dirty="0" smtClean="0">
                <a:hlinkClick r:id="rId3"/>
              </a:rPr>
              <a:t>/</a:t>
            </a:r>
            <a:endParaRPr lang="en-US" dirty="0" smtClean="0"/>
          </a:p>
          <a:p>
            <a:r>
              <a:rPr lang="en-US" dirty="0">
                <a:hlinkClick r:id="rId4"/>
              </a:rPr>
              <a:t>http://</a:t>
            </a:r>
            <a:r>
              <a:rPr lang="en-US" dirty="0" smtClean="0">
                <a:hlinkClick r:id="rId4"/>
              </a:rPr>
              <a:t>www.wsj.com/articles/eu-antitrust-chief-cautions-against-4-to-3-mobile-telecom-mergers-1443789301</a:t>
            </a:r>
            <a:endParaRPr lang="en-US" dirty="0" smtClean="0"/>
          </a:p>
          <a:p>
            <a:r>
              <a:rPr lang="en-US" dirty="0">
                <a:hlinkClick r:id="rId5"/>
              </a:rPr>
              <a:t>http://</a:t>
            </a:r>
            <a:r>
              <a:rPr lang="en-US" dirty="0" smtClean="0">
                <a:hlinkClick r:id="rId5"/>
              </a:rPr>
              <a:t>www.nortonrosefulbright.com/files/gcr-the-european-antitrust-review-2016-uk-telecoms-130445.pdf</a:t>
            </a:r>
            <a:endParaRPr lang="en-US" dirty="0" smtClean="0"/>
          </a:p>
          <a:p>
            <a:r>
              <a:rPr lang="en-US" dirty="0">
                <a:hlinkClick r:id="rId6"/>
              </a:rPr>
              <a:t>http://eur-lex.europa.eu/legal-content/EN/TXT/HTML/?</a:t>
            </a:r>
            <a:r>
              <a:rPr lang="en-US" dirty="0" smtClean="0">
                <a:hlinkClick r:id="rId6"/>
              </a:rPr>
              <a:t>uri=CELEX:32004R0139&amp;from=EN</a:t>
            </a:r>
            <a:endParaRPr lang="en-US" dirty="0" smtClean="0"/>
          </a:p>
          <a:p>
            <a:r>
              <a:rPr lang="en-US" dirty="0" smtClean="0">
                <a:hlinkClick r:id="rId7"/>
              </a:rPr>
              <a:t>Draft BEREC Report on Oligopoly Analysis and Regulation</a:t>
            </a: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3B7B34B4-ABD5-4584-9718-650E20415B1D}" type="slidenum">
              <a:rPr lang="en-US" smtClean="0"/>
              <a:t>24</a:t>
            </a:fld>
            <a:endParaRPr lang="en-US"/>
          </a:p>
        </p:txBody>
      </p:sp>
    </p:spTree>
    <p:extLst>
      <p:ext uri="{BB962C8B-B14F-4D97-AF65-F5344CB8AC3E}">
        <p14:creationId xmlns:p14="http://schemas.microsoft.com/office/powerpoint/2010/main" val="2955497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pPr marL="0" indent="0">
              <a:buNone/>
            </a:pPr>
            <a:r>
              <a:rPr lang="en-US" dirty="0" smtClean="0"/>
              <a:t>The author wishes to thank Geoff Huston of APNIC, Mike </a:t>
            </a:r>
            <a:r>
              <a:rPr lang="en-US" dirty="0" err="1" smtClean="0"/>
              <a:t>Leber</a:t>
            </a:r>
            <a:r>
              <a:rPr lang="en-US" dirty="0" smtClean="0"/>
              <a:t> of Hurricane Electric, John Curran of ARIN, and Konrad von </a:t>
            </a:r>
            <a:r>
              <a:rPr lang="en-US" dirty="0" err="1" smtClean="0"/>
              <a:t>Finckenstein</a:t>
            </a:r>
            <a:r>
              <a:rPr lang="en-US" dirty="0" smtClean="0"/>
              <a:t>, former Director of Canada’s </a:t>
            </a:r>
            <a:r>
              <a:rPr lang="en-US" dirty="0" smtClean="0"/>
              <a:t>Bureau of Competition Policy, and </a:t>
            </a:r>
            <a:r>
              <a:rPr lang="en-US" dirty="0" err="1" smtClean="0"/>
              <a:t>Gernot</a:t>
            </a:r>
            <a:r>
              <a:rPr lang="en-US" dirty="0" smtClean="0"/>
              <a:t> </a:t>
            </a:r>
            <a:r>
              <a:rPr lang="en-US" dirty="0" err="1" smtClean="0"/>
              <a:t>Kofler</a:t>
            </a:r>
            <a:r>
              <a:rPr lang="en-US" dirty="0" smtClean="0"/>
              <a:t>, of the Bureau of Competition Policy, for </a:t>
            </a:r>
            <a:r>
              <a:rPr lang="en-US" dirty="0" smtClean="0"/>
              <a:t>clarifying conversions. All mistakes of interpretation are my own - TMD</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25</a:t>
            </a:fld>
            <a:endParaRPr lang="en-US"/>
          </a:p>
        </p:txBody>
      </p:sp>
    </p:spTree>
    <p:extLst>
      <p:ext uri="{BB962C8B-B14F-4D97-AF65-F5344CB8AC3E}">
        <p14:creationId xmlns:p14="http://schemas.microsoft.com/office/powerpoint/2010/main" val="2971247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goals are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goals are </a:t>
            </a:r>
          </a:p>
          <a:p>
            <a:pPr lvl="1"/>
            <a:r>
              <a:rPr lang="en-US" dirty="0" smtClean="0"/>
              <a:t>to encourage regulators to regulate where regulation is needed;</a:t>
            </a:r>
          </a:p>
          <a:p>
            <a:pPr lvl="1"/>
            <a:r>
              <a:rPr lang="en-US" dirty="0" smtClean="0"/>
              <a:t>To prevent them from regulating where regulation is not needed;</a:t>
            </a:r>
          </a:p>
          <a:p>
            <a:pPr lvl="1"/>
            <a:r>
              <a:rPr lang="en-US" dirty="0" smtClean="0"/>
              <a:t>To know the difference between the two domains</a:t>
            </a:r>
          </a:p>
          <a:p>
            <a:r>
              <a:rPr lang="en-US" dirty="0" smtClean="0"/>
              <a:t>In general, the Internet is working fine; leave it alone</a:t>
            </a:r>
          </a:p>
          <a:p>
            <a:r>
              <a:rPr lang="en-US" dirty="0" smtClean="0"/>
              <a:t>In telecom carrier policy, there is seldom enough competition.</a:t>
            </a:r>
          </a:p>
          <a:p>
            <a:r>
              <a:rPr lang="en-US" dirty="0" smtClean="0"/>
              <a:t>Regulation and oversight is needed </a:t>
            </a:r>
            <a:r>
              <a:rPr lang="en-US" i="1" dirty="0" smtClean="0"/>
              <a:t>at that level.</a:t>
            </a:r>
            <a:endParaRPr lang="en-US" i="1" dirty="0"/>
          </a:p>
        </p:txBody>
      </p:sp>
      <p:sp>
        <p:nvSpPr>
          <p:cNvPr id="4" name="Slide Number Placeholder 3"/>
          <p:cNvSpPr>
            <a:spLocks noGrp="1"/>
          </p:cNvSpPr>
          <p:nvPr>
            <p:ph type="sldNum" sz="quarter" idx="12"/>
          </p:nvPr>
        </p:nvSpPr>
        <p:spPr/>
        <p:txBody>
          <a:bodyPr/>
          <a:lstStyle/>
          <a:p>
            <a:fld id="{3B7B34B4-ABD5-4584-9718-650E20415B1D}" type="slidenum">
              <a:rPr lang="en-US" smtClean="0"/>
              <a:t>3</a:t>
            </a:fld>
            <a:endParaRPr lang="en-US"/>
          </a:p>
        </p:txBody>
      </p:sp>
    </p:spTree>
    <p:extLst>
      <p:ext uri="{BB962C8B-B14F-4D97-AF65-F5344CB8AC3E}">
        <p14:creationId xmlns:p14="http://schemas.microsoft.com/office/powerpoint/2010/main" val="1339457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success of Internet Exchange Points (IXPs)</a:t>
            </a:r>
            <a:endParaRPr lang="en-US" dirty="0"/>
          </a:p>
        </p:txBody>
      </p:sp>
      <p:sp>
        <p:nvSpPr>
          <p:cNvPr id="3" name="Content Placeholder 2"/>
          <p:cNvSpPr>
            <a:spLocks noGrp="1"/>
          </p:cNvSpPr>
          <p:nvPr>
            <p:ph idx="1"/>
          </p:nvPr>
        </p:nvSpPr>
        <p:spPr/>
        <p:txBody>
          <a:bodyPr>
            <a:normAutofit lnSpcReduction="10000"/>
          </a:bodyPr>
          <a:lstStyle/>
          <a:p>
            <a:r>
              <a:rPr lang="en-US" dirty="0" smtClean="0"/>
              <a:t>As recently as 2013 it was said that IXPs “had gone unnoticed”. </a:t>
            </a:r>
          </a:p>
          <a:p>
            <a:r>
              <a:rPr lang="en-US" dirty="0" smtClean="0"/>
              <a:t>From four ‘network access points’ in 1995 to 86 in North America as of 2013.</a:t>
            </a:r>
          </a:p>
          <a:p>
            <a:r>
              <a:rPr lang="en-US" dirty="0" smtClean="0"/>
              <a:t>There are now approximately 350 IXPs, half of which are in the US and Europe </a:t>
            </a:r>
          </a:p>
          <a:p>
            <a:pPr lvl="1"/>
            <a:r>
              <a:rPr lang="en-US" dirty="0" smtClean="0"/>
              <a:t>according to PCH</a:t>
            </a:r>
          </a:p>
          <a:p>
            <a:pPr lvl="1"/>
            <a:r>
              <a:rPr lang="en-US" dirty="0" smtClean="0"/>
              <a:t>The total is always subject to some measure of disagreement</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4</a:t>
            </a:fld>
            <a:endParaRPr lang="en-US"/>
          </a:p>
        </p:txBody>
      </p:sp>
    </p:spTree>
    <p:extLst>
      <p:ext uri="{BB962C8B-B14F-4D97-AF65-F5344CB8AC3E}">
        <p14:creationId xmlns:p14="http://schemas.microsoft.com/office/powerpoint/2010/main" val="343145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Europe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Since the 1990s, the European actors (</a:t>
            </a:r>
            <a:r>
              <a:rPr lang="en-US" dirty="0" err="1" smtClean="0"/>
              <a:t>telcos</a:t>
            </a:r>
            <a:r>
              <a:rPr lang="en-US" dirty="0" smtClean="0"/>
              <a:t> turned ISPs, and new competitors) realized that exchanging their traffic locally brought large cost savings.</a:t>
            </a:r>
          </a:p>
          <a:p>
            <a:r>
              <a:rPr lang="en-US" dirty="0" smtClean="0"/>
              <a:t>The not for profit (NFP) model became standard in Europe. DE-CIX, AMS-IX, </a:t>
            </a:r>
            <a:r>
              <a:rPr lang="en-US" dirty="0" err="1" smtClean="0"/>
              <a:t>Ecix</a:t>
            </a:r>
            <a:endParaRPr lang="en-US" dirty="0" smtClean="0"/>
          </a:p>
          <a:p>
            <a:pPr lvl="1"/>
            <a:r>
              <a:rPr lang="en-US" dirty="0" smtClean="0"/>
              <a:t>These are typically wholly owned by an association; customers provide advice through an advisory board.</a:t>
            </a:r>
          </a:p>
          <a:p>
            <a:pPr lvl="1"/>
            <a:r>
              <a:rPr lang="en-US" dirty="0" smtClean="0"/>
              <a:t>Most NFPs publish their data, membership, service offerings, &amp; detailed specifications of their infrastructure</a:t>
            </a:r>
            <a:endParaRPr lang="en-US" dirty="0"/>
          </a:p>
        </p:txBody>
      </p:sp>
      <p:sp>
        <p:nvSpPr>
          <p:cNvPr id="4" name="Slide Number Placeholder 3"/>
          <p:cNvSpPr>
            <a:spLocks noGrp="1"/>
          </p:cNvSpPr>
          <p:nvPr>
            <p:ph type="sldNum" sz="quarter" idx="12"/>
          </p:nvPr>
        </p:nvSpPr>
        <p:spPr/>
        <p:txBody>
          <a:bodyPr/>
          <a:lstStyle/>
          <a:p>
            <a:fld id="{3B7B34B4-ABD5-4584-9718-650E20415B1D}" type="slidenum">
              <a:rPr lang="en-US" smtClean="0"/>
              <a:t>5</a:t>
            </a:fld>
            <a:endParaRPr lang="en-US"/>
          </a:p>
        </p:txBody>
      </p:sp>
    </p:spTree>
    <p:extLst>
      <p:ext uri="{BB962C8B-B14F-4D97-AF65-F5344CB8AC3E}">
        <p14:creationId xmlns:p14="http://schemas.microsoft.com/office/powerpoint/2010/main" val="187448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IXP?</a:t>
            </a:r>
            <a:endParaRPr lang="en-US" dirty="0"/>
          </a:p>
        </p:txBody>
      </p:sp>
      <p:sp>
        <p:nvSpPr>
          <p:cNvPr id="3" name="Content Placeholder 2"/>
          <p:cNvSpPr>
            <a:spLocks noGrp="1"/>
          </p:cNvSpPr>
          <p:nvPr>
            <p:ph idx="1"/>
          </p:nvPr>
        </p:nvSpPr>
        <p:spPr/>
        <p:txBody>
          <a:bodyPr/>
          <a:lstStyle/>
          <a:p>
            <a:r>
              <a:rPr lang="en-US" dirty="0" smtClean="0"/>
              <a:t>AMS-IX defines an ISP as</a:t>
            </a:r>
          </a:p>
          <a:p>
            <a:pPr lvl="1"/>
            <a:r>
              <a:rPr lang="en-US" dirty="0" smtClean="0"/>
              <a:t>“A network infrastructure with the purpose to facilitate the exchange of Internet traffic between Autonomous Systems (</a:t>
            </a:r>
            <a:r>
              <a:rPr lang="en-US" dirty="0" err="1" smtClean="0"/>
              <a:t>ASes</a:t>
            </a:r>
            <a:r>
              <a:rPr lang="en-US" dirty="0" smtClean="0"/>
              <a:t>) and operating below layer 3. The number of </a:t>
            </a:r>
            <a:r>
              <a:rPr lang="en-US" dirty="0" err="1" smtClean="0"/>
              <a:t>ASes</a:t>
            </a:r>
            <a:r>
              <a:rPr lang="en-US" dirty="0" smtClean="0"/>
              <a:t> connected should at least be three and there must be a clear an open policy for others to join.”</a:t>
            </a:r>
          </a:p>
          <a:p>
            <a:r>
              <a:rPr lang="en-US" dirty="0" smtClean="0"/>
              <a:t>The vast majority rely on an Ethernet switching fabric</a:t>
            </a:r>
          </a:p>
        </p:txBody>
      </p:sp>
      <p:sp>
        <p:nvSpPr>
          <p:cNvPr id="4" name="Slide Number Placeholder 3"/>
          <p:cNvSpPr>
            <a:spLocks noGrp="1"/>
          </p:cNvSpPr>
          <p:nvPr>
            <p:ph type="sldNum" sz="quarter" idx="12"/>
          </p:nvPr>
        </p:nvSpPr>
        <p:spPr/>
        <p:txBody>
          <a:bodyPr/>
          <a:lstStyle/>
          <a:p>
            <a:fld id="{3B7B34B4-ABD5-4584-9718-650E20415B1D}" type="slidenum">
              <a:rPr lang="en-US" smtClean="0"/>
              <a:t>6</a:t>
            </a:fld>
            <a:endParaRPr lang="en-US"/>
          </a:p>
        </p:txBody>
      </p:sp>
    </p:spTree>
    <p:extLst>
      <p:ext uri="{BB962C8B-B14F-4D97-AF65-F5344CB8AC3E}">
        <p14:creationId xmlns:p14="http://schemas.microsoft.com/office/powerpoint/2010/main" val="2928271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stunning success of the Internet market</a:t>
            </a:r>
            <a:endParaRPr lang="en-US" dirty="0"/>
          </a:p>
        </p:txBody>
      </p:sp>
      <p:sp>
        <p:nvSpPr>
          <p:cNvPr id="3" name="Content Placeholder 2"/>
          <p:cNvSpPr>
            <a:spLocks noGrp="1"/>
          </p:cNvSpPr>
          <p:nvPr>
            <p:ph sz="half" idx="1"/>
          </p:nvPr>
        </p:nvSpPr>
        <p:spPr>
          <a:xfrm>
            <a:off x="457200" y="1600200"/>
            <a:ext cx="4648200" cy="4525963"/>
          </a:xfrm>
        </p:spPr>
        <p:txBody>
          <a:bodyPr>
            <a:normAutofit fontScale="77500" lnSpcReduction="20000"/>
          </a:bodyPr>
          <a:lstStyle/>
          <a:p>
            <a:r>
              <a:rPr lang="en-US" dirty="0" smtClean="0"/>
              <a:t>An OECD study (2013) showed that </a:t>
            </a:r>
          </a:p>
          <a:p>
            <a:pPr lvl="1"/>
            <a:r>
              <a:rPr lang="en-US" dirty="0" smtClean="0"/>
              <a:t>the Internet has allowed priced for connectivity to be </a:t>
            </a:r>
            <a:r>
              <a:rPr lang="en-US" i="1" dirty="0" smtClean="0"/>
              <a:t>five orders of magnitude lower </a:t>
            </a:r>
            <a:r>
              <a:rPr lang="en-US" dirty="0" smtClean="0"/>
              <a:t>than what it is for its TDM equivalent.</a:t>
            </a:r>
          </a:p>
          <a:p>
            <a:pPr lvl="1"/>
            <a:r>
              <a:rPr lang="en-US" dirty="0" smtClean="0"/>
              <a:t>Stated as the per-minute price for VoIP traffic, the combined cost to caller and recipient is USD 0.0000008 per minute than wholesale service providing comparable functions in TDM markets.</a:t>
            </a:r>
          </a:p>
          <a:p>
            <a:pPr lvl="1"/>
            <a:r>
              <a:rPr lang="en-US" dirty="0" smtClean="0"/>
              <a:t>This has been achieved with no direct intervention by regulators </a:t>
            </a:r>
          </a:p>
          <a:p>
            <a:r>
              <a:rPr lang="en-US" dirty="0" smtClean="0"/>
              <a:t>Why so cheap?</a:t>
            </a:r>
          </a:p>
          <a:p>
            <a:pPr lvl="1"/>
            <a:r>
              <a:rPr lang="en-US" dirty="0" smtClean="0"/>
              <a:t>Efficiency of packet routing</a:t>
            </a:r>
          </a:p>
          <a:p>
            <a:pPr lvl="1"/>
            <a:r>
              <a:rPr lang="en-US" dirty="0" smtClean="0"/>
              <a:t>Competition in Internet markets</a:t>
            </a:r>
          </a:p>
          <a:p>
            <a:pPr lvl="1"/>
            <a:r>
              <a:rPr lang="en-US" dirty="0" smtClean="0"/>
              <a:t>Flexibility of routing arrangements</a:t>
            </a:r>
          </a:p>
          <a:p>
            <a:pPr lvl="1"/>
            <a:endParaRPr lang="en-US"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486400" y="1143000"/>
            <a:ext cx="3124200" cy="4734719"/>
          </a:xfrm>
        </p:spPr>
      </p:pic>
      <p:sp>
        <p:nvSpPr>
          <p:cNvPr id="4" name="Slide Number Placeholder 3"/>
          <p:cNvSpPr>
            <a:spLocks noGrp="1"/>
          </p:cNvSpPr>
          <p:nvPr>
            <p:ph type="sldNum" sz="quarter" idx="12"/>
          </p:nvPr>
        </p:nvSpPr>
        <p:spPr/>
        <p:txBody>
          <a:bodyPr/>
          <a:lstStyle/>
          <a:p>
            <a:fld id="{3B7B34B4-ABD5-4584-9718-650E20415B1D}" type="slidenum">
              <a:rPr lang="en-US" smtClean="0"/>
              <a:t>7</a:t>
            </a:fld>
            <a:endParaRPr lang="en-US"/>
          </a:p>
        </p:txBody>
      </p:sp>
    </p:spTree>
    <p:extLst>
      <p:ext uri="{BB962C8B-B14F-4D97-AF65-F5344CB8AC3E}">
        <p14:creationId xmlns:p14="http://schemas.microsoft.com/office/powerpoint/2010/main" val="853479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Other sources confirm lowered prices</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1600200"/>
            <a:ext cx="8001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3B7B34B4-ABD5-4584-9718-650E20415B1D}" type="slidenum">
              <a:rPr lang="en-US" smtClean="0"/>
              <a:t>8</a:t>
            </a:fld>
            <a:endParaRPr lang="en-US"/>
          </a:p>
        </p:txBody>
      </p:sp>
    </p:spTree>
    <p:extLst>
      <p:ext uri="{BB962C8B-B14F-4D97-AF65-F5344CB8AC3E}">
        <p14:creationId xmlns:p14="http://schemas.microsoft.com/office/powerpoint/2010/main" val="209258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Stunning success, continued</a:t>
            </a:r>
            <a:endParaRPr lang="en-US" dirty="0"/>
          </a:p>
        </p:txBody>
      </p:sp>
      <p:sp>
        <p:nvSpPr>
          <p:cNvPr id="3" name="Content Placeholder 2"/>
          <p:cNvSpPr>
            <a:spLocks noGrp="1"/>
          </p:cNvSpPr>
          <p:nvPr>
            <p:ph idx="1"/>
          </p:nvPr>
        </p:nvSpPr>
        <p:spPr/>
        <p:txBody>
          <a:bodyPr>
            <a:normAutofit/>
          </a:bodyPr>
          <a:lstStyle/>
          <a:p>
            <a:r>
              <a:rPr lang="en-US" sz="2800" dirty="0" smtClean="0"/>
              <a:t>The Internet has developed a highly efficient market in connectivity, based on voluntary contractual arrangements.</a:t>
            </a:r>
          </a:p>
          <a:p>
            <a:r>
              <a:rPr lang="en-US" sz="2800" dirty="0" smtClean="0"/>
              <a:t>A survey of 142,000 peering arrangements showed that the terms and conditions of the Internet model are so generally agreed on that 99.5% of interconnection agreements are concluded without a written contract.</a:t>
            </a:r>
          </a:p>
          <a:p>
            <a:pPr lvl="1"/>
            <a:r>
              <a:rPr lang="en-US" sz="2400" dirty="0" smtClean="0"/>
              <a:t>Transaction costs are low</a:t>
            </a:r>
          </a:p>
          <a:p>
            <a:pPr lvl="1"/>
            <a:r>
              <a:rPr lang="en-US" sz="2400" dirty="0" smtClean="0"/>
              <a:t>Each party agrees that the deal adds value</a:t>
            </a:r>
            <a:endParaRPr lang="en-US" sz="2400" dirty="0"/>
          </a:p>
        </p:txBody>
      </p:sp>
      <p:sp>
        <p:nvSpPr>
          <p:cNvPr id="4" name="Slide Number Placeholder 3"/>
          <p:cNvSpPr>
            <a:spLocks noGrp="1"/>
          </p:cNvSpPr>
          <p:nvPr>
            <p:ph type="sldNum" sz="quarter" idx="12"/>
          </p:nvPr>
        </p:nvSpPr>
        <p:spPr/>
        <p:txBody>
          <a:bodyPr/>
          <a:lstStyle/>
          <a:p>
            <a:fld id="{3B7B34B4-ABD5-4584-9718-650E20415B1D}" type="slidenum">
              <a:rPr lang="en-US" smtClean="0"/>
              <a:t>9</a:t>
            </a:fld>
            <a:endParaRPr lang="en-US"/>
          </a:p>
        </p:txBody>
      </p:sp>
    </p:spTree>
    <p:extLst>
      <p:ext uri="{BB962C8B-B14F-4D97-AF65-F5344CB8AC3E}">
        <p14:creationId xmlns:p14="http://schemas.microsoft.com/office/powerpoint/2010/main" val="3837900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7514</TotalTime>
  <Words>1939</Words>
  <Application>Microsoft Office PowerPoint</Application>
  <PresentationFormat>On-screen Show (4:3)</PresentationFormat>
  <Paragraphs>159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How to think about IXPs  if you are a telecom regulator</vt:lpstr>
      <vt:lpstr>What this presentation is about</vt:lpstr>
      <vt:lpstr>What the goals are</vt:lpstr>
      <vt:lpstr>The success of Internet Exchange Points (IXPs)</vt:lpstr>
      <vt:lpstr>In Europe</vt:lpstr>
      <vt:lpstr>What is an IXP?</vt:lpstr>
      <vt:lpstr>The stunning success of the Internet market</vt:lpstr>
      <vt:lpstr>Other sources confirm lowered prices</vt:lpstr>
      <vt:lpstr>Stunning success, continued</vt:lpstr>
      <vt:lpstr>Cause: economics and hands-off regulatory approach</vt:lpstr>
      <vt:lpstr>Other European inquiries into the Internet</vt:lpstr>
      <vt:lpstr>The TDM world is different</vt:lpstr>
      <vt:lpstr>Definitions</vt:lpstr>
      <vt:lpstr>Interconnection</vt:lpstr>
      <vt:lpstr>Intervention and non-intervention</vt:lpstr>
      <vt:lpstr>So how much competition is enough?</vt:lpstr>
      <vt:lpstr>Concepts from competition policy</vt:lpstr>
      <vt:lpstr>How do you measure competition?</vt:lpstr>
      <vt:lpstr>European Approaches to Telecoms Mergers</vt:lpstr>
      <vt:lpstr>What is the problem mergers help to solve?</vt:lpstr>
      <vt:lpstr>So why at least three transport providers?</vt:lpstr>
      <vt:lpstr>Lessons for Policy Makers</vt:lpstr>
      <vt:lpstr>Sources 1</vt:lpstr>
      <vt:lpstr>Sources 2</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 and transport in the IXP</dc:title>
  <dc:creator>User</dc:creator>
  <cp:lastModifiedBy>User</cp:lastModifiedBy>
  <cp:revision>50</cp:revision>
  <dcterms:created xsi:type="dcterms:W3CDTF">2016-09-08T12:43:38Z</dcterms:created>
  <dcterms:modified xsi:type="dcterms:W3CDTF">2016-09-14T20:20:08Z</dcterms:modified>
</cp:coreProperties>
</file>