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406" r:id="rId2"/>
    <p:sldId id="440" r:id="rId3"/>
    <p:sldId id="441" r:id="rId4"/>
    <p:sldId id="442" r:id="rId5"/>
    <p:sldId id="443" r:id="rId6"/>
    <p:sldId id="438" r:id="rId7"/>
    <p:sldId id="423" r:id="rId8"/>
    <p:sldId id="446" r:id="rId9"/>
    <p:sldId id="428" r:id="rId10"/>
    <p:sldId id="437" r:id="rId11"/>
    <p:sldId id="424" r:id="rId12"/>
    <p:sldId id="426" r:id="rId13"/>
    <p:sldId id="425" r:id="rId14"/>
    <p:sldId id="434" r:id="rId15"/>
    <p:sldId id="431" r:id="rId16"/>
    <p:sldId id="432" r:id="rId17"/>
    <p:sldId id="433" r:id="rId18"/>
    <p:sldId id="447" r:id="rId19"/>
    <p:sldId id="435" r:id="rId20"/>
    <p:sldId id="43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Larson" initials="ML" lastIdx="1" clrIdx="0">
    <p:extLst/>
  </p:cmAuthor>
  <p:cmAuthor id="2" name="Matt Larson" initials="ML [2]" lastIdx="1" clrIdx="1">
    <p:extLst/>
  </p:cmAuthor>
  <p:cmAuthor id="3" name="Matt Larson" initials="ML [3]" lastIdx="1" clrIdx="2">
    <p:extLst/>
  </p:cmAuthor>
  <p:cmAuthor id="4" name="Matt Larson" initials="ML [4]" lastIdx="1" clrIdx="3">
    <p:extLst/>
  </p:cmAuthor>
  <p:cmAuthor id="5" name="Matt Larson" initials="ML [5]" lastIdx="1" clrIdx="4">
    <p:extLst/>
  </p:cmAuthor>
  <p:cmAuthor id="6" name="edward lewis" initials="el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7" autoAdjust="0"/>
    <p:restoredTop sz="86401" autoAdjust="0"/>
  </p:normalViewPr>
  <p:slideViewPr>
    <p:cSldViewPr snapToGrid="0" snapToObjects="1">
      <p:cViewPr>
        <p:scale>
          <a:sx n="110" d="100"/>
          <a:sy n="110" d="100"/>
        </p:scale>
        <p:origin x="16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67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ource Sans Pro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643E0-E5C0-624F-A0E6-111A3B9B6D14}" type="datetimeFigureOut">
              <a:rPr lang="en-US" smtClean="0">
                <a:latin typeface="Source Sans Pro Regular" charset="0"/>
              </a:rPr>
              <a:t>10/1/16</a:t>
            </a:fld>
            <a:endParaRPr lang="en-US" dirty="0">
              <a:latin typeface="Source Sans Pro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Source Sans Pro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2E63A-A96F-AE4D-A1A4-ECE2A499856A}" type="slidenum">
              <a:rPr lang="en-US" smtClean="0">
                <a:latin typeface="Source Sans Pro Regular" charset="0"/>
              </a:rPr>
              <a:t>‹#›</a:t>
            </a:fld>
            <a:endParaRPr lang="en-US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641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 Regular" charset="0"/>
              </a:defRPr>
            </a:lvl1pPr>
          </a:lstStyle>
          <a:p>
            <a:fld id="{3227935D-2590-0A45-B2BB-9E2DD8F4F3CC}" type="datetimeFigureOut">
              <a:rPr lang="en-US" smtClean="0"/>
              <a:pPr/>
              <a:t>10/1/16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 Regular" charset="0"/>
              </a:defRPr>
            </a:lvl1pPr>
          </a:lstStyle>
          <a:p>
            <a:fld id="{8B89A3F6-5541-804D-A5F8-9E31CF1362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76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Source Sans Pro Regular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89A3F6-5541-804D-A5F8-9E31CF1362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4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inserted graphics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can</a:t>
            </a:r>
            <a:r>
              <a:rPr lang="en-US" baseline="0" dirty="0" smtClean="0"/>
              <a:t> adjust the email/web address to whichever email or web address is best suited to your presentation.  This should be your final slide.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4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67733"/>
            <a:ext cx="9309518" cy="6954090"/>
            <a:chOff x="0" y="-67733"/>
            <a:chExt cx="9309518" cy="69540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46474"/>
              <a:ext cx="9309518" cy="636898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0" y="-67733"/>
              <a:ext cx="9309518" cy="351829"/>
            </a:xfrm>
            <a:prstGeom prst="rect">
              <a:avLst/>
            </a:prstGeom>
            <a:solidFill>
              <a:srgbClr val="062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ource Sans Pro Regular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602262"/>
              <a:ext cx="9309518" cy="284095"/>
            </a:xfrm>
            <a:prstGeom prst="rect">
              <a:avLst/>
            </a:prstGeom>
            <a:solidFill>
              <a:srgbClr val="0624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ource Sans Pro Regular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4130514"/>
            <a:ext cx="9309518" cy="1898497"/>
          </a:xfrm>
          <a:prstGeom prst="rect">
            <a:avLst/>
          </a:prstGeom>
          <a:solidFill>
            <a:srgbClr val="1768B1">
              <a:alpha val="8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30514"/>
            <a:ext cx="1697789" cy="18984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charset="0"/>
            </a:endParaRPr>
          </a:p>
        </p:txBody>
      </p:sp>
      <p:pic>
        <p:nvPicPr>
          <p:cNvPr id="9" name="Picture 8" descr="ICANN_Logo_W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6" y="4566371"/>
            <a:ext cx="1253416" cy="972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-1" y="4130513"/>
            <a:ext cx="9309519" cy="116253"/>
          </a:xfrm>
          <a:prstGeom prst="rect">
            <a:avLst/>
          </a:prstGeom>
          <a:solidFill>
            <a:srgbClr val="0C1F24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3872"/>
          <a:stretch/>
        </p:blipFill>
        <p:spPr>
          <a:xfrm>
            <a:off x="-60960" y="-8390"/>
            <a:ext cx="9296400" cy="6881326"/>
          </a:xfrm>
          <a:prstGeom prst="rect">
            <a:avLst/>
          </a:prstGeom>
        </p:spPr>
      </p:pic>
      <p:sp>
        <p:nvSpPr>
          <p:cNvPr id="4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569913" y="2377590"/>
            <a:ext cx="6256337" cy="1728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Name of an Agenda Item</a:t>
            </a:r>
          </a:p>
          <a:p>
            <a:pPr lvl="0"/>
            <a:r>
              <a:rPr lang="en-US" dirty="0" smtClean="0"/>
              <a:t>Section Divider</a:t>
            </a:r>
          </a:p>
        </p:txBody>
      </p:sp>
      <p:pic>
        <p:nvPicPr>
          <p:cNvPr id="6" name="Picture 5" descr="ICANN Logo-06.eps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" y="6402263"/>
            <a:ext cx="45055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07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9144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497"/>
            <a:ext cx="9152141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6826732" y="641496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  |   </a:t>
            </a:r>
            <a:fld id="{D43A6F16-D3CF-4F46-B6D9-B3CAB1B87938}" type="slidenum">
              <a:rPr lang="en-US" sz="1400" smtClean="0">
                <a:solidFill>
                  <a:srgbClr val="FFFFFF"/>
                </a:solidFill>
                <a:latin typeface="Source Sans Pro"/>
                <a:cs typeface="Source Sans Pro"/>
              </a:rPr>
              <a:pPr algn="r"/>
              <a:t>‹#›</a:t>
            </a:fld>
            <a:endParaRPr lang="en-US" sz="1400" dirty="0">
              <a:solidFill>
                <a:srgbClr val="FFFFFF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33445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497"/>
            <a:ext cx="9152141" cy="547644"/>
          </a:xfrm>
          <a:prstGeom prst="rect">
            <a:avLst/>
          </a:prstGeom>
        </p:spPr>
      </p:pic>
      <p:sp>
        <p:nvSpPr>
          <p:cNvPr id="34" name="Slide Number Placeholder 5"/>
          <p:cNvSpPr txBox="1">
            <a:spLocks/>
          </p:cNvSpPr>
          <p:nvPr/>
        </p:nvSpPr>
        <p:spPr>
          <a:xfrm>
            <a:off x="6826732" y="641496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  |   </a:t>
            </a:r>
            <a:fld id="{D43A6F16-D3CF-4F46-B6D9-B3CAB1B87938}" type="slidenum">
              <a:rPr lang="en-US" sz="1400" smtClean="0">
                <a:solidFill>
                  <a:srgbClr val="FFFFFF"/>
                </a:solidFill>
                <a:latin typeface="Source Sans Pro"/>
                <a:cs typeface="Source Sans Pro"/>
              </a:rPr>
              <a:pPr algn="r"/>
              <a:t>‹#›</a:t>
            </a:fld>
            <a:endParaRPr lang="en-US" sz="1400" dirty="0">
              <a:solidFill>
                <a:srgbClr val="FFFFFF"/>
              </a:solidFill>
              <a:latin typeface="Source Sans Pro"/>
              <a:cs typeface="Source Sans Pro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9144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2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9144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l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5" name="Picture 14" descr="foot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497"/>
            <a:ext cx="9152141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/>
        </p:nvSpPr>
        <p:spPr>
          <a:xfrm>
            <a:off x="6826732" y="641496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  |   </a:t>
            </a:r>
            <a:fld id="{D43A6F16-D3CF-4F46-B6D9-B3CAB1B87938}" type="slidenum">
              <a:rPr lang="en-US" sz="1400" smtClean="0">
                <a:solidFill>
                  <a:srgbClr val="FFFFFF"/>
                </a:solidFill>
                <a:latin typeface="Source Sans Pro"/>
                <a:cs typeface="Source Sans Pro"/>
              </a:rPr>
              <a:pPr algn="r"/>
              <a:t>‹#›</a:t>
            </a:fld>
            <a:endParaRPr lang="en-US" sz="1400" dirty="0">
              <a:solidFill>
                <a:srgbClr val="FFFFFF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63955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6826732" y="641496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  |   </a:t>
            </a:r>
            <a:fld id="{D43A6F16-D3CF-4F46-B6D9-B3CAB1B87938}" type="slidenum">
              <a:rPr lang="en-US" sz="1400" smtClean="0">
                <a:solidFill>
                  <a:srgbClr val="FFFFFF"/>
                </a:solidFill>
                <a:latin typeface="Source Sans Pro"/>
                <a:cs typeface="Source Sans Pro"/>
              </a:rPr>
              <a:pPr algn="r"/>
              <a:t>‹#›</a:t>
            </a:fld>
            <a:endParaRPr lang="en-US" sz="1400" dirty="0">
              <a:solidFill>
                <a:srgbClr val="FFFFFF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35950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3872"/>
          <a:stretch/>
        </p:blipFill>
        <p:spPr>
          <a:xfrm>
            <a:off x="-60960" y="-8390"/>
            <a:ext cx="9296400" cy="6881326"/>
          </a:xfrm>
          <a:prstGeom prst="rect">
            <a:avLst/>
          </a:prstGeom>
        </p:spPr>
      </p:pic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569913" y="2377590"/>
            <a:ext cx="6256337" cy="1728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>
                <a:solidFill>
                  <a:schemeClr val="bg1"/>
                </a:solidFill>
                <a:latin typeface="Source Sans Pro Light"/>
                <a:cs typeface="Source Sans Pro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Name of an Agenda Item</a:t>
            </a:r>
          </a:p>
          <a:p>
            <a:pPr lvl="0"/>
            <a:r>
              <a:rPr lang="en-US" dirty="0" smtClean="0"/>
              <a:t>Section Divider</a:t>
            </a:r>
          </a:p>
        </p:txBody>
      </p:sp>
      <p:pic>
        <p:nvPicPr>
          <p:cNvPr id="6" name="Picture 5" descr="ICANN Logo-06.eps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" y="6402263"/>
            <a:ext cx="45055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3872"/>
          <a:stretch/>
        </p:blipFill>
        <p:spPr>
          <a:xfrm>
            <a:off x="-60960" y="-8390"/>
            <a:ext cx="9296400" cy="6881326"/>
          </a:xfrm>
          <a:prstGeom prst="rect">
            <a:avLst/>
          </a:prstGeom>
        </p:spPr>
      </p:pic>
      <p:sp>
        <p:nvSpPr>
          <p:cNvPr id="9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569913" y="2377590"/>
            <a:ext cx="6256337" cy="1728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>
                <a:solidFill>
                  <a:schemeClr val="bg1"/>
                </a:solidFill>
                <a:latin typeface="Source Sans Pro Light"/>
                <a:cs typeface="Source Sans Pro Ligh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Name of an Agenda Item</a:t>
            </a:r>
          </a:p>
          <a:p>
            <a:pPr lvl="0"/>
            <a:r>
              <a:rPr lang="en-US" dirty="0" smtClean="0"/>
              <a:t>Section Divider</a:t>
            </a:r>
          </a:p>
        </p:txBody>
      </p:sp>
      <p:pic>
        <p:nvPicPr>
          <p:cNvPr id="4" name="Picture 3" descr="ICANN Logo-06.eps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" y="6402263"/>
            <a:ext cx="45055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80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3872"/>
          <a:stretch/>
        </p:blipFill>
        <p:spPr>
          <a:xfrm>
            <a:off x="-60960" y="-8390"/>
            <a:ext cx="9296400" cy="6881326"/>
          </a:xfrm>
          <a:prstGeom prst="rect">
            <a:avLst/>
          </a:prstGeom>
        </p:spPr>
      </p:pic>
      <p:sp>
        <p:nvSpPr>
          <p:cNvPr id="4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569913" y="2377590"/>
            <a:ext cx="6256337" cy="1728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Name of an Agenda Item</a:t>
            </a:r>
          </a:p>
          <a:p>
            <a:pPr lvl="0"/>
            <a:r>
              <a:rPr lang="en-US" dirty="0" smtClean="0"/>
              <a:t>Section Divider</a:t>
            </a:r>
          </a:p>
        </p:txBody>
      </p:sp>
      <p:pic>
        <p:nvPicPr>
          <p:cNvPr id="6" name="Picture 5" descr="ICANN Logo-06.eps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" y="6402263"/>
            <a:ext cx="45055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3872"/>
          <a:stretch/>
        </p:blipFill>
        <p:spPr>
          <a:xfrm>
            <a:off x="-60960" y="-8390"/>
            <a:ext cx="9296400" cy="6881326"/>
          </a:xfrm>
          <a:prstGeom prst="rect">
            <a:avLst/>
          </a:prstGeom>
        </p:spPr>
      </p:pic>
      <p:sp>
        <p:nvSpPr>
          <p:cNvPr id="36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569913" y="2377590"/>
            <a:ext cx="6256337" cy="1728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>
                <a:solidFill>
                  <a:schemeClr val="bg1"/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Name of an Agenda Item</a:t>
            </a:r>
          </a:p>
          <a:p>
            <a:pPr lvl="0"/>
            <a:r>
              <a:rPr lang="en-US" dirty="0" smtClean="0"/>
              <a:t>Section Divider</a:t>
            </a:r>
          </a:p>
        </p:txBody>
      </p:sp>
      <p:pic>
        <p:nvPicPr>
          <p:cNvPr id="5" name="Picture 4" descr="ICANN Logo-06.eps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" y="6402263"/>
            <a:ext cx="45055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1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9" r="3872"/>
          <a:stretch/>
        </p:blipFill>
        <p:spPr>
          <a:xfrm>
            <a:off x="-60960" y="-8390"/>
            <a:ext cx="9296400" cy="6881326"/>
          </a:xfrm>
          <a:prstGeom prst="rect">
            <a:avLst/>
          </a:prstGeom>
        </p:spPr>
      </p:pic>
      <p:sp>
        <p:nvSpPr>
          <p:cNvPr id="4" name="Text Placeholder 35"/>
          <p:cNvSpPr>
            <a:spLocks noGrp="1"/>
          </p:cNvSpPr>
          <p:nvPr>
            <p:ph type="body" sz="quarter" idx="13" hasCustomPrompt="1"/>
          </p:nvPr>
        </p:nvSpPr>
        <p:spPr>
          <a:xfrm>
            <a:off x="569913" y="2377590"/>
            <a:ext cx="6256337" cy="17287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Source Sans Pro"/>
                <a:cs typeface="Source Sans Pro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Name of an Agenda Item</a:t>
            </a:r>
          </a:p>
          <a:p>
            <a:pPr lvl="0"/>
            <a:r>
              <a:rPr lang="en-US" dirty="0" smtClean="0"/>
              <a:t>Section Divider</a:t>
            </a:r>
          </a:p>
        </p:txBody>
      </p:sp>
      <p:pic>
        <p:nvPicPr>
          <p:cNvPr id="6" name="Picture 5" descr="ICANN Logo-06.eps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" y="6402263"/>
            <a:ext cx="450555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229600" y="6565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Source Sans Pro Regular" charset="0"/>
            </a:endParaRPr>
          </a:p>
        </p:txBody>
      </p:sp>
      <p:pic>
        <p:nvPicPr>
          <p:cNvPr id="5" name="Picture 4" descr="footer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497"/>
            <a:ext cx="9152141" cy="547644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826732" y="641496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 smtClean="0">
                <a:solidFill>
                  <a:srgbClr val="FFFFFF"/>
                </a:solidFill>
                <a:latin typeface="Source Sans Pro"/>
                <a:cs typeface="Source Sans Pro"/>
              </a:rPr>
              <a:t>   |   </a:t>
            </a:r>
            <a:fld id="{D43A6F16-D3CF-4F46-B6D9-B3CAB1B87938}" type="slidenum">
              <a:rPr lang="en-US" sz="1400" smtClean="0">
                <a:solidFill>
                  <a:srgbClr val="FFFFFF"/>
                </a:solidFill>
                <a:latin typeface="Source Sans Pro"/>
                <a:cs typeface="Source Sans Pro"/>
              </a:rPr>
              <a:pPr algn="r"/>
              <a:t>‹#›</a:t>
            </a:fld>
            <a:endParaRPr lang="en-US" sz="1400" dirty="0">
              <a:solidFill>
                <a:srgbClr val="FFFFFF"/>
              </a:solidFill>
              <a:latin typeface="Source Sans Pro"/>
              <a:cs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1296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keyroll.systems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m.icann.org/listinfo/ksk-rollover" TargetMode="External"/><Relationship Id="rId4" Type="http://schemas.openxmlformats.org/officeDocument/2006/relationships/hyperlink" Target="https://www.icann.org/kskroll" TargetMode="External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hyperlink" Target="twitter.com/icann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gplus.to/icann" TargetMode="External"/><Relationship Id="rId15" Type="http://schemas.openxmlformats.org/officeDocument/2006/relationships/image" Target="../media/image16.png"/><Relationship Id="rId16" Type="http://schemas.openxmlformats.org/officeDocument/2006/relationships/hyperlink" Target="weibo.com/ICANNorg" TargetMode="External"/><Relationship Id="rId17" Type="http://schemas.openxmlformats.org/officeDocument/2006/relationships/image" Target="../media/image17.png"/><Relationship Id="rId18" Type="http://schemas.openxmlformats.org/officeDocument/2006/relationships/hyperlink" Target="slideshare.net/icannpresentations" TargetMode="External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Relationship Id="rId4" Type="http://schemas.openxmlformats.org/officeDocument/2006/relationships/hyperlink" Target="flickr.com/photos/icann" TargetMode="External"/><Relationship Id="rId5" Type="http://schemas.openxmlformats.org/officeDocument/2006/relationships/image" Target="../media/image11.png"/><Relationship Id="rId6" Type="http://schemas.openxmlformats.org/officeDocument/2006/relationships/hyperlink" Target="facebook.com/icannorg" TargetMode="External"/><Relationship Id="rId7" Type="http://schemas.openxmlformats.org/officeDocument/2006/relationships/image" Target="../media/image12.png"/><Relationship Id="rId8" Type="http://schemas.openxmlformats.org/officeDocument/2006/relationships/hyperlink" Target="youtube.com/user/ICANNnews" TargetMode="External"/><Relationship Id="rId9" Type="http://schemas.openxmlformats.org/officeDocument/2006/relationships/image" Target="../media/image13.png"/><Relationship Id="rId10" Type="http://schemas.openxmlformats.org/officeDocument/2006/relationships/hyperlink" Target="linkedin.com/company/ican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icann.org/kskrol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6115" y="4315489"/>
            <a:ext cx="6011582" cy="12977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US" sz="3600" dirty="0" smtClean="0">
                <a:solidFill>
                  <a:srgbClr val="FFFFFF"/>
                </a:solidFill>
                <a:latin typeface="Source Sans Pro Regular" charset="0"/>
                <a:cs typeface="Source Sans Pro Regular" charset="0"/>
              </a:rPr>
              <a:t>Rolling the Root Zone DNSSEC</a:t>
            </a:r>
          </a:p>
          <a:p>
            <a:pPr>
              <a:lnSpc>
                <a:spcPts val="4700"/>
              </a:lnSpc>
            </a:pPr>
            <a:r>
              <a:rPr lang="en-US" sz="3600" dirty="0" smtClean="0">
                <a:solidFill>
                  <a:srgbClr val="FFFFFF"/>
                </a:solidFill>
                <a:latin typeface="Source Sans Pro Regular" charset="0"/>
                <a:cs typeface="Source Sans Pro Regular" charset="0"/>
              </a:rPr>
              <a:t>Key Signing Key</a:t>
            </a:r>
            <a:endParaRPr lang="en-US" sz="3600" dirty="0">
              <a:solidFill>
                <a:srgbClr val="FFFFFF"/>
              </a:solidFill>
              <a:latin typeface="Source Sans Pro Regular" charset="0"/>
              <a:cs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</a:t>
            </a:r>
            <a:r>
              <a:rPr lang="en-US" dirty="0"/>
              <a:t>Implementation </a:t>
            </a:r>
            <a:r>
              <a:rPr lang="en-US" dirty="0" smtClean="0"/>
              <a:t>Plan Dates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Plans publicly available from July 22, 2016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Key signing ceremonies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 smtClean="0">
                <a:latin typeface="Source Sans Pro Regular" charset="0"/>
              </a:rPr>
              <a:t>Q4 2016 ceremony (October 27): generate KSK-2017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 smtClean="0">
                <a:latin typeface="Source Sans Pro Regular" charset="0"/>
              </a:rPr>
              <a:t>Q1 2017 ceremony (February): KSK-2017 operationally ready</a:t>
            </a:r>
          </a:p>
          <a:p>
            <a:endParaRPr lang="en-US" sz="2400" dirty="0" smtClean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DNS changes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 smtClean="0">
                <a:latin typeface="Source Sans Pro Regular" charset="0"/>
              </a:rPr>
              <a:t>KSK-2017 added to root zone on July 11, 2017 (with KSK-2010 still there)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>
                <a:latin typeface="Source Sans Pro Regular" charset="0"/>
              </a:rPr>
              <a:t>KSK-2017 </a:t>
            </a:r>
            <a:r>
              <a:rPr lang="en-US" sz="2000" dirty="0" smtClean="0">
                <a:latin typeface="Source Sans Pro Regular" charset="0"/>
              </a:rPr>
              <a:t>signs DNSKEY RRset (instead of KSK-2010) beginning October 11, 2017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 smtClean="0">
                <a:latin typeface="Source Sans Pro Regular" charset="0"/>
              </a:rPr>
              <a:t>KSK-2010 revoked on January 11, 2018 but is still in the root </a:t>
            </a:r>
            <a:r>
              <a:rPr lang="en-US" sz="2000" dirty="0" smtClean="0">
                <a:latin typeface="Source Sans Pro Regular" charset="0"/>
              </a:rPr>
              <a:t>zone</a:t>
            </a:r>
            <a:endParaRPr lang="en-US" sz="2000" dirty="0" smtClean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9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Operational Implementation Plan Timeline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" y="1368742"/>
            <a:ext cx="9144000" cy="4120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825"/>
            <a:ext cx="9144000" cy="41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 Test Plan</a:t>
            </a:r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Testing </a:t>
            </a:r>
            <a:r>
              <a:rPr lang="en-US" sz="2400" dirty="0">
                <a:latin typeface="Source Sans Pro Regular" charset="0"/>
              </a:rPr>
              <a:t>internal systems for these </a:t>
            </a:r>
            <a:r>
              <a:rPr lang="en-US" sz="2400" dirty="0" smtClean="0">
                <a:latin typeface="Source Sans Pro Regular" charset="0"/>
              </a:rPr>
              <a:t>components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Key </a:t>
            </a:r>
            <a:r>
              <a:rPr lang="en-US" sz="2400" dirty="0">
                <a:latin typeface="Source Sans Pro Regular" charset="0"/>
              </a:rPr>
              <a:t>Management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Lifecycle</a:t>
            </a:r>
          </a:p>
          <a:p>
            <a:pPr lvl="1"/>
            <a:endParaRPr lang="en-US" sz="2400" dirty="0" smtClean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Key Processing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Key </a:t>
            </a:r>
            <a:r>
              <a:rPr lang="en-US" sz="2200" dirty="0">
                <a:latin typeface="Source Sans Pro Regular" charset="0"/>
              </a:rPr>
              <a:t>Signing Request to Signed Key </a:t>
            </a:r>
            <a:r>
              <a:rPr lang="en-US" sz="2200" dirty="0" smtClean="0">
                <a:latin typeface="Source Sans Pro Regular" charset="0"/>
              </a:rPr>
              <a:t>Response</a:t>
            </a:r>
          </a:p>
          <a:p>
            <a:pPr lvl="1"/>
            <a:endParaRPr lang="en-US" sz="2400" dirty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Trust Anchor Publication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Generation of the trust anchor file as formatted in eXtensible Markup Language (XML)</a:t>
            </a:r>
          </a:p>
          <a:p>
            <a:endParaRPr lang="en-US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6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Plan</a:t>
            </a:r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Automated </a:t>
            </a:r>
            <a:r>
              <a:rPr lang="en-US" sz="2400" dirty="0">
                <a:latin typeface="Source Sans Pro Regular" charset="0"/>
              </a:rPr>
              <a:t>monitoring involving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ICANN’s L-root server 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Information Science Institute’s B-root </a:t>
            </a:r>
            <a:r>
              <a:rPr lang="en-US" sz="2200" dirty="0" smtClean="0">
                <a:latin typeface="Source Sans Pro Regular" charset="0"/>
              </a:rPr>
              <a:t>server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Looking </a:t>
            </a:r>
            <a:r>
              <a:rPr lang="en-US" sz="2400" dirty="0">
                <a:latin typeface="Source Sans Pro Regular" charset="0"/>
              </a:rPr>
              <a:t>for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Low-level fragmentation issues, indicating responses are too large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Elevated query rates for the DNSKEY resource record set, indicating misconfigured trust </a:t>
            </a:r>
            <a:r>
              <a:rPr lang="en-US" sz="2200" dirty="0" smtClean="0">
                <a:latin typeface="Source Sans Pro Regular" charset="0"/>
              </a:rPr>
              <a:t>anchors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Plus </a:t>
            </a:r>
            <a:r>
              <a:rPr lang="en-US" sz="2400" dirty="0">
                <a:latin typeface="Source Sans Pro Regular" charset="0"/>
              </a:rPr>
              <a:t>a means for ad hoc reporting</a:t>
            </a:r>
          </a:p>
        </p:txBody>
      </p:sp>
    </p:spTree>
    <p:extLst>
      <p:ext uri="{BB962C8B-B14F-4D97-AF65-F5344CB8AC3E}">
        <p14:creationId xmlns:p14="http://schemas.microsoft.com/office/powerpoint/2010/main" val="19072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Test Plan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Resources targeted for software developers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Two third-party “accelerated” RFC 5011 test </a:t>
            </a:r>
            <a:r>
              <a:rPr lang="en-US" sz="2200" dirty="0">
                <a:latin typeface="Source Sans Pro Regular" charset="0"/>
              </a:rPr>
              <a:t>environments with </a:t>
            </a:r>
            <a:r>
              <a:rPr lang="en-US" sz="2200" dirty="0" smtClean="0">
                <a:latin typeface="Source Sans Pro Regular" charset="0"/>
              </a:rPr>
              <a:t>accelerated clocks</a:t>
            </a:r>
          </a:p>
          <a:p>
            <a:pPr lvl="2"/>
            <a:r>
              <a:rPr lang="en-US" sz="2000" dirty="0" smtClean="0">
                <a:latin typeface="Source Sans Pro Regular" charset="0"/>
              </a:rPr>
              <a:t>http://toot-</a:t>
            </a:r>
            <a:r>
              <a:rPr lang="en-US" sz="2000" dirty="0" err="1" smtClean="0">
                <a:latin typeface="Source Sans Pro Regular" charset="0"/>
              </a:rPr>
              <a:t>servers.net</a:t>
            </a:r>
            <a:endParaRPr lang="en-US" sz="2000" dirty="0">
              <a:latin typeface="Source Sans Pro Regular" charset="0"/>
            </a:endParaRPr>
          </a:p>
          <a:p>
            <a:pPr lvl="2"/>
            <a:r>
              <a:rPr lang="en-US" sz="2000" dirty="0" smtClean="0">
                <a:latin typeface="Source Sans Pro Regular" charset="0"/>
                <a:hlinkClick r:id="rId2"/>
              </a:rPr>
              <a:t>http</a:t>
            </a:r>
            <a:r>
              <a:rPr lang="en-US" sz="2000" dirty="0">
                <a:latin typeface="Source Sans Pro Regular" charset="0"/>
                <a:hlinkClick r:id="rId2"/>
              </a:rPr>
              <a:t>://</a:t>
            </a:r>
            <a:r>
              <a:rPr lang="en-US" sz="2000" dirty="0" smtClean="0">
                <a:latin typeface="Source Sans Pro Regular" charset="0"/>
                <a:hlinkClick r:id="rId2"/>
              </a:rPr>
              <a:t>keyroll.systems</a:t>
            </a:r>
            <a:endParaRPr lang="en-US" sz="2000" dirty="0" smtClean="0">
              <a:latin typeface="Source Sans Pro Regular" charset="0"/>
            </a:endParaRPr>
          </a:p>
          <a:p>
            <a:pPr lvl="2"/>
            <a:endParaRPr lang="en-US" sz="2000" dirty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Resources more suitable for </a:t>
            </a:r>
            <a:r>
              <a:rPr lang="en-US" sz="2400" dirty="0" smtClean="0">
                <a:latin typeface="Source Sans Pro Regular" charset="0"/>
              </a:rPr>
              <a:t>operators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“Real time” RFC 5011 test environment being developed by ICANN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Roll a test zone trust anchor with actual 30-day Add Hold-Down timer</a:t>
            </a:r>
            <a:endParaRPr lang="en-US" sz="2200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61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Out Plan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Plan includes back out capability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If necessary, can stay in current state or back out at every phase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Until KSK-2010 is revoked in Phase F</a:t>
            </a:r>
          </a:p>
          <a:p>
            <a:pPr lvl="1"/>
            <a:endParaRPr lang="en-US" dirty="0" smtClean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solidFill>
                  <a:srgbClr val="0A1F24"/>
                </a:solidFill>
                <a:latin typeface="Source Sans Pro Regular" charset="0"/>
              </a:rPr>
              <a:t>Multiple back out DNSKEY Resource Record Sets (</a:t>
            </a:r>
            <a:r>
              <a:rPr lang="en-US" sz="2400" dirty="0" err="1">
                <a:solidFill>
                  <a:srgbClr val="0A1F24"/>
                </a:solidFill>
                <a:latin typeface="Source Sans Pro Regular" charset="0"/>
              </a:rPr>
              <a:t>RRsets</a:t>
            </a:r>
            <a:r>
              <a:rPr lang="en-US" sz="2400" dirty="0">
                <a:solidFill>
                  <a:srgbClr val="0A1F24"/>
                </a:solidFill>
                <a:latin typeface="Source Sans Pro Regular" charset="0"/>
              </a:rPr>
              <a:t>) signed at each </a:t>
            </a:r>
            <a:r>
              <a:rPr lang="en-US" sz="2400" dirty="0" smtClean="0">
                <a:solidFill>
                  <a:srgbClr val="0A1F24"/>
                </a:solidFill>
                <a:latin typeface="Source Sans Pro Regular" charset="0"/>
              </a:rPr>
              <a:t>ceremony</a:t>
            </a:r>
            <a:endParaRPr lang="en-US" dirty="0">
              <a:latin typeface="Source Sans Pro Regular" charset="0"/>
            </a:endParaRP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Back out can be immediate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No need for extra key ceremony</a:t>
            </a:r>
          </a:p>
        </p:txBody>
      </p:sp>
    </p:spTree>
    <p:extLst>
      <p:ext uri="{BB962C8B-B14F-4D97-AF65-F5344CB8AC3E}">
        <p14:creationId xmlns:p14="http://schemas.microsoft.com/office/powerpoint/2010/main" val="3682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Need to Know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Manage Your Trust Anchors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Be </a:t>
            </a:r>
            <a:r>
              <a:rPr lang="en-US" sz="2200" dirty="0">
                <a:latin typeface="Source Sans Pro Regular" charset="0"/>
              </a:rPr>
              <a:t>aware of your software tools for managing trust anchors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Be aware of the new KSK</a:t>
            </a:r>
          </a:p>
          <a:p>
            <a:endParaRPr lang="en-US" sz="24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solidFill>
                  <a:srgbClr val="0A1F24"/>
                </a:solidFill>
                <a:latin typeface="Source Sans Pro Regular" charset="0"/>
              </a:rPr>
              <a:t>When Events Happen 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Keep </a:t>
            </a:r>
            <a:r>
              <a:rPr lang="en-US" sz="2200" dirty="0">
                <a:latin typeface="Source Sans Pro Regular" charset="0"/>
              </a:rPr>
              <a:t>an eye on dates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Be mindful of when changes are </a:t>
            </a:r>
            <a:r>
              <a:rPr lang="en-US" sz="2200" dirty="0" smtClean="0">
                <a:latin typeface="Source Sans Pro Regular" charset="0"/>
              </a:rPr>
              <a:t>scheduled </a:t>
            </a:r>
            <a:r>
              <a:rPr lang="en-US" sz="2200" dirty="0">
                <a:latin typeface="Source Sans Pro Regular" charset="0"/>
              </a:rPr>
              <a:t>and monitor appropriately</a:t>
            </a:r>
          </a:p>
        </p:txBody>
      </p:sp>
    </p:spTree>
    <p:extLst>
      <p:ext uri="{BB962C8B-B14F-4D97-AF65-F5344CB8AC3E}">
        <p14:creationId xmlns:p14="http://schemas.microsoft.com/office/powerpoint/2010/main" val="170691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Trust Anchors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Trust anchors are configured data in DNSSEC validators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If Automated Updates of DNSSEC Trust Anchors (RFC 5011) is enabled and working, the rollover is automatic</a:t>
            </a:r>
            <a:endParaRPr lang="en-US" sz="2200" dirty="0">
              <a:latin typeface="Source Sans Pro Regular" charset="0"/>
            </a:endParaRP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Otherwise manual intervention is required</a:t>
            </a:r>
          </a:p>
          <a:p>
            <a:pPr lvl="2">
              <a:buSzPct val="75000"/>
              <a:buFont typeface="Arial" charset="0"/>
              <a:buChar char="•"/>
            </a:pPr>
            <a:r>
              <a:rPr lang="en-US" sz="2000" dirty="0" smtClean="0">
                <a:latin typeface="Source Sans Pro Regular" charset="0"/>
              </a:rPr>
              <a:t>Add the KSK-2017 before October 11, 2017 (assuming all is on track)</a:t>
            </a:r>
          </a:p>
          <a:p>
            <a:pPr lvl="2">
              <a:buSzPct val="75000"/>
              <a:buFont typeface="Arial" charset="0"/>
              <a:buChar char="•"/>
            </a:pPr>
            <a:r>
              <a:rPr lang="en-US" sz="2000" dirty="0" smtClean="0">
                <a:latin typeface="Source Sans Pro Regular" charset="0"/>
              </a:rPr>
              <a:t>Remove KSK-2010 at a later date</a:t>
            </a:r>
          </a:p>
        </p:txBody>
      </p:sp>
    </p:spTree>
    <p:extLst>
      <p:ext uri="{BB962C8B-B14F-4D97-AF65-F5344CB8AC3E}">
        <p14:creationId xmlns:p14="http://schemas.microsoft.com/office/powerpoint/2010/main" val="20608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KSK Rollover Dates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Plans publicly available from July 22, 2016</a:t>
            </a: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endParaRPr lang="en-US" sz="24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Key signing ceremonies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 smtClean="0">
                <a:latin typeface="Source Sans Pro Regular" charset="0"/>
              </a:rPr>
              <a:t>Q4 2016 ceremony (October 27): generate KSK-2017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 smtClean="0">
                <a:latin typeface="Source Sans Pro Regular" charset="0"/>
              </a:rPr>
              <a:t>Q1 2017 ceremony (February): KSK-2017 operationally ready</a:t>
            </a:r>
          </a:p>
          <a:p>
            <a:endParaRPr lang="en-US" sz="2400" dirty="0" smtClean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DNS changes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>
                <a:latin typeface="Source Sans Pro Regular" charset="0"/>
              </a:rPr>
              <a:t>KSK-2017 added to root zone on July 11, 2017 (with KSK-2010 still there)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>
                <a:latin typeface="Source Sans Pro Regular" charset="0"/>
              </a:rPr>
              <a:t>KSK-2017 signs DNSKEY RRset (instead of KSK-2010) beginning October 11, 2017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000" dirty="0">
                <a:latin typeface="Source Sans Pro Regular" charset="0"/>
              </a:rPr>
              <a:t>KSK-2010 revoked on January 11, 2018 but is still in the root </a:t>
            </a:r>
            <a:r>
              <a:rPr lang="en-US" sz="2000" dirty="0" smtClean="0">
                <a:latin typeface="Source Sans Pro Regular" charset="0"/>
              </a:rPr>
              <a:t>zone</a:t>
            </a:r>
            <a:endParaRPr lang="en-US" sz="2400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699" y="1143000"/>
            <a:ext cx="66421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800" dirty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Join the ksk-rollover@icann.org mailing </a:t>
            </a:r>
            <a:r>
              <a:rPr lang="en-US" sz="2800" dirty="0" smtClean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list:</a:t>
            </a:r>
            <a:endParaRPr lang="en-US" sz="2800" dirty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800100" lvl="1" indent="-342900">
              <a:buSzPct val="75000"/>
              <a:buFont typeface="Courier New" charset="0"/>
              <a:buChar char="o"/>
            </a:pPr>
            <a:r>
              <a:rPr lang="en-US" sz="2400" dirty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  <a:hlinkClick r:id="rId3"/>
              </a:rPr>
              <a:t>https://</a:t>
            </a:r>
            <a:r>
              <a:rPr lang="en-US" sz="2400" dirty="0" smtClean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  <a:hlinkClick r:id="rId3"/>
              </a:rPr>
              <a:t>mm.icann.org/listinfo/ksk-rollover</a:t>
            </a:r>
            <a:endParaRPr lang="en-US" sz="2400" dirty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800100" lvl="1" indent="-342900">
              <a:buSzPct val="75000"/>
              <a:buFont typeface="Courier New" charset="0"/>
              <a:buChar char="o"/>
            </a:pPr>
            <a:endParaRPr lang="en-US" sz="2800" dirty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800" dirty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Follow on Twitter</a:t>
            </a:r>
          </a:p>
          <a:p>
            <a:pPr marL="800100" lvl="1" indent="-342900">
              <a:buSzPct val="75000"/>
              <a:buFont typeface="Courier New" charset="0"/>
              <a:buChar char="o"/>
            </a:pPr>
            <a:r>
              <a:rPr lang="en-US" sz="2400" dirty="0" smtClean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@ICANN</a:t>
            </a:r>
          </a:p>
          <a:p>
            <a:pPr marL="800100" lvl="1" indent="-342900">
              <a:buSzPct val="75000"/>
              <a:buFont typeface="Courier New" charset="0"/>
              <a:buChar char="o"/>
            </a:pPr>
            <a:r>
              <a:rPr lang="en-US" sz="2400" dirty="0" smtClean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Hashtag</a:t>
            </a:r>
            <a:r>
              <a:rPr lang="en-US" sz="2400" dirty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: #</a:t>
            </a:r>
            <a:r>
              <a:rPr lang="en-US" sz="2400" dirty="0" err="1" smtClean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KeyRoll</a:t>
            </a:r>
            <a:endParaRPr lang="en-US" sz="2400" dirty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800100" lvl="1" indent="-342900">
              <a:buSzPct val="75000"/>
              <a:buFont typeface="Courier New" charset="0"/>
              <a:buChar char="o"/>
            </a:pPr>
            <a:endParaRPr lang="en-US" sz="2800" dirty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285750" lvl="0" indent="-285750">
              <a:buSzPct val="75000"/>
              <a:buFont typeface="Wingdings" charset="2"/>
              <a:buChar char=""/>
            </a:pPr>
            <a:r>
              <a:rPr lang="en-US" sz="2800" dirty="0" smtClean="0">
                <a:solidFill>
                  <a:srgbClr val="0C1F24"/>
                </a:solidFill>
                <a:latin typeface="Source Sans Pro Regular" charset="0"/>
                <a:ea typeface="Source Sans Pro Light" charset="0"/>
                <a:cs typeface="Source Sans Pro Light" charset="0"/>
              </a:rPr>
              <a:t>Visit the web page:</a:t>
            </a:r>
            <a:endParaRPr lang="en-US" sz="2800" dirty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800100" lvl="1" indent="-342900">
              <a:buSzPct val="75000"/>
              <a:buFont typeface="Courier New" charset="0"/>
              <a:buChar char="o"/>
            </a:pPr>
            <a:r>
              <a:rPr lang="en-US" sz="2400" dirty="0">
                <a:latin typeface="Source Sans Pro Regular" charset="0"/>
                <a:hlinkClick r:id="rId4"/>
              </a:rPr>
              <a:t>https://</a:t>
            </a:r>
            <a:r>
              <a:rPr lang="en-US" sz="2400" dirty="0" smtClean="0">
                <a:latin typeface="Source Sans Pro Regular" charset="0"/>
                <a:hlinkClick r:id="rId4"/>
              </a:rPr>
              <a:t>www.icann.org/kskroll</a:t>
            </a:r>
            <a:endParaRPr lang="en-US" sz="2400" dirty="0" smtClean="0">
              <a:solidFill>
                <a:srgbClr val="0C1F24"/>
              </a:solidFill>
              <a:latin typeface="Source Sans Pro Regular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5" name="Picture 4" descr="0402-twitter.eps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01" y="2730683"/>
            <a:ext cx="760798" cy="629121"/>
          </a:xfrm>
          <a:prstGeom prst="rect">
            <a:avLst/>
          </a:prstGeom>
        </p:spPr>
      </p:pic>
      <p:pic>
        <p:nvPicPr>
          <p:cNvPr id="7" name="Picture 6" descr="0070-envelop.eps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00" y="1143000"/>
            <a:ext cx="760799" cy="629122"/>
          </a:xfrm>
          <a:prstGeom prst="rect">
            <a:avLst/>
          </a:prstGeom>
        </p:spPr>
      </p:pic>
      <p:pic>
        <p:nvPicPr>
          <p:cNvPr id="8" name="Picture 7" descr="0203-earth.eps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8" y="4445000"/>
            <a:ext cx="717341" cy="7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the Talk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ICANN </a:t>
            </a: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is about to change an </a:t>
            </a: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important configuration </a:t>
            </a: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parameter in </a:t>
            </a: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DNSSEC</a:t>
            </a:r>
            <a:r>
              <a:rPr lang="en-US" sz="2400" dirty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  <a:t/>
            </a:r>
            <a:br>
              <a:rPr lang="en-US" sz="2400" dirty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endParaRPr lang="en-US" sz="2400" dirty="0">
              <a:solidFill>
                <a:srgbClr val="0C1F24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For </a:t>
            </a:r>
            <a:r>
              <a:rPr lang="en-US" sz="2400" dirty="0">
                <a:latin typeface="Source Sans Pro" charset="0"/>
                <a:ea typeface="Source Sans Pro" charset="0"/>
                <a:cs typeface="Source Sans Pro" charset="0"/>
              </a:rPr>
              <a:t>a network DNS operator, this may create a need for action </a:t>
            </a:r>
            <a:r>
              <a:rPr lang="en-US" sz="2400" dirty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  <a:t/>
            </a:r>
            <a:br>
              <a:rPr lang="en-US" sz="2400" dirty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endParaRPr lang="en-US" sz="2400" dirty="0">
              <a:solidFill>
                <a:srgbClr val="0C1F24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400" dirty="0" smtClean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  <a:t>This </a:t>
            </a:r>
            <a:r>
              <a:rPr lang="en-US" sz="2400" dirty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  <a:t>discussion is meant to inform: What is happening, when, and what to do if troubleshooting is </a:t>
            </a:r>
            <a:r>
              <a:rPr lang="en-US" sz="2400" dirty="0" smtClean="0">
                <a:solidFill>
                  <a:srgbClr val="0C1F24"/>
                </a:solidFill>
                <a:latin typeface="Source Sans Pro" charset="0"/>
                <a:ea typeface="Source Sans Pro" charset="0"/>
                <a:cs typeface="Source Sans Pro" charset="0"/>
              </a:rPr>
              <a:t>needed</a:t>
            </a:r>
            <a:r>
              <a:rPr lang="en-US" dirty="0" smtClean="0">
                <a:latin typeface="Source Sans Pro Regular" charset="0"/>
              </a:rPr>
              <a:t/>
            </a:r>
            <a:br>
              <a:rPr lang="en-US" dirty="0" smtClean="0">
                <a:latin typeface="Source Sans Pro Regular" charset="0"/>
              </a:rPr>
            </a:br>
            <a:endParaRPr lang="en-US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38598" y="736024"/>
            <a:ext cx="6405402" cy="2249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latin typeface="Source Sans Pro Regular" charset="0"/>
            </a:endParaRPr>
          </a:p>
        </p:txBody>
      </p:sp>
      <p:sp>
        <p:nvSpPr>
          <p:cNvPr id="7" name="Text Placeholder 32"/>
          <p:cNvSpPr txBox="1">
            <a:spLocks/>
          </p:cNvSpPr>
          <p:nvPr/>
        </p:nvSpPr>
        <p:spPr bwMode="auto">
          <a:xfrm>
            <a:off x="2968430" y="1603503"/>
            <a:ext cx="4808999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Source Sans Pro Regular" charset="0"/>
                <a:cs typeface="Source Sans Pro"/>
              </a:rPr>
              <a:t>Reach </a:t>
            </a:r>
            <a:r>
              <a:rPr lang="en-US" sz="2000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us at</a:t>
            </a:r>
            <a:r>
              <a:rPr lang="en-US" sz="2000" dirty="0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: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Email: </a:t>
            </a:r>
            <a:r>
              <a:rPr lang="en-US" sz="2000" dirty="0" err="1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ksk-rollover@icann.org</a:t>
            </a:r>
            <a:endParaRPr lang="en-US" sz="2000" dirty="0" smtClean="0">
              <a:solidFill>
                <a:schemeClr val="bg1"/>
              </a:solidFill>
              <a:latin typeface="Source Sans Pro Regular" charset="0"/>
              <a:cs typeface="Source Sans Pro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Website: </a:t>
            </a:r>
            <a:r>
              <a:rPr lang="en-US" sz="2000" dirty="0" err="1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icann.org</a:t>
            </a:r>
            <a:r>
              <a:rPr lang="en-US" sz="2000" dirty="0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Source Sans Pro Regular" charset="0"/>
                <a:cs typeface="Source Sans Pro"/>
              </a:rPr>
              <a:t>kskroll</a:t>
            </a:r>
            <a:endParaRPr lang="en-US" sz="2000" dirty="0" smtClean="0">
              <a:solidFill>
                <a:schemeClr val="bg1"/>
              </a:solidFill>
              <a:latin typeface="Source Sans Pro Regular" charset="0"/>
              <a:cs typeface="Source Sans Pro"/>
            </a:endParaRPr>
          </a:p>
        </p:txBody>
      </p:sp>
      <p:sp>
        <p:nvSpPr>
          <p:cNvPr id="8" name="Text Placeholder 33"/>
          <p:cNvSpPr txBox="1">
            <a:spLocks/>
          </p:cNvSpPr>
          <p:nvPr/>
        </p:nvSpPr>
        <p:spPr bwMode="auto">
          <a:xfrm>
            <a:off x="2968430" y="1099944"/>
            <a:ext cx="4808999" cy="39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AU" sz="2800" b="1" dirty="0">
                <a:solidFill>
                  <a:schemeClr val="bg1"/>
                </a:solidFill>
                <a:latin typeface="Source Sans Pro" charset="0"/>
                <a:ea typeface="Segoe UI" charset="0"/>
                <a:cs typeface="Segoe UI Semilight" charset="0"/>
              </a:rPr>
              <a:t>Thank You and Questions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" y="736024"/>
            <a:ext cx="2693114" cy="22492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 dirty="0">
              <a:solidFill>
                <a:prstClr val="white"/>
              </a:solidFill>
              <a:latin typeface="Source Sans Pro Regular" charset="0"/>
            </a:endParaRPr>
          </a:p>
        </p:txBody>
      </p:sp>
      <p:sp>
        <p:nvSpPr>
          <p:cNvPr id="22" name="Text Placeholder 32"/>
          <p:cNvSpPr txBox="1">
            <a:spLocks/>
          </p:cNvSpPr>
          <p:nvPr/>
        </p:nvSpPr>
        <p:spPr>
          <a:xfrm>
            <a:off x="5396046" y="3343899"/>
            <a:ext cx="2118807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gplus.to</a:t>
            </a:r>
            <a:r>
              <a:rPr lang="en-US" sz="1800" dirty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</a:t>
            </a: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icann</a:t>
            </a:r>
            <a:endParaRPr lang="en-US" sz="1800" dirty="0" smtClean="0">
              <a:solidFill>
                <a:srgbClr val="0A304B"/>
              </a:solidFill>
              <a:latin typeface="Source Sans Pro" panose="020B050303040302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3" name="Text Placeholder 32"/>
          <p:cNvSpPr txBox="1">
            <a:spLocks/>
          </p:cNvSpPr>
          <p:nvPr/>
        </p:nvSpPr>
        <p:spPr>
          <a:xfrm>
            <a:off x="5364494" y="4119353"/>
            <a:ext cx="2673232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weibo.com</a:t>
            </a:r>
            <a:r>
              <a:rPr lang="en-US" sz="1800" dirty="0" smtClean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</a:t>
            </a:r>
            <a:r>
              <a:rPr lang="en-US" sz="1800" dirty="0" err="1" smtClean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ICANNorg</a:t>
            </a:r>
            <a:endParaRPr lang="en-US" sz="1800" dirty="0">
              <a:solidFill>
                <a:srgbClr val="0A304B"/>
              </a:solidFill>
              <a:latin typeface="Source Sans Pro" panose="020B050303040302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 Placeholder 32"/>
          <p:cNvSpPr txBox="1">
            <a:spLocks/>
          </p:cNvSpPr>
          <p:nvPr/>
        </p:nvSpPr>
        <p:spPr>
          <a:xfrm>
            <a:off x="5364494" y="4884341"/>
            <a:ext cx="2949307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flickr.com</a:t>
            </a:r>
            <a:r>
              <a:rPr lang="en-US" sz="1800" dirty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/photos/</a:t>
            </a: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icann</a:t>
            </a:r>
            <a:endParaRPr lang="en-US" sz="1800" dirty="0">
              <a:solidFill>
                <a:srgbClr val="0A304B"/>
              </a:solidFill>
              <a:latin typeface="Source Sans Pro" panose="020B050303040302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 Placeholder 32"/>
          <p:cNvSpPr txBox="1">
            <a:spLocks/>
          </p:cNvSpPr>
          <p:nvPr/>
        </p:nvSpPr>
        <p:spPr>
          <a:xfrm>
            <a:off x="5364494" y="5554438"/>
            <a:ext cx="3700626" cy="425654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slideshare.net</a:t>
            </a:r>
            <a:r>
              <a:rPr lang="en-US" sz="1800" dirty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</a:t>
            </a: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icannpresentations</a:t>
            </a:r>
            <a:endParaRPr lang="en-US" sz="1800" dirty="0">
              <a:solidFill>
                <a:srgbClr val="0A304B"/>
              </a:solidFill>
              <a:latin typeface="Source Sans Pro" panose="020B050303040302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2" name="Text Placeholder 32"/>
          <p:cNvSpPr txBox="1">
            <a:spLocks/>
          </p:cNvSpPr>
          <p:nvPr/>
        </p:nvSpPr>
        <p:spPr>
          <a:xfrm>
            <a:off x="1105839" y="3351787"/>
            <a:ext cx="2342226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/>
                <a:ea typeface="Segoe UI" panose="020B0502040204020203" pitchFamily="34" charset="0"/>
                <a:cs typeface="Source Sans Pro"/>
              </a:rPr>
              <a:t>twitter.com</a:t>
            </a:r>
            <a:r>
              <a:rPr lang="en-US" sz="1800" dirty="0" smtClean="0">
                <a:solidFill>
                  <a:srgbClr val="0A304B"/>
                </a:solidFill>
                <a:latin typeface="Source Sans Pro"/>
                <a:ea typeface="Segoe UI" panose="020B0502040204020203" pitchFamily="34" charset="0"/>
                <a:cs typeface="Source Sans Pro"/>
              </a:rPr>
              <a:t>/</a:t>
            </a:r>
            <a:r>
              <a:rPr lang="en-US" sz="1800" dirty="0" err="1" smtClean="0">
                <a:solidFill>
                  <a:srgbClr val="0A304B"/>
                </a:solidFill>
                <a:latin typeface="Source Sans Pro"/>
                <a:ea typeface="Segoe UI" panose="020B0502040204020203" pitchFamily="34" charset="0"/>
                <a:cs typeface="Source Sans Pro"/>
              </a:rPr>
              <a:t>icann</a:t>
            </a:r>
            <a:endParaRPr lang="en-US" sz="1800" dirty="0">
              <a:solidFill>
                <a:srgbClr val="0A304B"/>
              </a:solidFill>
              <a:latin typeface="Source Sans Pro"/>
              <a:ea typeface="Segoe UI" panose="020B0502040204020203" pitchFamily="34" charset="0"/>
              <a:cs typeface="Source Sans Pro"/>
            </a:endParaRPr>
          </a:p>
        </p:txBody>
      </p:sp>
      <p:sp>
        <p:nvSpPr>
          <p:cNvPr id="33" name="Text Placeholder 32"/>
          <p:cNvSpPr txBox="1">
            <a:spLocks/>
          </p:cNvSpPr>
          <p:nvPr/>
        </p:nvSpPr>
        <p:spPr>
          <a:xfrm>
            <a:off x="1105838" y="4119353"/>
            <a:ext cx="3262961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/>
                <a:ea typeface="Segoe UI" panose="020B0502040204020203" pitchFamily="34" charset="0"/>
                <a:cs typeface="Source Sans Pro"/>
              </a:rPr>
              <a:t>facebook.com</a:t>
            </a:r>
            <a:r>
              <a:rPr lang="en-US" sz="1800" dirty="0">
                <a:solidFill>
                  <a:srgbClr val="0A304B"/>
                </a:solidFill>
                <a:latin typeface="Source Sans Pro"/>
                <a:ea typeface="Segoe UI" panose="020B0502040204020203" pitchFamily="34" charset="0"/>
                <a:cs typeface="Source Sans Pro"/>
              </a:rPr>
              <a:t>/</a:t>
            </a:r>
            <a:r>
              <a:rPr lang="en-US" sz="1800" dirty="0" err="1">
                <a:solidFill>
                  <a:srgbClr val="0A304B"/>
                </a:solidFill>
                <a:latin typeface="Source Sans Pro"/>
                <a:ea typeface="Segoe UI" panose="020B0502040204020203" pitchFamily="34" charset="0"/>
                <a:cs typeface="Source Sans Pro"/>
              </a:rPr>
              <a:t>icannorg</a:t>
            </a:r>
            <a:endParaRPr lang="en-US" sz="1800" dirty="0">
              <a:solidFill>
                <a:srgbClr val="0A304B"/>
              </a:solidFill>
              <a:latin typeface="Source Sans Pro"/>
              <a:ea typeface="Segoe UI" panose="020B0502040204020203" pitchFamily="34" charset="0"/>
              <a:cs typeface="Source Sans Pro"/>
            </a:endParaRPr>
          </a:p>
        </p:txBody>
      </p:sp>
      <p:sp>
        <p:nvSpPr>
          <p:cNvPr id="34" name="Text Placeholder 32"/>
          <p:cNvSpPr txBox="1">
            <a:spLocks/>
          </p:cNvSpPr>
          <p:nvPr/>
        </p:nvSpPr>
        <p:spPr>
          <a:xfrm>
            <a:off x="1105838" y="4884341"/>
            <a:ext cx="3169242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linkedin.com</a:t>
            </a:r>
            <a:r>
              <a:rPr lang="en-US" sz="1800" dirty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/company/</a:t>
            </a: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icann</a:t>
            </a:r>
            <a:endParaRPr lang="en-US" sz="1800" dirty="0">
              <a:solidFill>
                <a:srgbClr val="0A304B"/>
              </a:solidFill>
              <a:latin typeface="Source Sans Pro" panose="020B050303040302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5" name="Text Placeholder 32"/>
          <p:cNvSpPr txBox="1">
            <a:spLocks/>
          </p:cNvSpPr>
          <p:nvPr/>
        </p:nvSpPr>
        <p:spPr>
          <a:xfrm>
            <a:off x="1105839" y="5597403"/>
            <a:ext cx="3145416" cy="339725"/>
          </a:xfrm>
          <a:prstGeom prst="rect">
            <a:avLst/>
          </a:prstGeom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82">
              <a:spcBef>
                <a:spcPct val="20000"/>
              </a:spcBef>
              <a:buNone/>
              <a:defRPr/>
            </a:pPr>
            <a:r>
              <a:rPr lang="en-US" sz="1800" dirty="0" err="1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youtube.com</a:t>
            </a:r>
            <a:r>
              <a:rPr lang="en-US" sz="1800" dirty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/user</a:t>
            </a:r>
            <a:r>
              <a:rPr lang="en-US" sz="1800" dirty="0" smtClean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/</a:t>
            </a:r>
            <a:r>
              <a:rPr lang="en-US" sz="1800" dirty="0" err="1" smtClean="0">
                <a:solidFill>
                  <a:srgbClr val="0A304B"/>
                </a:solidFill>
                <a:latin typeface="Source Sans Pro" panose="020B050303040302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icannnews</a:t>
            </a:r>
            <a:endParaRPr lang="en-US" sz="1800" dirty="0" smtClean="0">
              <a:solidFill>
                <a:srgbClr val="0A304B"/>
              </a:solidFill>
              <a:latin typeface="Source Sans Pro" panose="020B050303040302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9" name="Titl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Engage with ICANN</a:t>
            </a:r>
            <a:endParaRPr lang="en-US" dirty="0"/>
          </a:p>
        </p:txBody>
      </p:sp>
      <p:pic>
        <p:nvPicPr>
          <p:cNvPr id="40" name="Picture 39" descr="ICANN_Logo_W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82" y="921876"/>
            <a:ext cx="2366915" cy="1837061"/>
          </a:xfrm>
          <a:prstGeom prst="rect">
            <a:avLst/>
          </a:prstGeom>
        </p:spPr>
      </p:pic>
      <p:pic>
        <p:nvPicPr>
          <p:cNvPr id="41" name="Picture 40" descr="1420947842_social_style_3_flikr-128.pn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3" y="4775809"/>
            <a:ext cx="537406" cy="537406"/>
          </a:xfrm>
          <a:prstGeom prst="rect">
            <a:avLst/>
          </a:prstGeom>
        </p:spPr>
      </p:pic>
      <p:pic>
        <p:nvPicPr>
          <p:cNvPr id="42" name="Picture 41" descr="1420948141_social_style_3_facebook-128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44" y="4008507"/>
            <a:ext cx="545448" cy="545448"/>
          </a:xfrm>
          <a:prstGeom prst="rect">
            <a:avLst/>
          </a:prstGeom>
        </p:spPr>
      </p:pic>
      <p:pic>
        <p:nvPicPr>
          <p:cNvPr id="43" name="Picture 42" descr="1420948149_social_style_3_youtube-128.png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95" y="5526794"/>
            <a:ext cx="528999" cy="528999"/>
          </a:xfrm>
          <a:prstGeom prst="rect">
            <a:avLst/>
          </a:prstGeom>
        </p:spPr>
      </p:pic>
      <p:pic>
        <p:nvPicPr>
          <p:cNvPr id="45" name="Picture 44" descr="1420948164_social_style_3_in-128.png">
            <a:hlinkClick r:id="rId10" action="ppaction://hlinkfile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49" y="4783089"/>
            <a:ext cx="522847" cy="522847"/>
          </a:xfrm>
          <a:prstGeom prst="rect">
            <a:avLst/>
          </a:prstGeom>
        </p:spPr>
      </p:pic>
      <p:pic>
        <p:nvPicPr>
          <p:cNvPr id="46" name="Picture 45" descr="1420948433_social_style_3_twiter-128.png">
            <a:hlinkClick r:id="rId12" action="ppaction://hlinkfile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14" y="3242143"/>
            <a:ext cx="568165" cy="568165"/>
          </a:xfrm>
          <a:prstGeom prst="rect">
            <a:avLst/>
          </a:prstGeom>
        </p:spPr>
      </p:pic>
      <p:pic>
        <p:nvPicPr>
          <p:cNvPr id="47" name="Picture 46" descr="1420948423_social_style_3_googleplus-128.png">
            <a:hlinkClick r:id="rId14" action="ppaction://hlinkfile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3" y="3257522"/>
            <a:ext cx="537406" cy="537406"/>
          </a:xfrm>
          <a:prstGeom prst="rect">
            <a:avLst/>
          </a:prstGeom>
        </p:spPr>
      </p:pic>
      <p:pic>
        <p:nvPicPr>
          <p:cNvPr id="48" name="Picture 47" descr="1420948525_cssi_sina_weibo-128.png">
            <a:hlinkClick r:id="rId16" action="ppaction://hlinkfile"/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434" y="3992952"/>
            <a:ext cx="576561" cy="576558"/>
          </a:xfrm>
          <a:prstGeom prst="rect">
            <a:avLst/>
          </a:prstGeom>
        </p:spPr>
      </p:pic>
      <p:pic>
        <p:nvPicPr>
          <p:cNvPr id="2" name="Picture 1" descr="1421037698_slideshare-128.png">
            <a:hlinkClick r:id="rId18" action="ppaction://hlinkfile"/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259" y="5514925"/>
            <a:ext cx="552736" cy="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9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DNSSEC in the Root Zone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7565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DNSSEC in the Root Zone is managed by:</a:t>
            </a:r>
          </a:p>
          <a:p>
            <a:pPr lvl="1" indent="-342900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" charset="0"/>
                <a:ea typeface="Source Sans Pro" charset="0"/>
                <a:cs typeface="Source Sans Pro" charset="0"/>
              </a:rPr>
              <a:t>ICANN, as the IANA Functions Operator</a:t>
            </a:r>
          </a:p>
          <a:p>
            <a:pPr lvl="1" indent="-342900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" charset="0"/>
                <a:ea typeface="Source Sans Pro" charset="0"/>
                <a:cs typeface="Source Sans Pro" charset="0"/>
              </a:rPr>
              <a:t>Verisign, as the Root Zone Maintainer (RZM</a:t>
            </a:r>
            <a:r>
              <a:rPr lang="en-US" sz="2200" dirty="0" smtClean="0">
                <a:latin typeface="Source Sans Pro" charset="0"/>
                <a:ea typeface="Source Sans Pro" charset="0"/>
                <a:cs typeface="Source Sans Pro" charset="0"/>
              </a:rPr>
              <a:t>)</a:t>
            </a:r>
          </a:p>
          <a:p>
            <a:pPr marL="285750" indent="-285750"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Some changes to the naming of the functions may happen in the future</a:t>
            </a:r>
            <a:endParaRPr lang="en-US" sz="24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DNSSEC Key Management in the Root Zone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solidFill>
                  <a:srgbClr val="0A1F24"/>
                </a:solidFill>
                <a:latin typeface="Source Sans Pro" charset="0"/>
                <a:ea typeface="Source Sans Pro" charset="0"/>
                <a:cs typeface="Source Sans Pro" charset="0"/>
              </a:rPr>
              <a:t>DNSSEC </a:t>
            </a: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key management is divided into: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" charset="0"/>
                <a:ea typeface="Source Sans Pro" charset="0"/>
                <a:cs typeface="Source Sans Pro" charset="0"/>
              </a:rPr>
              <a:t>Key Signing Key (KSK), self-signs the key set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" charset="0"/>
                <a:ea typeface="Source Sans Pro" charset="0"/>
                <a:cs typeface="Source Sans Pro" charset="0"/>
              </a:rPr>
              <a:t>Zone Signing Key (ZSK), signs other zone data</a:t>
            </a:r>
          </a:p>
          <a:p>
            <a:pPr lvl="1"/>
            <a:endParaRPr lang="en-US" sz="2400" dirty="0" smtClean="0">
              <a:latin typeface="Source Sans Pro" charset="0"/>
              <a:ea typeface="Source Sans Pro" charset="0"/>
              <a:cs typeface="Source Sans Pro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" charset="0"/>
                <a:ea typeface="Source Sans Pro" charset="0"/>
                <a:cs typeface="Source Sans Pro" charset="0"/>
              </a:rPr>
              <a:t>These roles are meaningful to the operators of signed zones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" charset="0"/>
                <a:ea typeface="Source Sans Pro" charset="0"/>
                <a:cs typeface="Source Sans Pro" charset="0"/>
              </a:rPr>
              <a:t>The significance is that the roles are separated</a:t>
            </a:r>
            <a:endParaRPr lang="en-US" sz="2200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24983" r="5339" b="26229"/>
          <a:stretch/>
        </p:blipFill>
        <p:spPr>
          <a:xfrm>
            <a:off x="2281337" y="4346759"/>
            <a:ext cx="4581326" cy="132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KSK and ZSK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ICANN, as IANA Functions Operator, manages the KSK</a:t>
            </a:r>
          </a:p>
          <a:p>
            <a:pPr lvl="1" indent="-342900">
              <a:spcBef>
                <a:spcPts val="0"/>
              </a:spcBef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Same KSK since operations began in 2010</a:t>
            </a:r>
          </a:p>
          <a:p>
            <a:pPr lvl="1" indent="-342900">
              <a:spcBef>
                <a:spcPts val="0"/>
              </a:spcBef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The KSK signs the ZSK quarterly in a ceremony</a:t>
            </a:r>
          </a:p>
          <a:p>
            <a:endParaRPr lang="en-US" sz="2400" dirty="0" smtClean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Verisign, as Root Zone Maintainer, manages the ZSK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ZSK is changed quarterly</a:t>
            </a:r>
            <a:endParaRPr lang="en-US" sz="2200" dirty="0">
              <a:latin typeface="Source Sans Pro Regular" charset="0"/>
            </a:endParaRPr>
          </a:p>
          <a:p>
            <a:endParaRPr lang="en-US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5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Change the KSK?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Primary </a:t>
            </a:r>
            <a:r>
              <a:rPr lang="en-US" sz="2400" dirty="0">
                <a:latin typeface="Source Sans Pro Regular" charset="0"/>
              </a:rPr>
              <a:t>reason – o</a:t>
            </a:r>
            <a:r>
              <a:rPr lang="en-US" sz="2400" dirty="0" smtClean="0">
                <a:latin typeface="Source Sans Pro Regular" charset="0"/>
              </a:rPr>
              <a:t>perational preparedness</a:t>
            </a:r>
            <a:endParaRPr lang="en-US" sz="2400" dirty="0">
              <a:latin typeface="Source Sans Pro Regular" charset="0"/>
            </a:endParaRP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KSK </a:t>
            </a:r>
            <a:r>
              <a:rPr lang="en-US" sz="2200" dirty="0" smtClean="0">
                <a:latin typeface="Source Sans Pro Regular" charset="0"/>
              </a:rPr>
              <a:t>has no expiration date, currently </a:t>
            </a:r>
            <a:r>
              <a:rPr lang="en-US" sz="2200" dirty="0">
                <a:latin typeface="Source Sans Pro Regular" charset="0"/>
              </a:rPr>
              <a:t>no </a:t>
            </a:r>
            <a:r>
              <a:rPr lang="en-US" sz="2200" dirty="0" smtClean="0">
                <a:latin typeface="Source Sans Pro Regular" charset="0"/>
              </a:rPr>
              <a:t>weakness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N</a:t>
            </a:r>
            <a:r>
              <a:rPr lang="en-US" sz="2200" dirty="0" smtClean="0">
                <a:latin typeface="Source Sans Pro Regular" charset="0"/>
              </a:rPr>
              <a:t>o key should live forever: bad crypto practice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DNSSEC Practice Statement states the key will be rolled</a:t>
            </a:r>
            <a:endParaRPr lang="en-US" sz="2200" dirty="0">
              <a:latin typeface="Source Sans Pro Regular" charset="0"/>
            </a:endParaRP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Prefer to </a:t>
            </a:r>
            <a:r>
              <a:rPr lang="en-US" sz="2200" dirty="0" smtClean="0">
                <a:latin typeface="Source Sans Pro Regular" charset="0"/>
              </a:rPr>
              <a:t>exercise process in normal conditions</a:t>
            </a:r>
          </a:p>
          <a:p>
            <a:pPr lvl="2">
              <a:buSzPct val="75000"/>
              <a:buFont typeface="Arial" charset="0"/>
              <a:buChar char="•"/>
            </a:pPr>
            <a:r>
              <a:rPr lang="en-US" sz="2000" dirty="0" smtClean="0">
                <a:latin typeface="Source Sans Pro Regular" charset="0"/>
              </a:rPr>
              <a:t>As opposed to abnormal, such as key compromise</a:t>
            </a:r>
            <a:endParaRPr lang="en-US" sz="2000" dirty="0">
              <a:latin typeface="Source Sans Pro Regular" charset="0"/>
            </a:endParaRPr>
          </a:p>
          <a:p>
            <a:endParaRPr lang="en-US" sz="2400" dirty="0" smtClean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Big challenge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Involves countless/uncountable participants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No test environment </a:t>
            </a:r>
            <a:r>
              <a:rPr lang="en-US" sz="2200" dirty="0">
                <a:latin typeface="Source Sans Pro Regular" charset="0"/>
              </a:rPr>
              <a:t>can </a:t>
            </a:r>
            <a:r>
              <a:rPr lang="en-US" sz="2200" dirty="0" smtClean="0">
                <a:latin typeface="Source Sans Pro Regular" charset="0"/>
              </a:rPr>
              <a:t>cover all possibilities</a:t>
            </a:r>
            <a:endParaRPr lang="en-US" sz="2200" dirty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KSK Roll Plan Documents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5932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The </a:t>
            </a:r>
            <a:r>
              <a:rPr lang="en-US" sz="2400" dirty="0">
                <a:latin typeface="Source Sans Pro Regular" charset="0"/>
              </a:rPr>
              <a:t>plan consists of five documents: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2017 KSK </a:t>
            </a:r>
            <a:r>
              <a:rPr lang="en-US" sz="2200" dirty="0" smtClean="0">
                <a:latin typeface="Source Sans Pro Regular" charset="0"/>
              </a:rPr>
              <a:t>Rollover </a:t>
            </a:r>
            <a:r>
              <a:rPr lang="en-US" sz="2200" dirty="0">
                <a:latin typeface="Source Sans Pro Regular" charset="0"/>
              </a:rPr>
              <a:t>Operational Implementation Plan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2017 KSK </a:t>
            </a:r>
            <a:r>
              <a:rPr lang="en-US" sz="2200" dirty="0" smtClean="0">
                <a:latin typeface="Source Sans Pro Regular" charset="0"/>
              </a:rPr>
              <a:t>Rollover </a:t>
            </a:r>
            <a:r>
              <a:rPr lang="en-US" sz="2200" dirty="0">
                <a:latin typeface="Source Sans Pro Regular" charset="0"/>
              </a:rPr>
              <a:t>Systems Test Plan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2017 KSK </a:t>
            </a:r>
            <a:r>
              <a:rPr lang="en-US" sz="2200" dirty="0" smtClean="0">
                <a:latin typeface="Source Sans Pro Regular" charset="0"/>
              </a:rPr>
              <a:t>Rollover </a:t>
            </a:r>
            <a:r>
              <a:rPr lang="en-US" sz="2200" dirty="0">
                <a:latin typeface="Source Sans Pro Regular" charset="0"/>
              </a:rPr>
              <a:t>Monitoring Plan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2017 KSK </a:t>
            </a:r>
            <a:r>
              <a:rPr lang="en-US" sz="2200" dirty="0" smtClean="0">
                <a:latin typeface="Source Sans Pro Regular" charset="0"/>
              </a:rPr>
              <a:t>Rollover </a:t>
            </a:r>
            <a:r>
              <a:rPr lang="en-US" sz="2200" dirty="0">
                <a:latin typeface="Source Sans Pro Regular" charset="0"/>
              </a:rPr>
              <a:t>External Test Plan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2017 KSK </a:t>
            </a:r>
            <a:r>
              <a:rPr lang="en-US" sz="2200" dirty="0" smtClean="0">
                <a:latin typeface="Source Sans Pro Regular" charset="0"/>
              </a:rPr>
              <a:t>Rollover </a:t>
            </a:r>
            <a:r>
              <a:rPr lang="en-US" sz="2200" dirty="0">
                <a:latin typeface="Source Sans Pro Regular" charset="0"/>
              </a:rPr>
              <a:t>Back Out </a:t>
            </a:r>
            <a:r>
              <a:rPr lang="en-US" sz="2200" dirty="0" smtClean="0">
                <a:latin typeface="Source Sans Pro Regular" charset="0"/>
              </a:rPr>
              <a:t>Plan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 smtClean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solidFill>
                  <a:srgbClr val="0A1F24"/>
                </a:solidFill>
                <a:latin typeface="Source Sans Pro Regular" charset="0"/>
              </a:rPr>
              <a:t>The </a:t>
            </a:r>
            <a:r>
              <a:rPr lang="en-US" sz="2400" dirty="0" smtClean="0">
                <a:latin typeface="Source Sans Pro Regular" charset="0"/>
              </a:rPr>
              <a:t>documents </a:t>
            </a:r>
            <a:r>
              <a:rPr lang="en-US" sz="2400" dirty="0">
                <a:latin typeface="Source Sans Pro Regular" charset="0"/>
              </a:rPr>
              <a:t>are available </a:t>
            </a:r>
            <a:r>
              <a:rPr lang="en-US" sz="2400" dirty="0" smtClean="0">
                <a:latin typeface="Source Sans Pro Regular" charset="0"/>
              </a:rPr>
              <a:t>at: </a:t>
            </a:r>
            <a:r>
              <a:rPr lang="en-US" sz="2400" dirty="0" smtClean="0">
                <a:latin typeface="Source Sans Pro Regular" charset="0"/>
                <a:hlinkClick r:id="rId2"/>
              </a:rPr>
              <a:t>https://www.icann.org/kskroll</a:t>
            </a:r>
            <a:endParaRPr lang="en-US" sz="2400" dirty="0" smtClean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Approach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5932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>
              <a:latin typeface="Source Sans Pro Regular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161288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Target technical </a:t>
            </a:r>
            <a:r>
              <a:rPr lang="en-US" sz="2400" dirty="0">
                <a:latin typeface="Source Sans Pro Regular" charset="0"/>
              </a:rPr>
              <a:t>audiences performing DNSSEC </a:t>
            </a:r>
            <a:r>
              <a:rPr lang="en-US" sz="2400" dirty="0" smtClean="0">
                <a:latin typeface="Source Sans Pro Regular" charset="0"/>
              </a:rPr>
              <a:t>validation (e.g., Network Operating Groups)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How to participate in </a:t>
            </a:r>
            <a:r>
              <a:rPr lang="en-US" sz="2200" dirty="0">
                <a:latin typeface="Source Sans Pro Regular" charset="0"/>
              </a:rPr>
              <a:t>the </a:t>
            </a:r>
            <a:r>
              <a:rPr lang="en-US" sz="2200" dirty="0" smtClean="0">
                <a:latin typeface="Source Sans Pro Regular" charset="0"/>
              </a:rPr>
              <a:t>KSK rollover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>
              <a:latin typeface="Source Sans Pro Regular" charset="0"/>
            </a:endParaRPr>
          </a:p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Broader </a:t>
            </a:r>
            <a:r>
              <a:rPr lang="en-US" sz="2400" dirty="0">
                <a:latin typeface="Source Sans Pro Regular" charset="0"/>
              </a:rPr>
              <a:t>communication 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  <a:ea typeface="Source Sans Pro Light" charset="0"/>
                <a:cs typeface="Source Sans Pro Light" charset="0"/>
              </a:rPr>
              <a:t>General awareness, resources available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 smtClean="0"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Integrated communications approach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  <a:ea typeface="Source Sans Pro Light" charset="0"/>
                <a:cs typeface="Source Sans Pro Light" charset="0"/>
              </a:rPr>
              <a:t>Traditional channel (email, presentations) 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  <a:ea typeface="Source Sans Pro Light" charset="0"/>
                <a:cs typeface="Source Sans Pro Light" charset="0"/>
              </a:rPr>
              <a:t>Social media (#</a:t>
            </a:r>
            <a:r>
              <a:rPr lang="en-US" sz="2200" dirty="0" err="1">
                <a:latin typeface="Source Sans Pro Regular" charset="0"/>
                <a:ea typeface="Source Sans Pro Light" charset="0"/>
                <a:cs typeface="Source Sans Pro Light" charset="0"/>
              </a:rPr>
              <a:t>KeyRoll</a:t>
            </a:r>
            <a:r>
              <a:rPr lang="en-US" sz="2200" dirty="0">
                <a:latin typeface="Source Sans Pro Regular" charset="0"/>
                <a:ea typeface="Source Sans Pro Light" charset="0"/>
                <a:cs typeface="Source Sans Pro Light" charset="0"/>
              </a:rPr>
              <a:t>)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  <a:ea typeface="Source Sans Pro Light" charset="0"/>
                <a:cs typeface="Source Sans Pro Light" charset="0"/>
              </a:rPr>
              <a:t>Leverage ICANN staff and stakeholder groups</a:t>
            </a:r>
          </a:p>
          <a:p>
            <a:endParaRPr lang="en-US" sz="2400" dirty="0" smtClean="0"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endParaRPr lang="id-ID" sz="2400" dirty="0">
              <a:latin typeface="Source Sans Pro Regular" charset="0"/>
              <a:ea typeface="Source Sans Pro Light" charset="0"/>
              <a:cs typeface="Source Sans Pro Light" charset="0"/>
            </a:endParaRPr>
          </a:p>
          <a:p>
            <a:endParaRPr lang="en-US" dirty="0" smtClean="0">
              <a:latin typeface="Source Sans Pro Regular" charset="0"/>
            </a:endParaRPr>
          </a:p>
          <a:p>
            <a:endParaRPr lang="en-US" dirty="0" smtClean="0">
              <a:latin typeface="Source Sans Pr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9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Implementation Plan Phases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430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Preparation </a:t>
            </a:r>
            <a:r>
              <a:rPr lang="en-US" sz="2400" dirty="0">
                <a:latin typeface="Source Sans Pro Regular" charset="0"/>
              </a:rPr>
              <a:t>Phases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System </a:t>
            </a:r>
            <a:r>
              <a:rPr lang="en-US" sz="2200" dirty="0" smtClean="0">
                <a:latin typeface="Source Sans Pro Regular" charset="0"/>
              </a:rPr>
              <a:t>engineering</a:t>
            </a:r>
            <a:r>
              <a:rPr lang="en-US" sz="2200" dirty="0">
                <a:latin typeface="Source Sans Pro Regular" charset="0"/>
              </a:rPr>
              <a:t>, KSK creation and replication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Little to no operational impact on </a:t>
            </a:r>
            <a:r>
              <a:rPr lang="en-US" sz="2200" dirty="0" smtClean="0">
                <a:latin typeface="Source Sans Pro Regular" charset="0"/>
              </a:rPr>
              <a:t>Internet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>
                <a:latin typeface="Source Sans Pro Regular" charset="0"/>
              </a:rPr>
              <a:t>Automated Updates (RFC 5011) Phases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KSK-2017 (new</a:t>
            </a:r>
            <a:r>
              <a:rPr lang="en-US" sz="2200" dirty="0" smtClean="0">
                <a:latin typeface="Source Sans Pro Regular" charset="0"/>
              </a:rPr>
              <a:t>) pre-published</a:t>
            </a:r>
            <a:r>
              <a:rPr lang="en-US" sz="2200" dirty="0">
                <a:latin typeface="Source Sans Pro Regular" charset="0"/>
              </a:rPr>
              <a:t>, signs DNSKEY set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KSK-2010 (current) is </a:t>
            </a:r>
            <a:r>
              <a:rPr lang="en-US" sz="2200" dirty="0" smtClean="0">
                <a:latin typeface="Source Sans Pro Regular" charset="0"/>
              </a:rPr>
              <a:t>revoked</a:t>
            </a:r>
          </a:p>
          <a:p>
            <a:pPr lvl="1">
              <a:buSzPct val="75000"/>
              <a:buFont typeface="Courier New" charset="0"/>
              <a:buChar char="o"/>
            </a:pPr>
            <a:endParaRPr lang="en-US" sz="2200" dirty="0">
              <a:latin typeface="Source Sans Pro Regular" charset="0"/>
            </a:endParaRPr>
          </a:p>
          <a:p>
            <a:pPr marL="285750" indent="-285750">
              <a:spcBef>
                <a:spcPts val="0"/>
              </a:spcBef>
              <a:buSzPct val="75000"/>
              <a:buFont typeface="Wingdings" charset="2"/>
              <a:buChar char=""/>
            </a:pPr>
            <a:r>
              <a:rPr lang="en-US" sz="2400" dirty="0" smtClean="0">
                <a:latin typeface="Source Sans Pro Regular" charset="0"/>
              </a:rPr>
              <a:t>Post Rollover </a:t>
            </a:r>
            <a:r>
              <a:rPr lang="en-US" sz="2400" dirty="0">
                <a:latin typeface="Source Sans Pro Regular" charset="0"/>
              </a:rPr>
              <a:t>Phases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>
                <a:latin typeface="Source Sans Pro Regular" charset="0"/>
              </a:rPr>
              <a:t>Deletion of KSK-2010 from system</a:t>
            </a:r>
          </a:p>
          <a:p>
            <a:pPr lvl="1">
              <a:buSzPct val="75000"/>
              <a:buFont typeface="Courier New" charset="0"/>
              <a:buChar char="o"/>
            </a:pPr>
            <a:r>
              <a:rPr lang="en-US" sz="2200" dirty="0" smtClean="0">
                <a:latin typeface="Source Sans Pro Regular" charset="0"/>
              </a:rPr>
              <a:t>Project </a:t>
            </a:r>
            <a:r>
              <a:rPr lang="en-US" sz="2200" dirty="0">
                <a:latin typeface="Source Sans Pro Regular" charset="0"/>
              </a:rPr>
              <a:t>experiences documented</a:t>
            </a:r>
          </a:p>
        </p:txBody>
      </p:sp>
    </p:spTree>
    <p:extLst>
      <p:ext uri="{BB962C8B-B14F-4D97-AF65-F5344CB8AC3E}">
        <p14:creationId xmlns:p14="http://schemas.microsoft.com/office/powerpoint/2010/main" val="118053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ANN template ">
  <a:themeElements>
    <a:clrScheme name="ICANN Template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Source Sans Pro"/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CANN template " id="{CF2E4440-AD50-7D44-8802-BA88CE8939D0}" vid="{287D52AD-0508-5B4F-853C-CBF154A99E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ICANN template </Template>
  <TotalTime>10771</TotalTime>
  <Words>922</Words>
  <Application>Microsoft Macintosh PowerPoint</Application>
  <PresentationFormat>On-screen Show (4:3)</PresentationFormat>
  <Paragraphs>173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Courier New</vt:lpstr>
      <vt:lpstr>ＭＳ Ｐゴシック</vt:lpstr>
      <vt:lpstr>Segoe UI</vt:lpstr>
      <vt:lpstr>Segoe UI Semilight</vt:lpstr>
      <vt:lpstr>Source Sans Pro</vt:lpstr>
      <vt:lpstr>Source Sans Pro Light</vt:lpstr>
      <vt:lpstr>Source Sans Pro Regular</vt:lpstr>
      <vt:lpstr>Wingdings</vt:lpstr>
      <vt:lpstr>Arial</vt:lpstr>
      <vt:lpstr>ICANN template </vt:lpstr>
      <vt:lpstr>PowerPoint Presentation</vt:lpstr>
      <vt:lpstr>Motivation for the Talk</vt:lpstr>
      <vt:lpstr>DNSSEC in the Root Zone</vt:lpstr>
      <vt:lpstr>DNSSEC Key Management in the Root Zone</vt:lpstr>
      <vt:lpstr>KSK and ZSK</vt:lpstr>
      <vt:lpstr>Why Change the KSK?</vt:lpstr>
      <vt:lpstr>The KSK Roll Plan Documents</vt:lpstr>
      <vt:lpstr>Communications Approach</vt:lpstr>
      <vt:lpstr>Operational Implementation Plan Phases</vt:lpstr>
      <vt:lpstr>Operational Implementation Plan Dates</vt:lpstr>
      <vt:lpstr>Operational Implementation Plan Timeline</vt:lpstr>
      <vt:lpstr>Systems Test Plan</vt:lpstr>
      <vt:lpstr>Monitoring Plan</vt:lpstr>
      <vt:lpstr>External Test Plan</vt:lpstr>
      <vt:lpstr>Back Out Plan</vt:lpstr>
      <vt:lpstr>What You Need to Know</vt:lpstr>
      <vt:lpstr>Managing Trust Anchors</vt:lpstr>
      <vt:lpstr>Planned KSK Rollover Dates</vt:lpstr>
      <vt:lpstr>For More Information</vt:lpstr>
      <vt:lpstr>Engage with ICANN</vt:lpstr>
    </vt:vector>
  </TitlesOfParts>
  <Company>ICANN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Placeholder for DNSSEC Validation</dc:title>
  <dc:creator>Edward Lewis</dc:creator>
  <cp:lastModifiedBy>Microsoft Office User</cp:lastModifiedBy>
  <cp:revision>316</cp:revision>
  <cp:lastPrinted>2016-07-19T10:39:50Z</cp:lastPrinted>
  <dcterms:created xsi:type="dcterms:W3CDTF">2016-01-26T14:44:54Z</dcterms:created>
  <dcterms:modified xsi:type="dcterms:W3CDTF">2016-10-01T16:34:22Z</dcterms:modified>
</cp:coreProperties>
</file>