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lgat" initials="T" lastIdx="2" clrIdx="0">
    <p:extLst>
      <p:ext uri="{19B8F6BF-5375-455C-9EA6-DF929625EA0E}">
        <p15:presenceInfo xmlns:p15="http://schemas.microsoft.com/office/powerpoint/2012/main" userId="Talg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06T16:54:46.830" idx="1">
    <p:pos x="5388" y="708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0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065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9378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241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715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979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8963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7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4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4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0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0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8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0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6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6" r:id="rId16"/>
    <p:sldLayoutId id="214748391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97152"/>
            <a:ext cx="8825658" cy="3180229"/>
          </a:xfrm>
        </p:spPr>
        <p:txBody>
          <a:bodyPr>
            <a:noAutofit/>
          </a:bodyPr>
          <a:lstStyle/>
          <a:p>
            <a:r>
              <a:rPr lang="en-US" dirty="0"/>
              <a:t>Non optimal routing </a:t>
            </a:r>
            <a:r>
              <a:rPr lang="en-US" dirty="0" smtClean="0"/>
              <a:t>caused by </a:t>
            </a:r>
            <a:r>
              <a:rPr lang="en-US" dirty="0"/>
              <a:t>incompatibility </a:t>
            </a:r>
            <a:r>
              <a:rPr lang="en-US" dirty="0" smtClean="0"/>
              <a:t>of 32-bit </a:t>
            </a:r>
            <a:r>
              <a:rPr lang="en-US" dirty="0"/>
              <a:t>ASN with the </a:t>
            </a:r>
            <a:r>
              <a:rPr lang="en-US" dirty="0" smtClean="0"/>
              <a:t>old router </a:t>
            </a:r>
            <a:r>
              <a:rPr lang="en-US" dirty="0"/>
              <a:t>software.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KazRENA</a:t>
            </a:r>
            <a:r>
              <a:rPr lang="en-US" sz="4400" dirty="0"/>
              <a:t> case study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0487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BGP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BGP</a:t>
            </a:r>
            <a:r>
              <a:rPr lang="en-US" sz="4800" dirty="0" smtClean="0"/>
              <a:t> - Exterior Routing Protocol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27396" cy="34163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537775" y="3291840"/>
            <a:ext cx="3695700" cy="208126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1</a:t>
            </a:r>
          </a:p>
          <a:p>
            <a:pPr algn="ctr"/>
            <a:r>
              <a:rPr lang="en-US" dirty="0" smtClean="0"/>
              <a:t>Hello, I have networks</a:t>
            </a:r>
          </a:p>
          <a:p>
            <a:pPr algn="ctr"/>
            <a:r>
              <a:rPr lang="en-US" dirty="0" smtClean="0"/>
              <a:t>1.0.0.0/8</a:t>
            </a:r>
          </a:p>
          <a:p>
            <a:pPr algn="ctr"/>
            <a:r>
              <a:rPr lang="en-US" dirty="0" smtClean="0"/>
              <a:t>1.1.0.0/16</a:t>
            </a:r>
          </a:p>
          <a:p>
            <a:pPr algn="ctr"/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6638925" y="3291840"/>
            <a:ext cx="4214286" cy="204161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 2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Hello, I have networks: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2.2.2.0/24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20.20.0.0/16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……..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endCxn id="7" idx="0"/>
          </p:cNvCxnSpPr>
          <p:nvPr/>
        </p:nvCxnSpPr>
        <p:spPr>
          <a:xfrm>
            <a:off x="5092505" y="4311650"/>
            <a:ext cx="1559492" cy="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08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 dirty="0"/>
              <a:t>What is an Autonomous System (AS)?</a:t>
            </a:r>
          </a:p>
          <a:p>
            <a:pPr lvl="1"/>
            <a:r>
              <a:rPr lang="en-US" altLang="en-US" sz="2400" dirty="0"/>
              <a:t>A set of routers under a single technical administration, using an </a:t>
            </a:r>
            <a:r>
              <a:rPr lang="en-US" altLang="en-US" sz="2400" i="1" dirty="0"/>
              <a:t>interior gateway protocol (IGP)</a:t>
            </a:r>
            <a:r>
              <a:rPr lang="en-US" altLang="en-US" sz="2400" dirty="0"/>
              <a:t> and common metrics to route packets within the AS and using an </a:t>
            </a:r>
            <a:r>
              <a:rPr lang="en-US" altLang="en-US" sz="2400" i="1" dirty="0"/>
              <a:t>exterior gateway protocol (EGP)</a:t>
            </a:r>
            <a:r>
              <a:rPr lang="en-US" altLang="en-US" sz="2400" dirty="0"/>
              <a:t> to route packets to other AS’s</a:t>
            </a:r>
          </a:p>
          <a:p>
            <a:pPr lvl="1"/>
            <a:r>
              <a:rPr lang="en-US" altLang="en-US" sz="2400" dirty="0"/>
              <a:t>Sometimes AS’s use multiple IGPs and metrics, but appear as single AS’s to other AS’s</a:t>
            </a:r>
          </a:p>
          <a:p>
            <a:r>
              <a:rPr lang="en-US" altLang="en-US" sz="2400" dirty="0"/>
              <a:t>Each AS assigned unique ID</a:t>
            </a:r>
          </a:p>
          <a:p>
            <a:r>
              <a:rPr lang="en-US" altLang="en-US" sz="2400" dirty="0"/>
              <a:t>AS’s peer at network exchanges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 Numbers (</a:t>
            </a:r>
            <a:r>
              <a:rPr lang="en-US" altLang="en-US" dirty="0" smtClean="0"/>
              <a:t>ASN)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ASN is unique identifier of autonomous systems</a:t>
            </a:r>
          </a:p>
          <a:p>
            <a:r>
              <a:rPr lang="en-US" sz="2800" dirty="0" smtClean="0"/>
              <a:t>Initially, ASN was 16-bit binary number</a:t>
            </a:r>
          </a:p>
          <a:p>
            <a:r>
              <a:rPr lang="en-US" sz="2800" dirty="0" smtClean="0"/>
              <a:t>Maximum number of ASN – 65535</a:t>
            </a:r>
          </a:p>
          <a:p>
            <a:r>
              <a:rPr lang="en-US" sz="2800" dirty="0" smtClean="0"/>
              <a:t>Now we are running out of 16-bit ASN</a:t>
            </a:r>
          </a:p>
          <a:p>
            <a:r>
              <a:rPr lang="en-US" sz="2800" dirty="0" smtClean="0"/>
              <a:t>In 2007 IETF adopted new 32-bit format of ASN (RFC4893)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871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BGP asymmetric routing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err="1" smtClean="0"/>
              <a:t>KazRENA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080854" y="2438400"/>
            <a:ext cx="2781300" cy="1504950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CAREN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ASN </a:t>
            </a:r>
            <a:r>
              <a:rPr lang="en-US" dirty="0" smtClean="0">
                <a:solidFill>
                  <a:schemeClr val="tx1"/>
                </a:solidFill>
              </a:rPr>
              <a:t>197118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NEW Format!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6858000" y="2438400"/>
            <a:ext cx="3448050" cy="1504950"/>
          </a:xfrm>
          <a:prstGeom prst="cloud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KAZAKHTELECOM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ASN 9198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4253674" y="4513706"/>
            <a:ext cx="3260979" cy="1620393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KazRENA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ASN 41419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 rot="2998162">
            <a:off x="3406484" y="4214721"/>
            <a:ext cx="1404483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898216">
            <a:off x="7448061" y="3744607"/>
            <a:ext cx="484632" cy="1232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5809" y="4658409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Outcoming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Traffic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78155" y="4427577"/>
            <a:ext cx="114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Incoming</a:t>
            </a:r>
          </a:p>
          <a:p>
            <a:pPr algn="ctr"/>
            <a:r>
              <a:rPr lang="en-US" dirty="0" smtClean="0"/>
              <a:t>Traffic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Routing software supporting of 32-bit </a:t>
            </a:r>
            <a:r>
              <a:rPr lang="en-US" dirty="0" err="1" smtClean="0"/>
              <a:t>Asn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Cisco IOS 12.4(24)T, 12.0(32)S12 and above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Cisco IOS XR </a:t>
            </a:r>
            <a:r>
              <a:rPr lang="en-US" sz="3200" dirty="0" smtClean="0"/>
              <a:t>3.4(1</a:t>
            </a:r>
            <a:r>
              <a:rPr lang="en-US" sz="3200" dirty="0"/>
              <a:t>) </a:t>
            </a:r>
            <a:r>
              <a:rPr lang="en-US" sz="3200" dirty="0" smtClean="0"/>
              <a:t>and above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Juniper </a:t>
            </a:r>
            <a:r>
              <a:rPr lang="en-US" sz="3200" dirty="0"/>
              <a:t>JUNOS </a:t>
            </a:r>
            <a:r>
              <a:rPr lang="en-US" sz="3200" dirty="0" smtClean="0"/>
              <a:t> </a:t>
            </a:r>
            <a:r>
              <a:rPr lang="en-US" sz="3200" dirty="0"/>
              <a:t>9.1R1 </a:t>
            </a:r>
            <a:r>
              <a:rPr lang="en-US" sz="3200" dirty="0" smtClean="0"/>
              <a:t>and above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Juniper </a:t>
            </a:r>
            <a:r>
              <a:rPr lang="en-US" sz="3200" dirty="0" err="1" smtClean="0"/>
              <a:t>JUNOSe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/>
              <a:t>4.1.0 </a:t>
            </a:r>
            <a:r>
              <a:rPr lang="en-US" sz="3200" dirty="0" smtClean="0"/>
              <a:t>and above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Quagga   0.99.10 and above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 smtClean="0"/>
              <a:t>Redback</a:t>
            </a:r>
            <a:r>
              <a:rPr lang="en-US" sz="3200" dirty="0" smtClean="0"/>
              <a:t> SEOS   2.0 and above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870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as_path</a:t>
            </a:r>
            <a:r>
              <a:rPr lang="en-US" dirty="0" smtClean="0"/>
              <a:t> issue with new format ASN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Router with outdated software without support of new format ASN replaces 32-bit ASN with </a:t>
            </a:r>
            <a:r>
              <a:rPr lang="en-US" sz="2800" dirty="0"/>
              <a:t>s</a:t>
            </a:r>
            <a:r>
              <a:rPr lang="en-US" sz="2800" dirty="0" smtClean="0"/>
              <a:t>pecial 16-bit placeholder ASN – 23456.</a:t>
            </a:r>
          </a:p>
          <a:p>
            <a:r>
              <a:rPr lang="en-US" sz="2800" dirty="0" smtClean="0"/>
              <a:t>That causes problems with BGP AS_PATH attribute:</a:t>
            </a:r>
          </a:p>
          <a:p>
            <a:r>
              <a:rPr lang="en-US" sz="2800" dirty="0" smtClean="0"/>
              <a:t>If there are several 32-bit </a:t>
            </a:r>
            <a:r>
              <a:rPr lang="en-US" sz="2800" dirty="0" err="1" smtClean="0"/>
              <a:t>ASes</a:t>
            </a:r>
            <a:r>
              <a:rPr lang="en-US" sz="2800" dirty="0" smtClean="0"/>
              <a:t> in AS_PATH all of them replaced by the same placeholder 16-bit ASN.</a:t>
            </a:r>
          </a:p>
          <a:p>
            <a:r>
              <a:rPr lang="en-US" sz="2800" dirty="0" smtClean="0"/>
              <a:t>As analysis shows some ISPs use routing policies which gives very low priority for AS_PATH with ASN 23456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7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Thank for attention!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2215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118</TotalTime>
  <Words>273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Non optimal routing caused by incompatibility of 32-bit ASN with the old router software. </vt:lpstr>
      <vt:lpstr>BGP  BGP - Exterior Routing Protocol  </vt:lpstr>
      <vt:lpstr>Autonomous System </vt:lpstr>
      <vt:lpstr>AS Numbers (ASN)</vt:lpstr>
      <vt:lpstr>BGP asymmetric routing in KazRENA</vt:lpstr>
      <vt:lpstr>Routing software supporting of 32-bit Asn</vt:lpstr>
      <vt:lpstr>BGP as_path issue with new format ASN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KazRENA BGP Asymmetric Routing Case Study</dc:title>
  <dc:creator>Talgat</dc:creator>
  <cp:lastModifiedBy>Talgat</cp:lastModifiedBy>
  <cp:revision>15</cp:revision>
  <dcterms:created xsi:type="dcterms:W3CDTF">2016-09-06T10:39:49Z</dcterms:created>
  <dcterms:modified xsi:type="dcterms:W3CDTF">2016-09-23T12:13:09Z</dcterms:modified>
</cp:coreProperties>
</file>