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343080" marR="0" indent="-34308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343080" marR="0" indent="-34308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343080" marR="0" indent="-34308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343080" marR="0" indent="-34308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343080" marR="0" indent="-34308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343080" marR="0" indent="-34308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343080" marR="0" indent="-34308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343080" marR="0" indent="-34308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343080" marR="0" indent="-34308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5" name="Shape 3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96" name="Shape 96"/>
          <p:cNvSpPr/>
          <p:nvPr>
            <p:ph type="body" sz="half" idx="1"/>
          </p:nvPr>
        </p:nvSpPr>
        <p:spPr>
          <a:xfrm>
            <a:off x="457200" y="1604519"/>
            <a:ext cx="8229239" cy="1896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97" name="Shape 97"/>
          <p:cNvSpPr/>
          <p:nvPr>
            <p:ph type="body" sz="half" idx="13"/>
          </p:nvPr>
        </p:nvSpPr>
        <p:spPr>
          <a:xfrm>
            <a:off x="457200" y="3682079"/>
            <a:ext cx="8229239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106" name="Shape 106"/>
          <p:cNvSpPr/>
          <p:nvPr>
            <p:ph type="body" sz="quarter" idx="1"/>
          </p:nvPr>
        </p:nvSpPr>
        <p:spPr>
          <a:xfrm>
            <a:off x="457200" y="1604519"/>
            <a:ext cx="4015800" cy="1896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107" name="Shape 107"/>
          <p:cNvSpPr/>
          <p:nvPr>
            <p:ph type="body" sz="quarter" idx="13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4674239" y="3682079"/>
            <a:ext cx="4015800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Shape 109"/>
          <p:cNvSpPr/>
          <p:nvPr>
            <p:ph type="body" sz="quarter" idx="15"/>
          </p:nvPr>
        </p:nvSpPr>
        <p:spPr>
          <a:xfrm>
            <a:off x="457199" y="3682079"/>
            <a:ext cx="4015801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457200" y="1604519"/>
            <a:ext cx="8229239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119" name="Shape 119"/>
          <p:cNvSpPr/>
          <p:nvPr>
            <p:ph type="body" idx="13"/>
          </p:nvPr>
        </p:nvSpPr>
        <p:spPr>
          <a:xfrm>
            <a:off x="457200" y="1604519"/>
            <a:ext cx="8229239" cy="3977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0" name="image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8279" y="1604519"/>
            <a:ext cx="4986360" cy="397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8279" y="1604519"/>
            <a:ext cx="4986360" cy="397728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457200" y="1604519"/>
            <a:ext cx="8229239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>
            <a:normAutofit fontScale="100000" lnSpcReduction="0"/>
          </a:bodyPr>
          <a:lstStyle/>
          <a:p>
            <a:pPr/>
            <a:r>
              <a:t>Click to add subtitle</a:t>
            </a: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457200" y="1604519"/>
            <a:ext cx="8229239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155" name="Shape 155"/>
          <p:cNvSpPr/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156" name="Shape 156"/>
          <p:cNvSpPr/>
          <p:nvPr>
            <p:ph type="body" sz="half" idx="13"/>
          </p:nvPr>
        </p:nvSpPr>
        <p:spPr>
          <a:xfrm>
            <a:off x="4674239" y="1604519"/>
            <a:ext cx="4015800" cy="3977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165" name="Shape 1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body" idx="1"/>
          </p:nvPr>
        </p:nvSpPr>
        <p:spPr>
          <a:xfrm>
            <a:off x="457200" y="273599"/>
            <a:ext cx="8229239" cy="5307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>
            <a:normAutofit fontScale="100000" lnSpcReduction="0"/>
          </a:bodyPr>
          <a:lstStyle/>
          <a:p>
            <a:pPr/>
            <a:r>
              <a:t>Click to add subtitle</a:t>
            </a:r>
          </a:p>
        </p:txBody>
      </p:sp>
      <p:sp>
        <p:nvSpPr>
          <p:cNvPr id="173" name="Shape 1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xfrm>
            <a:off x="457200" y="1604519"/>
            <a:ext cx="4015800" cy="1896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182" name="Shape 182"/>
          <p:cNvSpPr/>
          <p:nvPr>
            <p:ph type="body" sz="quarter" idx="13"/>
          </p:nvPr>
        </p:nvSpPr>
        <p:spPr>
          <a:xfrm>
            <a:off x="457199" y="3682079"/>
            <a:ext cx="4015801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Shape 183"/>
          <p:cNvSpPr/>
          <p:nvPr>
            <p:ph type="body" sz="half" idx="14"/>
          </p:nvPr>
        </p:nvSpPr>
        <p:spPr>
          <a:xfrm>
            <a:off x="4674239" y="1604519"/>
            <a:ext cx="4015800" cy="3977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4519"/>
            <a:ext cx="8229239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>
            <a:normAutofit fontScale="100000" lnSpcReduction="0"/>
          </a:bodyPr>
          <a:lstStyle/>
          <a:p>
            <a:pPr/>
            <a:r>
              <a:t>Click to add subtitle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192" name="Shape 192"/>
          <p:cNvSpPr/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193" name="Shape 193"/>
          <p:cNvSpPr/>
          <p:nvPr>
            <p:ph type="body" sz="quarter" idx="13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Shape 194"/>
          <p:cNvSpPr/>
          <p:nvPr>
            <p:ph type="body" sz="quarter" idx="14"/>
          </p:nvPr>
        </p:nvSpPr>
        <p:spPr>
          <a:xfrm>
            <a:off x="4674239" y="3682079"/>
            <a:ext cx="4015800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Shape 1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xfrm>
            <a:off x="457200" y="1604519"/>
            <a:ext cx="4015800" cy="1896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204" name="Shape 204"/>
          <p:cNvSpPr/>
          <p:nvPr>
            <p:ph type="body" sz="quarter" idx="13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Shape 205"/>
          <p:cNvSpPr/>
          <p:nvPr>
            <p:ph type="body" sz="half" idx="14"/>
          </p:nvPr>
        </p:nvSpPr>
        <p:spPr>
          <a:xfrm>
            <a:off x="457200" y="3682079"/>
            <a:ext cx="8229239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Shape 20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214" name="Shape 214"/>
          <p:cNvSpPr/>
          <p:nvPr>
            <p:ph type="body" sz="half" idx="1"/>
          </p:nvPr>
        </p:nvSpPr>
        <p:spPr>
          <a:xfrm>
            <a:off x="457200" y="1604519"/>
            <a:ext cx="8229239" cy="1896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215" name="Shape 215"/>
          <p:cNvSpPr/>
          <p:nvPr>
            <p:ph type="body" sz="half" idx="13"/>
          </p:nvPr>
        </p:nvSpPr>
        <p:spPr>
          <a:xfrm>
            <a:off x="457200" y="3682079"/>
            <a:ext cx="8229239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6" name="Shape 2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xfrm>
            <a:off x="457200" y="1604519"/>
            <a:ext cx="4015800" cy="1896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225" name="Shape 225"/>
          <p:cNvSpPr/>
          <p:nvPr>
            <p:ph type="body" sz="quarter" idx="13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Shape 226"/>
          <p:cNvSpPr/>
          <p:nvPr>
            <p:ph type="body" sz="quarter" idx="14"/>
          </p:nvPr>
        </p:nvSpPr>
        <p:spPr>
          <a:xfrm>
            <a:off x="4674239" y="3682079"/>
            <a:ext cx="4015800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Shape 227"/>
          <p:cNvSpPr/>
          <p:nvPr>
            <p:ph type="body" sz="quarter" idx="15"/>
          </p:nvPr>
        </p:nvSpPr>
        <p:spPr>
          <a:xfrm>
            <a:off x="457199" y="3682079"/>
            <a:ext cx="4015801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8" name="Shape 2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xfrm>
            <a:off x="457200" y="1604519"/>
            <a:ext cx="8229239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237" name="Shape 237"/>
          <p:cNvSpPr/>
          <p:nvPr>
            <p:ph type="body" idx="13"/>
          </p:nvPr>
        </p:nvSpPr>
        <p:spPr>
          <a:xfrm>
            <a:off x="457200" y="1604519"/>
            <a:ext cx="8229239" cy="3977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38" name="image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8279" y="1604519"/>
            <a:ext cx="4986360" cy="397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8279" y="1604519"/>
            <a:ext cx="4986360" cy="397728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255" name="Shape 255"/>
          <p:cNvSpPr/>
          <p:nvPr>
            <p:ph type="body" idx="1"/>
          </p:nvPr>
        </p:nvSpPr>
        <p:spPr>
          <a:xfrm>
            <a:off x="457200" y="1604519"/>
            <a:ext cx="8229239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>
            <a:normAutofit fontScale="100000" lnSpcReduction="0"/>
          </a:bodyPr>
          <a:lstStyle/>
          <a:p>
            <a:pPr/>
            <a:r>
              <a:t>Click to add subtitle</a:t>
            </a:r>
          </a:p>
        </p:txBody>
      </p:sp>
      <p:sp>
        <p:nvSpPr>
          <p:cNvPr id="256" name="Shape 2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264" name="Shape 264"/>
          <p:cNvSpPr/>
          <p:nvPr>
            <p:ph type="body" idx="1"/>
          </p:nvPr>
        </p:nvSpPr>
        <p:spPr>
          <a:xfrm>
            <a:off x="457200" y="1604519"/>
            <a:ext cx="8229239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265" name="Shape 2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273" name="Shape 273"/>
          <p:cNvSpPr/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274" name="Shape 274"/>
          <p:cNvSpPr/>
          <p:nvPr>
            <p:ph type="body" sz="half" idx="13"/>
          </p:nvPr>
        </p:nvSpPr>
        <p:spPr>
          <a:xfrm>
            <a:off x="4674239" y="1604519"/>
            <a:ext cx="4015800" cy="3977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5" name="Shape 2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283" name="Shape 2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457200" y="1604519"/>
            <a:ext cx="8229239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body" idx="1"/>
          </p:nvPr>
        </p:nvSpPr>
        <p:spPr>
          <a:xfrm>
            <a:off x="457200" y="273599"/>
            <a:ext cx="8229239" cy="5307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>
            <a:normAutofit fontScale="100000" lnSpcReduction="0"/>
          </a:bodyPr>
          <a:lstStyle/>
          <a:p>
            <a:pPr/>
            <a:r>
              <a:t>Click to add subtitle</a:t>
            </a:r>
          </a:p>
        </p:txBody>
      </p:sp>
      <p:sp>
        <p:nvSpPr>
          <p:cNvPr id="291" name="Shape 2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299" name="Shape 299"/>
          <p:cNvSpPr/>
          <p:nvPr>
            <p:ph type="body" sz="quarter" idx="1"/>
          </p:nvPr>
        </p:nvSpPr>
        <p:spPr>
          <a:xfrm>
            <a:off x="457200" y="1604519"/>
            <a:ext cx="4015800" cy="1896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300" name="Shape 300"/>
          <p:cNvSpPr/>
          <p:nvPr>
            <p:ph type="body" sz="quarter" idx="13"/>
          </p:nvPr>
        </p:nvSpPr>
        <p:spPr>
          <a:xfrm>
            <a:off x="457199" y="3682079"/>
            <a:ext cx="4015801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1" name="Shape 301"/>
          <p:cNvSpPr/>
          <p:nvPr>
            <p:ph type="body" sz="half" idx="14"/>
          </p:nvPr>
        </p:nvSpPr>
        <p:spPr>
          <a:xfrm>
            <a:off x="4674239" y="1604519"/>
            <a:ext cx="4015800" cy="3977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2" name="Shape 3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310" name="Shape 310"/>
          <p:cNvSpPr/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311" name="Shape 311"/>
          <p:cNvSpPr/>
          <p:nvPr>
            <p:ph type="body" sz="quarter" idx="13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2" name="Shape 312"/>
          <p:cNvSpPr/>
          <p:nvPr>
            <p:ph type="body" sz="quarter" idx="14"/>
          </p:nvPr>
        </p:nvSpPr>
        <p:spPr>
          <a:xfrm>
            <a:off x="4674239" y="3682079"/>
            <a:ext cx="4015800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3" name="Shape 3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321" name="Shape 321"/>
          <p:cNvSpPr/>
          <p:nvPr>
            <p:ph type="body" sz="quarter" idx="1"/>
          </p:nvPr>
        </p:nvSpPr>
        <p:spPr>
          <a:xfrm>
            <a:off x="457200" y="1604519"/>
            <a:ext cx="4015800" cy="1896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322" name="Shape 322"/>
          <p:cNvSpPr/>
          <p:nvPr>
            <p:ph type="body" sz="quarter" idx="13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3" name="Shape 323"/>
          <p:cNvSpPr/>
          <p:nvPr>
            <p:ph type="body" sz="half" idx="14"/>
          </p:nvPr>
        </p:nvSpPr>
        <p:spPr>
          <a:xfrm>
            <a:off x="457200" y="3682079"/>
            <a:ext cx="8229239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4" name="Shape 3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332" name="Shape 332"/>
          <p:cNvSpPr/>
          <p:nvPr>
            <p:ph type="body" sz="half" idx="1"/>
          </p:nvPr>
        </p:nvSpPr>
        <p:spPr>
          <a:xfrm>
            <a:off x="457200" y="1604519"/>
            <a:ext cx="8229239" cy="1896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333" name="Shape 333"/>
          <p:cNvSpPr/>
          <p:nvPr>
            <p:ph type="body" sz="half" idx="13"/>
          </p:nvPr>
        </p:nvSpPr>
        <p:spPr>
          <a:xfrm>
            <a:off x="457200" y="3682079"/>
            <a:ext cx="8229239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4" name="Shape 3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342" name="Shape 342"/>
          <p:cNvSpPr/>
          <p:nvPr>
            <p:ph type="body" sz="quarter" idx="1"/>
          </p:nvPr>
        </p:nvSpPr>
        <p:spPr>
          <a:xfrm>
            <a:off x="457200" y="1604519"/>
            <a:ext cx="4015800" cy="1896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343" name="Shape 343"/>
          <p:cNvSpPr/>
          <p:nvPr>
            <p:ph type="body" sz="quarter" idx="13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4" name="Shape 344"/>
          <p:cNvSpPr/>
          <p:nvPr>
            <p:ph type="body" sz="quarter" idx="14"/>
          </p:nvPr>
        </p:nvSpPr>
        <p:spPr>
          <a:xfrm>
            <a:off x="4674239" y="3682079"/>
            <a:ext cx="4015800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5" name="Shape 345"/>
          <p:cNvSpPr/>
          <p:nvPr>
            <p:ph type="body" sz="quarter" idx="15"/>
          </p:nvPr>
        </p:nvSpPr>
        <p:spPr>
          <a:xfrm>
            <a:off x="457199" y="3682079"/>
            <a:ext cx="4015801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6" name="Shape 3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354" name="Shape 354"/>
          <p:cNvSpPr/>
          <p:nvPr>
            <p:ph type="body" idx="1"/>
          </p:nvPr>
        </p:nvSpPr>
        <p:spPr>
          <a:xfrm>
            <a:off x="457200" y="1604519"/>
            <a:ext cx="8229239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355" name="Shape 355"/>
          <p:cNvSpPr/>
          <p:nvPr>
            <p:ph type="body" idx="13"/>
          </p:nvPr>
        </p:nvSpPr>
        <p:spPr>
          <a:xfrm>
            <a:off x="457200" y="1604519"/>
            <a:ext cx="8229239" cy="3977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56" name="image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8279" y="1604519"/>
            <a:ext cx="4986360" cy="397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8279" y="1604519"/>
            <a:ext cx="4986360" cy="3977282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37" name="Shape 37"/>
          <p:cNvSpPr/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38" name="Shape 38"/>
          <p:cNvSpPr/>
          <p:nvPr>
            <p:ph type="body" sz="half" idx="13"/>
          </p:nvPr>
        </p:nvSpPr>
        <p:spPr>
          <a:xfrm>
            <a:off x="4674239" y="1604519"/>
            <a:ext cx="4015800" cy="3977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body" idx="1"/>
          </p:nvPr>
        </p:nvSpPr>
        <p:spPr>
          <a:xfrm>
            <a:off x="457200" y="273599"/>
            <a:ext cx="8229239" cy="5307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>
            <a:normAutofit fontScale="100000" lnSpcReduction="0"/>
          </a:bodyPr>
          <a:lstStyle/>
          <a:p>
            <a:pPr/>
            <a:r>
              <a:t>Click to add subtitle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xfrm>
            <a:off x="457200" y="1604519"/>
            <a:ext cx="4015800" cy="1896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64" name="Shape 64"/>
          <p:cNvSpPr/>
          <p:nvPr>
            <p:ph type="body" sz="quarter" idx="13"/>
          </p:nvPr>
        </p:nvSpPr>
        <p:spPr>
          <a:xfrm>
            <a:off x="457199" y="3682079"/>
            <a:ext cx="4015801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Shape 65"/>
          <p:cNvSpPr/>
          <p:nvPr>
            <p:ph type="body" sz="half" idx="14"/>
          </p:nvPr>
        </p:nvSpPr>
        <p:spPr>
          <a:xfrm>
            <a:off x="4674239" y="1604519"/>
            <a:ext cx="4015800" cy="3977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74" name="Shape 74"/>
          <p:cNvSpPr/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75" name="Shape 75"/>
          <p:cNvSpPr/>
          <p:nvPr>
            <p:ph type="body" sz="quarter" idx="13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Shape 76"/>
          <p:cNvSpPr/>
          <p:nvPr>
            <p:ph type="body" sz="quarter" idx="14"/>
          </p:nvPr>
        </p:nvSpPr>
        <p:spPr>
          <a:xfrm>
            <a:off x="4674239" y="3682079"/>
            <a:ext cx="4015800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457200" y="273599"/>
            <a:ext cx="8229239" cy="114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xfrm>
            <a:off x="457200" y="1604519"/>
            <a:ext cx="4015800" cy="1896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  <p:sp>
        <p:nvSpPr>
          <p:cNvPr id="86" name="Shape 86"/>
          <p:cNvSpPr/>
          <p:nvPr>
            <p:ph type="body" sz="quarter" idx="13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Shape 87"/>
          <p:cNvSpPr/>
          <p:nvPr>
            <p:ph type="body" sz="half" idx="14"/>
          </p:nvPr>
        </p:nvSpPr>
        <p:spPr>
          <a:xfrm>
            <a:off x="457200" y="3682079"/>
            <a:ext cx="8229239" cy="18968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3080" indent="-3430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 anchor="ctr"/>
          <a:lstStyle/>
          <a:p>
            <a:pPr/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/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marL="0" indent="0"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heopennet.ru" TargetMode="External"/><Relationship Id="rId3" Type="http://schemas.openxmlformats.org/officeDocument/2006/relationships/hyperlink" Target="https://www.vulners.com" TargetMode="External"/><Relationship Id="rId4" Type="http://schemas.openxmlformats.org/officeDocument/2006/relationships/hyperlink" Target="https://www.seccubus.com" TargetMode="Externa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1371600" y="4437000"/>
            <a:ext cx="6398999" cy="102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defRPr sz="3200" u="sng">
                <a:solidFill>
                  <a:srgbClr val="0000FF"/>
                </a:solidFill>
              </a:defRPr>
            </a:pPr>
            <a:r>
              <a:t>arkenoi@gmail.com</a:t>
            </a:r>
          </a:p>
          <a:p>
            <a:pPr algn="ctr">
              <a:defRPr sz="3200">
                <a:solidFill>
                  <a:srgbClr val="EC6300"/>
                </a:solidFill>
              </a:defRPr>
            </a:pPr>
            <a:r>
              <a:t>ENOG12</a:t>
            </a:r>
          </a:p>
        </p:txBody>
      </p:sp>
      <p:sp>
        <p:nvSpPr>
          <p:cNvPr id="368" name="Shape 368"/>
          <p:cNvSpPr/>
          <p:nvPr/>
        </p:nvSpPr>
        <p:spPr>
          <a:xfrm>
            <a:off x="-1" y="1268639"/>
            <a:ext cx="9142201" cy="2590562"/>
          </a:xfrm>
          <a:prstGeom prst="rect">
            <a:avLst/>
          </a:prstGeom>
          <a:solidFill>
            <a:srgbClr val="393939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69" name="image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640" y="1369800"/>
            <a:ext cx="4246560" cy="111024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/>
        </p:nvSpPr>
        <p:spPr>
          <a:xfrm>
            <a:off x="685799" y="2427359"/>
            <a:ext cx="7770601" cy="130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pPr/>
            <a:r>
              <a:t>Vulnerability Risk management for everyone</a:t>
            </a:r>
          </a:p>
        </p:txBody>
      </p:sp>
      <p:sp>
        <p:nvSpPr>
          <p:cNvPr id="371" name="Shape 371"/>
          <p:cNvSpPr/>
          <p:nvPr/>
        </p:nvSpPr>
        <p:spPr>
          <a:xfrm>
            <a:off x="-1" y="1268640"/>
            <a:ext cx="9142201" cy="43920"/>
          </a:xfrm>
          <a:prstGeom prst="rect">
            <a:avLst/>
          </a:prstGeom>
          <a:solidFill>
            <a:srgbClr val="7F7F81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457199" y="152579"/>
            <a:ext cx="8227801" cy="138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Network operators as natural data source for threat intel</a:t>
            </a:r>
          </a:p>
        </p:txBody>
      </p:sp>
      <p:sp>
        <p:nvSpPr>
          <p:cNvPr id="401" name="Shape 401"/>
          <p:cNvSpPr/>
          <p:nvPr/>
        </p:nvSpPr>
        <p:spPr>
          <a:xfrm>
            <a:off x="457199" y="1600200"/>
            <a:ext cx="8227801" cy="43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3200"/>
            </a:pPr>
            <a:r>
              <a:t>Huge coverage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Already having tools (IDS, traffic analysis, DPI, DNS request data, etc)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Managed security services for customers</a:t>
            </a:r>
          </a:p>
          <a:p>
            <a:pPr>
              <a:defRPr sz="3200"/>
            </a:pPr>
          </a:p>
          <a:p>
            <a:pPr>
              <a:defRPr sz="3200"/>
            </a:pPr>
          </a:p>
          <a:p>
            <a:pPr/>
            <a:endParaRPr sz="1800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Creating effective collaboration</a:t>
            </a:r>
          </a:p>
        </p:txBody>
      </p:sp>
      <p:sp>
        <p:nvSpPr>
          <p:cNvPr id="404" name="Shape 404"/>
          <p:cNvSpPr/>
          <p:nvPr/>
        </p:nvSpPr>
        <p:spPr>
          <a:xfrm>
            <a:off x="457199" y="1600200"/>
            <a:ext cx="8227801" cy="48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3200"/>
            </a:pPr>
            <a:r>
              <a:t>How should joint CERT work?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Anything is always better than nothing.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Coordinate, aggregate, analyse and share.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Distributed tasks are easier.</a:t>
            </a:r>
          </a:p>
          <a:p>
            <a:pPr>
              <a:defRPr sz="3200"/>
            </a:pPr>
          </a:p>
          <a:p>
            <a:pPr>
              <a:defRPr sz="3200"/>
            </a:pPr>
          </a:p>
          <a:p>
            <a:pPr/>
            <a:endParaRPr sz="1800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Three functions of joint CERT</a:t>
            </a:r>
          </a:p>
        </p:txBody>
      </p:sp>
      <p:sp>
        <p:nvSpPr>
          <p:cNvPr id="407" name="Shape 407"/>
          <p:cNvSpPr/>
          <p:nvPr/>
        </p:nvSpPr>
        <p:spPr>
          <a:xfrm>
            <a:off x="457199" y="1600200"/>
            <a:ext cx="8227801" cy="384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27789" indent="-427789">
              <a:buSzPct val="100000"/>
              <a:buAutoNum type="arabicPeriod" startAt="1"/>
              <a:defRPr sz="3200"/>
            </a:pPr>
            <a:r>
              <a:t>CC: coordinate effort and promote information exchange (here we start!)</a:t>
            </a:r>
          </a:p>
          <a:p>
            <a:pPr marL="427789" indent="-427789">
              <a:buSzPct val="100000"/>
              <a:buAutoNum type="arabicPeriod" startAt="1"/>
              <a:defRPr sz="3200"/>
            </a:pPr>
            <a:r>
              <a:t>CSIRT: incident investigation, response and tactical analysis (easier!)</a:t>
            </a:r>
          </a:p>
          <a:p>
            <a:pPr marL="427789" indent="-427789">
              <a:buSzPct val="100000"/>
              <a:buAutoNum type="arabicPeriod" startAt="1"/>
              <a:defRPr sz="3200"/>
            </a:pPr>
            <a:r>
              <a:t>SOC: realtime and retrospective event processing (harder!)</a:t>
            </a:r>
          </a:p>
          <a:p>
            <a:pPr>
              <a:defRPr sz="32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Let’s get practical</a:t>
            </a:r>
          </a:p>
        </p:txBody>
      </p:sp>
      <p:sp>
        <p:nvSpPr>
          <p:cNvPr id="410" name="Shape 410"/>
          <p:cNvSpPr/>
          <p:nvPr/>
        </p:nvSpPr>
        <p:spPr>
          <a:xfrm>
            <a:off x="457199" y="1600200"/>
            <a:ext cx="8227801" cy="384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3200"/>
            </a:pPr>
            <a:r>
              <a:t>Why vulnerability management?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Most of the breaches involve vulnerability of some kind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Manageable and measurable (involves less social context, as we know machines are easy and humans are hard)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Vulnerability Management</a:t>
            </a:r>
          </a:p>
        </p:txBody>
      </p:sp>
      <p:pic>
        <p:nvPicPr>
          <p:cNvPr id="413" name="image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79" y="2286000"/>
            <a:ext cx="821522" cy="82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0240" y="914400"/>
            <a:ext cx="1217521" cy="1217520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/>
          <p:nvPr/>
        </p:nvSpPr>
        <p:spPr>
          <a:xfrm>
            <a:off x="1280159" y="1347660"/>
            <a:ext cx="7404840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80736" indent="-280736">
              <a:buSzPct val="100000"/>
              <a:buChar char="•"/>
              <a:defRPr sz="2800"/>
            </a:pPr>
            <a:r>
              <a:t>Stage 0: none </a:t>
            </a:r>
          </a:p>
          <a:p>
            <a:pPr marL="280736" indent="-280736">
              <a:buSzPct val="100000"/>
              <a:buChar char="•"/>
              <a:defRPr sz="2800"/>
            </a:pPr>
            <a:r>
              <a:t>Stage 0.5: [a]periodic scans, huge vulnerabilities lists, panic and depression (significant human effort is required in this struggle)</a:t>
            </a:r>
          </a:p>
          <a:p>
            <a:pPr marL="280736" indent="-280736">
              <a:buSzPct val="100000"/>
              <a:buChar char="•"/>
              <a:defRPr sz="2800"/>
            </a:pPr>
            <a:r>
              <a:t>Stage 1: continuous vulnerability management and first attempts to prioritise on the fly (here VM vendors jump in and ask for big $$)</a:t>
            </a:r>
          </a:p>
          <a:p>
            <a:pPr marL="280736" indent="-280736">
              <a:buSzPct val="100000"/>
              <a:buChar char="•"/>
              <a:defRPr sz="2800"/>
            </a:pPr>
            <a:r>
              <a:t>Stage 2: more or less futile attempt to bring both variables into the risk equation (RM vendors jump in and ask for even more $$)</a:t>
            </a:r>
          </a:p>
        </p:txBody>
      </p:sp>
      <p:pic>
        <p:nvPicPr>
          <p:cNvPr id="416" name="image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39" y="3627359"/>
            <a:ext cx="943201" cy="9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440" y="5311080"/>
            <a:ext cx="862559" cy="862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879" y="5212079"/>
            <a:ext cx="862560" cy="862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Why pay premium price</a:t>
            </a:r>
          </a:p>
        </p:txBody>
      </p:sp>
      <p:sp>
        <p:nvSpPr>
          <p:cNvPr id="421" name="Shape 421"/>
          <p:cNvSpPr/>
          <p:nvPr/>
        </p:nvSpPr>
        <p:spPr>
          <a:xfrm>
            <a:off x="457199" y="1600200"/>
            <a:ext cx="8227801" cy="489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3200"/>
            </a:pPr>
            <a:r>
              <a:t>Because it is obviously valuable. And there is (or at least seems to be) no alternative.</a:t>
            </a:r>
          </a:p>
          <a:p>
            <a:pPr>
              <a:defRPr sz="3200"/>
            </a:pPr>
          </a:p>
          <a:p>
            <a:pPr>
              <a:defRPr sz="2600"/>
            </a:pPr>
            <a:r>
              <a:t>51% of organizations are suffering from data overload (and I think many more either have massively incomplete data or do not admit their difficulties)</a:t>
            </a:r>
          </a:p>
          <a:p>
            <a:pPr>
              <a:defRPr sz="2600"/>
            </a:pPr>
            <a:r>
              <a:t>24% do not know how to prioritize</a:t>
            </a:r>
          </a:p>
          <a:p>
            <a:pPr>
              <a:defRPr sz="2600"/>
            </a:pPr>
            <a:r>
              <a:t>22% use CVSS and maybe some internal data</a:t>
            </a:r>
          </a:p>
          <a:p>
            <a:pPr>
              <a:defRPr sz="2600"/>
            </a:pPr>
            <a:r>
              <a:t>21% do manual correlation with threat intel</a:t>
            </a:r>
          </a:p>
          <a:p>
            <a:pPr>
              <a:defRPr sz="2600"/>
            </a:pPr>
            <a:r>
              <a:t>31% use commercial tools</a:t>
            </a:r>
          </a:p>
          <a:p>
            <a:pPr>
              <a:defRPr sz="3200"/>
            </a:pPr>
          </a:p>
          <a:p>
            <a:pPr marL="0" indent="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(NopSec 2016 Outlook: Vulnerability Risk Management </a:t>
            </a:r>
            <a:r>
              <a:rPr sz="1700"/>
              <a:t>and</a:t>
            </a:r>
            <a:r>
              <a:t> </a:t>
            </a:r>
            <a:r>
              <a:rPr sz="1700"/>
              <a:t>Remediation </a:t>
            </a:r>
            <a:r>
              <a:t>Trends)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Notable players (VM)</a:t>
            </a:r>
          </a:p>
        </p:txBody>
      </p:sp>
      <p:pic>
        <p:nvPicPr>
          <p:cNvPr id="424" name="image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38" y="1554478"/>
            <a:ext cx="1949041" cy="522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218" y="3103380"/>
            <a:ext cx="2278081" cy="651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2259" y="4781233"/>
            <a:ext cx="2009882" cy="803161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Shape 427"/>
          <p:cNvSpPr/>
          <p:nvPr/>
        </p:nvSpPr>
        <p:spPr>
          <a:xfrm>
            <a:off x="457199" y="1600200"/>
            <a:ext cx="8227801" cy="49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2300"/>
            </a:pPr>
          </a:p>
          <a:p>
            <a:pPr>
              <a:defRPr sz="2300"/>
            </a:pPr>
            <a:r>
              <a:t>Nessus one of best yet cheapest security scanners, but continuous vulnerability management (SecurityCenter) is expensive. Risk management capabilities are limited.</a:t>
            </a:r>
          </a:p>
          <a:p>
            <a:pPr>
              <a:defRPr sz="2300"/>
            </a:pPr>
          </a:p>
          <a:p>
            <a:pPr>
              <a:defRPr sz="2300"/>
            </a:pPr>
          </a:p>
          <a:p>
            <a:pPr/>
            <a:r>
              <a:t>A nice try to integrate threat intelligence and advanced asset management into vulnerability scanning, again, big $$</a:t>
            </a:r>
          </a:p>
          <a:p>
            <a:pPr>
              <a:defRPr sz="2300"/>
            </a:pPr>
            <a:r>
              <a:t>  </a:t>
            </a:r>
          </a:p>
          <a:p>
            <a:pPr>
              <a:defRPr sz="2300"/>
            </a:pPr>
          </a:p>
          <a:p>
            <a:pPr>
              <a:defRPr sz="2300"/>
            </a:pPr>
            <a:r>
              <a:t>As authors of Metasploit, the penetraion testing tool, Rapid7 is notable for highly practical approach to vulnerability management.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Notable players (RM)</a:t>
            </a:r>
          </a:p>
        </p:txBody>
      </p:sp>
      <p:sp>
        <p:nvSpPr>
          <p:cNvPr id="430" name="Shape 430"/>
          <p:cNvSpPr/>
          <p:nvPr/>
        </p:nvSpPr>
        <p:spPr>
          <a:xfrm>
            <a:off x="457199" y="1600200"/>
            <a:ext cx="8227801" cy="47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/>
          </a:p>
          <a:p>
            <a:pPr/>
            <a:r>
              <a:t>An Israeli start-up, first (known to me) attempt to break vendor lock-in for the vulnerability risk management. Has connectors to multiple scanners. Starts with $30K or so.</a:t>
            </a:r>
          </a:p>
          <a:p>
            <a:pPr/>
          </a:p>
          <a:p>
            <a:pPr/>
          </a:p>
          <a:p>
            <a:pPr/>
            <a:r>
              <a:t>If you are not from Russia, you probably never heard about this one. It’s a shame because the capabilities are impressive.</a:t>
            </a:r>
          </a:p>
          <a:p>
            <a:pPr/>
            <a:r>
              <a:t>  </a:t>
            </a:r>
          </a:p>
          <a:p>
            <a:pPr/>
            <a:r>
              <a:t>GRC vendors without specific focus on VM (like RSA etc) are not listed here for obvious reason.</a:t>
            </a:r>
          </a:p>
        </p:txBody>
      </p:sp>
      <p:pic>
        <p:nvPicPr>
          <p:cNvPr id="431" name="image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199" y="1411558"/>
            <a:ext cx="1827001" cy="59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639" y="3288039"/>
            <a:ext cx="3314521" cy="937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Industry’s Dirty Little Secret</a:t>
            </a:r>
          </a:p>
        </p:txBody>
      </p:sp>
      <p:pic>
        <p:nvPicPr>
          <p:cNvPr id="435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6479" y="1600200"/>
            <a:ext cx="6235919" cy="4530960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/>
          <p:nvPr/>
        </p:nvSpPr>
        <p:spPr>
          <a:xfrm>
            <a:off x="1463039" y="1554478"/>
            <a:ext cx="6492241" cy="4663441"/>
          </a:xfrm>
          <a:prstGeom prst="line">
            <a:avLst/>
          </a:prstGeom>
          <a:ln w="76300">
            <a:solidFill>
              <a:srgbClr val="FF0000"/>
            </a:solidFill>
          </a:ln>
        </p:spPr>
        <p:txBody>
          <a:bodyPr lIns="45719" rIns="45719"/>
          <a:lstStyle/>
          <a:p>
            <a:pPr marL="0" indent="0"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7" name="Shape 437"/>
          <p:cNvSpPr/>
          <p:nvPr/>
        </p:nvSpPr>
        <p:spPr>
          <a:xfrm flipV="1">
            <a:off x="1463039" y="1417318"/>
            <a:ext cx="6583681" cy="4709161"/>
          </a:xfrm>
          <a:prstGeom prst="line">
            <a:avLst/>
          </a:prstGeom>
          <a:ln w="76300">
            <a:solidFill>
              <a:srgbClr val="FF0000"/>
            </a:solidFill>
          </a:ln>
        </p:spPr>
        <p:txBody>
          <a:bodyPr lIns="45719" rIns="45719"/>
          <a:lstStyle/>
          <a:p>
            <a:pPr marL="0" indent="0"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As easy as that</a:t>
            </a:r>
          </a:p>
        </p:txBody>
      </p:sp>
      <p:sp>
        <p:nvSpPr>
          <p:cNvPr id="440" name="Shape 440"/>
          <p:cNvSpPr/>
          <p:nvPr/>
        </p:nvSpPr>
        <p:spPr>
          <a:xfrm>
            <a:off x="457199" y="1600200"/>
            <a:ext cx="8227801" cy="47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t>“Continuous vulnerability management” requires a database backend, vulnerability scanner connectors and a few reporting tools. And it is already here (Seccubus project, developed by Schuberg Philis)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t>“Vulnerability risk management” requires (surprisingly) an asset management tool with good heuristics to assist evaluation (think hostnames, software inventory, LDAP lookups etc), a method to integrate environmental factors (firewall configuration, protective tools,..), possible </a:t>
            </a:r>
            <a:r>
              <a:rPr b="1"/>
              <a:t>threat intelligence data</a:t>
            </a:r>
            <a:r>
              <a:t> and vulnerability assessment as is.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t>(if you are interested in risk assessment methodology per se, refer to Open Group’s FAIR (*), it simple) </a:t>
            </a:r>
          </a:p>
        </p:txBody>
      </p:sp>
      <p:sp>
        <p:nvSpPr>
          <p:cNvPr id="441" name="Shape 441"/>
          <p:cNvSpPr/>
          <p:nvPr/>
        </p:nvSpPr>
        <p:spPr>
          <a:xfrm>
            <a:off x="623733" y="6329680"/>
            <a:ext cx="332106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(*) Factor Analysis of Information Risk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the open Net</a:t>
            </a:r>
          </a:p>
        </p:txBody>
      </p:sp>
      <p:sp>
        <p:nvSpPr>
          <p:cNvPr id="374" name="Shape 374"/>
          <p:cNvSpPr/>
          <p:nvPr/>
        </p:nvSpPr>
        <p:spPr>
          <a:xfrm>
            <a:off x="457199" y="1600200"/>
            <a:ext cx="8227801" cy="149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mobilize technical Internet community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provide technical expertise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talk to other stakeholders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How to evaluate vulnerability</a:t>
            </a:r>
          </a:p>
        </p:txBody>
      </p:sp>
      <p:sp>
        <p:nvSpPr>
          <p:cNvPr id="444" name="Shape 444"/>
          <p:cNvSpPr/>
          <p:nvPr/>
        </p:nvSpPr>
        <p:spPr>
          <a:xfrm>
            <a:off x="457199" y="1600200"/>
            <a:ext cx="8227801" cy="35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/>
            <a:r>
              <a:t>Like hackers (well, or pentesters ;-) do!</a:t>
            </a:r>
          </a:p>
          <a:p>
            <a:pPr/>
            <a:endParaRPr sz="180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t>The only things you need to know are: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t>Is this vulnerability exploitable in </a:t>
            </a:r>
            <a:r>
              <a:rPr i="1"/>
              <a:t>your configuration</a:t>
            </a:r>
            <a:r>
              <a:t>?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t>Is there a pre-built exploit </a:t>
            </a:r>
            <a:r>
              <a:rPr i="1"/>
              <a:t>for your system </a:t>
            </a:r>
            <a:r>
              <a:t>available?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t>What is the </a:t>
            </a:r>
            <a:r>
              <a:rPr i="1"/>
              <a:t>real</a:t>
            </a:r>
            <a:r>
              <a:t> impact?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t> 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t>If you know that, you get part of the equation solved. The other parts are the asset value, protection countermeasures and you chances to be attacked.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A real life example</a:t>
            </a:r>
          </a:p>
        </p:txBody>
      </p:sp>
      <p:sp>
        <p:nvSpPr>
          <p:cNvPr id="447" name="Shape 447"/>
          <p:cNvSpPr/>
          <p:nvPr/>
        </p:nvSpPr>
        <p:spPr>
          <a:xfrm>
            <a:off x="457199" y="1600200"/>
            <a:ext cx="8227801" cy="43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Winshock (MS14-066) vulnerability</a:t>
            </a:r>
          </a:p>
          <a:p>
            <a:pPr>
              <a:defRPr sz="3200"/>
            </a:pPr>
            <a:r>
              <a:t> 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Unauthenticated RCE in Windows SChannel code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“Exploits are available”, given top priority by all vulnerability scanners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Maximum posible CVSS score of 10.0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Actually no RCE exploits in the wild, just DoS!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Simply put</a:t>
            </a:r>
          </a:p>
        </p:txBody>
      </p:sp>
      <p:sp>
        <p:nvSpPr>
          <p:cNvPr id="450" name="Shape 450"/>
          <p:cNvSpPr/>
          <p:nvPr/>
        </p:nvSpPr>
        <p:spPr>
          <a:xfrm>
            <a:off x="457199" y="1600200"/>
            <a:ext cx="8227801" cy="384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3200"/>
            </a:pPr>
            <a:r>
              <a:t>Traditional vulnerability scanning software scares you into thinking you have an immediate and imminent threat and you should concentrate your efforts on fixing that. While there actually could be </a:t>
            </a:r>
            <a:r>
              <a:rPr b="1"/>
              <a:t>more important things</a:t>
            </a:r>
            <a:r>
              <a:t> for you to do, because the cost and complexity of the attack is much higher than was implied!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Enter Vulners</a:t>
            </a:r>
          </a:p>
        </p:txBody>
      </p:sp>
      <p:sp>
        <p:nvSpPr>
          <p:cNvPr id="453" name="Shape 453"/>
          <p:cNvSpPr/>
          <p:nvPr/>
        </p:nvSpPr>
        <p:spPr>
          <a:xfrm>
            <a:off x="457199" y="1600200"/>
            <a:ext cx="8227801" cy="149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3200"/>
            </a:pPr>
            <a:r>
              <a:t> </a:t>
            </a:r>
          </a:p>
          <a:p>
            <a:pPr>
              <a:defRPr sz="3200"/>
            </a:pPr>
            <a:r>
              <a:t> </a:t>
            </a:r>
          </a:p>
          <a:p>
            <a:pPr>
              <a:defRPr sz="3200"/>
            </a:pPr>
            <a:r>
              <a:t> </a:t>
            </a:r>
          </a:p>
        </p:txBody>
      </p:sp>
      <p:pic>
        <p:nvPicPr>
          <p:cNvPr id="454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414440"/>
            <a:ext cx="4611600" cy="288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640078" y="4937759"/>
            <a:ext cx="8354161" cy="3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1600"/>
            </a:lvl1pPr>
          </a:lstStyle>
          <a:p>
            <a:pPr/>
            <a:r>
              <a:t>A search engine for exploits and security bulletins, contains 60+K exploits to date</a:t>
            </a:r>
          </a:p>
        </p:txBody>
      </p:sp>
      <p:sp>
        <p:nvSpPr>
          <p:cNvPr id="456" name="Shape 456"/>
          <p:cNvSpPr/>
          <p:nvPr/>
        </p:nvSpPr>
        <p:spPr>
          <a:xfrm>
            <a:off x="611638" y="5414400"/>
            <a:ext cx="2770201" cy="3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1600"/>
            </a:lvl1pPr>
          </a:lstStyle>
          <a:p>
            <a:pPr/>
            <a:r>
              <a:t>Non-profit and free to use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But, wait</a:t>
            </a:r>
          </a:p>
        </p:txBody>
      </p:sp>
      <p:sp>
        <p:nvSpPr>
          <p:cNvPr id="459" name="Shape 459"/>
          <p:cNvSpPr/>
          <p:nvPr/>
        </p:nvSpPr>
        <p:spPr>
          <a:xfrm>
            <a:off x="457199" y="1600200"/>
            <a:ext cx="8227801" cy="243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3200"/>
            </a:pPr>
            <a:r>
              <a:t> 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Vulners exploit search is for humans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No formal definition exists for exploit capabilities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Time to fix that!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Enter ECDML and EACVSS </a:t>
            </a:r>
          </a:p>
        </p:txBody>
      </p:sp>
      <p:sp>
        <p:nvSpPr>
          <p:cNvPr id="462" name="Shape 462"/>
          <p:cNvSpPr/>
          <p:nvPr/>
        </p:nvSpPr>
        <p:spPr>
          <a:xfrm>
            <a:off x="457199" y="1600200"/>
            <a:ext cx="8227801" cy="47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3200"/>
            </a:pPr>
            <a:r>
              <a:t> 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Exploit Capability Definition Markup Language – describe exploit properties via CVE, CPE and supplementary information (CCE, common configuration enumeration is dead, sorry)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EACVSS – Exploit Adjusted CVSS – evaluate real exploit capability</a:t>
            </a:r>
          </a:p>
          <a:p>
            <a:pPr>
              <a:defRPr sz="32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457199" y="521430"/>
            <a:ext cx="82278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400"/>
            </a:lvl1pPr>
          </a:lstStyle>
          <a:p>
            <a:pPr/>
            <a:r>
              <a:t>Sorry for non-readable text ;-)</a:t>
            </a:r>
          </a:p>
        </p:txBody>
      </p:sp>
      <p:pic>
        <p:nvPicPr>
          <p:cNvPr id="465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758" y="1621078"/>
            <a:ext cx="7039080" cy="4503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/>
        </p:nvSpPr>
        <p:spPr>
          <a:xfrm>
            <a:off x="457199" y="152579"/>
            <a:ext cx="8227801" cy="138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Back to risk analysis and FAIR methodology </a:t>
            </a:r>
          </a:p>
        </p:txBody>
      </p:sp>
      <p:sp>
        <p:nvSpPr>
          <p:cNvPr id="468" name="Shape 468"/>
          <p:cNvSpPr/>
          <p:nvPr/>
        </p:nvSpPr>
        <p:spPr>
          <a:xfrm>
            <a:off x="457199" y="1600200"/>
            <a:ext cx="8227801" cy="149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3200"/>
            </a:pPr>
            <a:r>
              <a:t> </a:t>
            </a:r>
          </a:p>
          <a:p>
            <a:pPr>
              <a:defRPr sz="3200"/>
            </a:pPr>
            <a:r>
              <a:t> </a:t>
            </a:r>
          </a:p>
          <a:p>
            <a:pPr>
              <a:defRPr sz="3200"/>
            </a:pPr>
            <a:r>
              <a:t> </a:t>
            </a:r>
          </a:p>
        </p:txBody>
      </p:sp>
      <p:pic>
        <p:nvPicPr>
          <p:cNvPr id="469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8719" y="1948319"/>
            <a:ext cx="6972120" cy="3079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What’s next </a:t>
            </a:r>
          </a:p>
        </p:txBody>
      </p:sp>
      <p:sp>
        <p:nvSpPr>
          <p:cNvPr id="472" name="Shape 472"/>
          <p:cNvSpPr/>
          <p:nvPr/>
        </p:nvSpPr>
        <p:spPr>
          <a:xfrm>
            <a:off x="457199" y="1600200"/>
            <a:ext cx="8227801" cy="337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3200"/>
            </a:pPr>
            <a:r>
              <a:t> 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Augment risk intelligence with Threat Event Frequency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Implement (mostly) automated risk assessments using FAIR methodology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That’s where joint CERT could provide extremely valuable information!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Dreams ;-) </a:t>
            </a:r>
          </a:p>
        </p:txBody>
      </p:sp>
      <p:sp>
        <p:nvSpPr>
          <p:cNvPr id="475" name="Shape 475"/>
          <p:cNvSpPr/>
          <p:nvPr/>
        </p:nvSpPr>
        <p:spPr>
          <a:xfrm>
            <a:off x="457199" y="1600200"/>
            <a:ext cx="8227801" cy="102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 </a:t>
            </a:r>
          </a:p>
          <a:p>
            <a:pPr marL="431999" indent="-330400">
              <a:buClr>
                <a:srgbClr val="000000"/>
              </a:buClr>
              <a:buSzPct val="45000"/>
              <a:buFont typeface="Helvetica"/>
              <a:buChar char="●"/>
              <a:defRPr sz="3200"/>
            </a:pPr>
            <a:r>
              <a:t> </a:t>
            </a:r>
          </a:p>
        </p:txBody>
      </p:sp>
      <p:sp>
        <p:nvSpPr>
          <p:cNvPr id="476" name="Shape 476"/>
          <p:cNvSpPr/>
          <p:nvPr/>
        </p:nvSpPr>
        <p:spPr>
          <a:xfrm>
            <a:off x="640078" y="5760718"/>
            <a:ext cx="5942582" cy="35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1800"/>
            </a:lvl1pPr>
          </a:lstStyle>
          <a:p>
            <a:pPr/>
            <a:r>
              <a:t>How state of the art risk analysis should work</a:t>
            </a:r>
          </a:p>
        </p:txBody>
      </p:sp>
      <p:pic>
        <p:nvPicPr>
          <p:cNvPr id="477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120" y="1470599"/>
            <a:ext cx="7837559" cy="3960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marL="0" indent="0" algn="ctr">
              <a:defRPr sz="4400"/>
            </a:lvl1pPr>
          </a:lstStyle>
          <a:p>
            <a:pPr/>
            <a:r>
              <a:t>Why bother</a:t>
            </a:r>
          </a:p>
        </p:txBody>
      </p:sp>
      <p:sp>
        <p:nvSpPr>
          <p:cNvPr id="377" name="Shape 377"/>
          <p:cNvSpPr/>
          <p:nvPr/>
        </p:nvSpPr>
        <p:spPr>
          <a:xfrm>
            <a:off x="457199" y="1600200"/>
            <a:ext cx="8227801" cy="290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0" indent="0">
              <a:defRPr sz="3200"/>
            </a:pPr>
            <a:r>
              <a:t>Risk Management is the essence and purpose of all Information Security activities</a:t>
            </a:r>
          </a:p>
          <a:p>
            <a:pPr marL="0" indent="0">
              <a:defRPr sz="3200"/>
            </a:pPr>
          </a:p>
          <a:p>
            <a:pPr marL="0" indent="0">
              <a:defRPr sz="3200"/>
            </a:pPr>
            <a:r>
              <a:t>Everything you do for Information Security is some kind of risk management!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Not covered here </a:t>
            </a:r>
          </a:p>
        </p:txBody>
      </p:sp>
      <p:sp>
        <p:nvSpPr>
          <p:cNvPr id="480" name="Shape 480"/>
          <p:cNvSpPr/>
          <p:nvPr/>
        </p:nvSpPr>
        <p:spPr>
          <a:xfrm>
            <a:off x="457199" y="1600200"/>
            <a:ext cx="8227801" cy="47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320842" indent="-320842">
              <a:buSzPct val="100000"/>
              <a:buChar char="•"/>
              <a:defRPr sz="3200"/>
            </a:pPr>
            <a:r>
              <a:t> Advanced vulnerability management issues like detecting and avoiding vulnerability scan gaps, “scannerless” data collection ,etc etc</a:t>
            </a:r>
          </a:p>
          <a:p>
            <a:pPr marL="320842" indent="-320842">
              <a:buSzPct val="100000"/>
              <a:buChar char="•"/>
              <a:defRPr sz="3200"/>
            </a:pPr>
            <a:r>
              <a:t>Seccubus implementation and deployment details (ask me if you want to discuss any of those later)</a:t>
            </a:r>
          </a:p>
          <a:p>
            <a:pPr marL="320842" indent="-320842">
              <a:buSzPct val="100000"/>
              <a:buChar char="•"/>
              <a:defRPr sz="3200"/>
            </a:pPr>
            <a:r>
              <a:t>FAIR methodology in depth</a:t>
            </a:r>
          </a:p>
          <a:p>
            <a:pPr marL="320842" indent="-320842">
              <a:buSzPct val="100000"/>
              <a:buChar char="•"/>
              <a:defRPr sz="3200"/>
            </a:pPr>
            <a:r>
              <a:t>Privacy issues for threat intel</a:t>
            </a:r>
          </a:p>
          <a:p>
            <a:pPr marL="320842" indent="-320842">
              <a:buSzPct val="100000"/>
              <a:buChar char="•"/>
              <a:defRPr sz="3200"/>
            </a:pPr>
            <a:r>
              <a:t>Threat intel information exchange formats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Useful links</a:t>
            </a:r>
          </a:p>
        </p:txBody>
      </p:sp>
      <p:sp>
        <p:nvSpPr>
          <p:cNvPr id="483" name="Shape 483"/>
          <p:cNvSpPr/>
          <p:nvPr/>
        </p:nvSpPr>
        <p:spPr>
          <a:xfrm>
            <a:off x="457199" y="1600200"/>
            <a:ext cx="8227801" cy="196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320842" indent="-320842">
              <a:buSzPct val="100000"/>
              <a:buChar char="•"/>
              <a:defRPr sz="32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http://theopennet.ru</a:t>
            </a:r>
          </a:p>
          <a:p>
            <a:pPr marL="320842" indent="-320842">
              <a:buSzPct val="100000"/>
              <a:buChar char="•"/>
              <a:defRPr sz="32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https://www.vulners.com</a:t>
            </a:r>
          </a:p>
          <a:p>
            <a:pPr marL="320842" indent="-320842">
              <a:buSzPct val="100000"/>
              <a:buChar char="•"/>
              <a:defRPr sz="32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https://www.seccubus.com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3700"/>
            </a:pPr>
            <a:r>
              <a:t>Thank you!</a:t>
            </a:r>
          </a:p>
          <a:p>
            <a:pPr algn="ctr">
              <a:defRPr sz="3700"/>
            </a:pPr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marL="0" indent="0" algn="ctr">
              <a:defRPr sz="4400"/>
            </a:lvl1pPr>
          </a:lstStyle>
          <a:p>
            <a:pPr/>
            <a:r>
              <a:t>Who cares?</a:t>
            </a:r>
          </a:p>
        </p:txBody>
      </p:sp>
      <p:sp>
        <p:nvSpPr>
          <p:cNvPr id="380" name="Shape 380"/>
          <p:cNvSpPr/>
          <p:nvPr/>
        </p:nvSpPr>
        <p:spPr>
          <a:xfrm>
            <a:off x="457199" y="1600200"/>
            <a:ext cx="8227801" cy="317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0" indent="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60% of respondents stated company executives are only “somewhat” to “not at all” informed about the risk posed to their business from today’s security threats</a:t>
            </a:r>
          </a:p>
          <a:p>
            <a:pPr marL="0" indent="0">
              <a:defRPr sz="3200"/>
            </a:pPr>
            <a:r>
              <a:t> </a:t>
            </a:r>
          </a:p>
        </p:txBody>
      </p:sp>
      <p:sp>
        <p:nvSpPr>
          <p:cNvPr id="381" name="Shape 381"/>
          <p:cNvSpPr/>
          <p:nvPr/>
        </p:nvSpPr>
        <p:spPr>
          <a:xfrm>
            <a:off x="561338" y="6217918"/>
            <a:ext cx="8378640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marL="0" indent="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(NopSec 2016 Outlook: Vulnerability Risk Management and Remediation Trends)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What is risk management</a:t>
            </a:r>
          </a:p>
        </p:txBody>
      </p:sp>
      <p:sp>
        <p:nvSpPr>
          <p:cNvPr id="384" name="Shape 384"/>
          <p:cNvSpPr/>
          <p:nvPr/>
        </p:nvSpPr>
        <p:spPr>
          <a:xfrm>
            <a:off x="457199" y="1600200"/>
            <a:ext cx="8227801" cy="43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GRC: Governance, Risk management and Compliance</a:t>
            </a:r>
          </a:p>
          <a:p>
            <a:pPr>
              <a:defRPr sz="3200"/>
            </a:pPr>
            <a:r>
              <a:t> 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Stage 0: ad hoc 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Stage 1: missing! (a lot of bad stuff happens just here)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Stage 2: compliance driven (things that cannot be ignored)</a:t>
            </a:r>
          </a:p>
          <a:p>
            <a:pPr>
              <a:defRPr sz="32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Nature of risk management gap</a:t>
            </a:r>
          </a:p>
        </p:txBody>
      </p:sp>
      <p:sp>
        <p:nvSpPr>
          <p:cNvPr id="387" name="Shape 387"/>
          <p:cNvSpPr/>
          <p:nvPr/>
        </p:nvSpPr>
        <p:spPr>
          <a:xfrm>
            <a:off x="457199" y="1600200"/>
            <a:ext cx="8227801" cy="41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/>
            <a:endParaRPr sz="180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Cultural (“It is compliance driven stuff, we do not care, we have business to do”)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Financial (“Only wealthy companies can afford this”)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Technological (“We have no resources to waste on your complicated toys”)</a:t>
            </a:r>
          </a:p>
          <a:p>
            <a:pPr>
              <a:defRPr sz="32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Measurement: Quantitative?</a:t>
            </a:r>
          </a:p>
        </p:txBody>
      </p:sp>
      <p:sp>
        <p:nvSpPr>
          <p:cNvPr id="390" name="Shape 390"/>
          <p:cNvSpPr/>
          <p:nvPr/>
        </p:nvSpPr>
        <p:spPr>
          <a:xfrm>
            <a:off x="457199" y="1600200"/>
            <a:ext cx="8227801" cy="43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3200"/>
            </a:pPr>
            <a:r>
              <a:t>Risk = Impact ($) * Probability</a:t>
            </a:r>
          </a:p>
          <a:p>
            <a:pPr/>
            <a:endParaRPr sz="1800"/>
          </a:p>
          <a:p>
            <a:pPr>
              <a:defRPr sz="3200"/>
            </a:pPr>
            <a:r>
              <a:t>Both variables are mostly unknown, yet estimated. The formula might get complicated if you add more variables (means, motive, controls, whatever)  </a:t>
            </a:r>
          </a:p>
          <a:p>
            <a:pPr/>
            <a:endParaRPr sz="1800"/>
          </a:p>
          <a:p>
            <a:pPr>
              <a:defRPr sz="3200"/>
            </a:pPr>
            <a:r>
              <a:t>Reliability of data sources is questionable, yet if you present </a:t>
            </a:r>
            <a:r>
              <a:rPr i="1"/>
              <a:t>any</a:t>
            </a:r>
            <a:r>
              <a:t> numbers rather than </a:t>
            </a:r>
            <a:r>
              <a:rPr i="1"/>
              <a:t>none </a:t>
            </a:r>
            <a:r>
              <a:t>it looks more convincing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Measurement: Qualitative?</a:t>
            </a:r>
          </a:p>
        </p:txBody>
      </p:sp>
      <p:sp>
        <p:nvSpPr>
          <p:cNvPr id="393" name="Shape 393"/>
          <p:cNvSpPr/>
          <p:nvPr/>
        </p:nvSpPr>
        <p:spPr>
          <a:xfrm>
            <a:off x="457199" y="1600200"/>
            <a:ext cx="8227801" cy="185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Better for decision making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  <a:defRPr sz="3200"/>
            </a:pPr>
            <a:r>
              <a:t>You may or may not have real quantitative data as input</a:t>
            </a:r>
          </a:p>
        </p:txBody>
      </p:sp>
      <p:pic>
        <p:nvPicPr>
          <p:cNvPr id="394" name="image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1759" y="3200400"/>
            <a:ext cx="3747600" cy="27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hape 395"/>
          <p:cNvSpPr/>
          <p:nvPr/>
        </p:nvSpPr>
        <p:spPr>
          <a:xfrm>
            <a:off x="538200" y="6125759"/>
            <a:ext cx="4384079" cy="35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1800"/>
            </a:lvl1pPr>
          </a:lstStyle>
          <a:p>
            <a:pPr/>
            <a:r>
              <a:t>Google deeper: Cox’s risk matrix theorem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457199" y="476429"/>
            <a:ext cx="8227801" cy="73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/>
            </a:lvl1pPr>
          </a:lstStyle>
          <a:p>
            <a:pPr/>
            <a:r>
              <a:t>Threat Intelligence</a:t>
            </a:r>
          </a:p>
        </p:txBody>
      </p:sp>
      <p:sp>
        <p:nvSpPr>
          <p:cNvPr id="398" name="Shape 398"/>
          <p:cNvSpPr/>
          <p:nvPr/>
        </p:nvSpPr>
        <p:spPr>
          <a:xfrm>
            <a:off x="457199" y="1600200"/>
            <a:ext cx="8227801" cy="43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3200"/>
            </a:pPr>
            <a:r>
              <a:t>“What’s happening out there”? Understanding risk through external context.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Not just about 0-days and IoCs for IPS/SIEM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Both APT-like actors and opportunistic attackers matter</a:t>
            </a:r>
          </a:p>
          <a:p>
            <a:pPr/>
            <a:endParaRPr sz="1800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343080" marR="0" indent="-34308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343080" marR="0" indent="-34308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