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3" r:id="rId5"/>
    <p:sldId id="265" r:id="rId6"/>
    <p:sldId id="264" r:id="rId7"/>
    <p:sldId id="261" r:id="rId8"/>
    <p:sldId id="259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C9C2-D9AE-4A02-8406-A0D7112E0E7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FDC1-0099-4991-B1CA-71386ACB3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6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C9C2-D9AE-4A02-8406-A0D7112E0E7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FDC1-0099-4991-B1CA-71386ACB3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2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C9C2-D9AE-4A02-8406-A0D7112E0E7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FDC1-0099-4991-B1CA-71386ACB3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9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C9C2-D9AE-4A02-8406-A0D7112E0E7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FDC1-0099-4991-B1CA-71386ACB3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4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C9C2-D9AE-4A02-8406-A0D7112E0E7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FDC1-0099-4991-B1CA-71386ACB3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C9C2-D9AE-4A02-8406-A0D7112E0E7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FDC1-0099-4991-B1CA-71386ACB3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4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C9C2-D9AE-4A02-8406-A0D7112E0E7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FDC1-0099-4991-B1CA-71386ACB3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1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C9C2-D9AE-4A02-8406-A0D7112E0E7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FDC1-0099-4991-B1CA-71386ACB3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1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C9C2-D9AE-4A02-8406-A0D7112E0E7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FDC1-0099-4991-B1CA-71386ACB3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4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C9C2-D9AE-4A02-8406-A0D7112E0E7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FDC1-0099-4991-B1CA-71386ACB3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9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C9C2-D9AE-4A02-8406-A0D7112E0E7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FDC1-0099-4991-B1CA-71386ACB3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9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FC9C2-D9AE-4A02-8406-A0D7112E0E7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6FDC1-0099-4991-B1CA-71386ACB3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7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5.jpe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jpg"/><Relationship Id="rId5" Type="http://schemas.openxmlformats.org/officeDocument/2006/relationships/image" Target="../media/image11.jpeg"/><Relationship Id="rId15" Type="http://schemas.openxmlformats.org/officeDocument/2006/relationships/image" Target="../media/image27.png"/><Relationship Id="rId10" Type="http://schemas.openxmlformats.org/officeDocument/2006/relationships/image" Target="../media/image9.jpeg"/><Relationship Id="rId4" Type="http://schemas.openxmlformats.org/officeDocument/2006/relationships/image" Target="../media/image20.jpeg"/><Relationship Id="rId9" Type="http://schemas.openxmlformats.org/officeDocument/2006/relationships/image" Target="../media/image23.jpg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7" y="2291907"/>
            <a:ext cx="3970164" cy="13602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4458" y="31264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7" y="741893"/>
            <a:ext cx="5857790" cy="10503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5" y="3850841"/>
            <a:ext cx="4335416" cy="10948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63870" y="1082407"/>
            <a:ext cx="482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September 30-October 2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5047128" y="2759150"/>
            <a:ext cx="2424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October 3-4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4353203" y="4222893"/>
            <a:ext cx="2049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October 5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26" y="5089513"/>
            <a:ext cx="1589750" cy="15897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57769" y="5763055"/>
            <a:ext cx="2424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October 5-7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472687" y="19439"/>
            <a:ext cx="109087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Welcome to ENOG and </a:t>
            </a:r>
            <a:r>
              <a:rPr lang="en-US" sz="4800" b="1" dirty="0" err="1" smtClean="0"/>
              <a:t>DigiWeek</a:t>
            </a:r>
            <a:r>
              <a:rPr lang="en-US" sz="4800" b="1" dirty="0" smtClean="0"/>
              <a:t> </a:t>
            </a:r>
            <a:r>
              <a:rPr lang="en-US" sz="4800" b="1" dirty="0" smtClean="0"/>
              <a:t>Armenia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7728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6228" y="307068"/>
            <a:ext cx="7765144" cy="1325563"/>
          </a:xfrm>
        </p:spPr>
        <p:txBody>
          <a:bodyPr/>
          <a:lstStyle/>
          <a:p>
            <a:r>
              <a:rPr lang="en-US" b="1" dirty="0" smtClean="0"/>
              <a:t>Local and International Partnerships</a:t>
            </a:r>
            <a:endParaRPr lang="en-US" b="1" dirty="0"/>
          </a:p>
        </p:txBody>
      </p:sp>
      <p:pic>
        <p:nvPicPr>
          <p:cNvPr id="7" name="Picture 1" descr="\\SSERVER\UITEFinal\Vahan\ARMIX\_____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5" y="377031"/>
            <a:ext cx="3260072" cy="101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83" y="2543518"/>
            <a:ext cx="1636317" cy="1339405"/>
          </a:xfrm>
          <a:prstGeom prst="rect">
            <a:avLst/>
          </a:prstGeom>
        </p:spPr>
      </p:pic>
      <p:pic>
        <p:nvPicPr>
          <p:cNvPr id="8" name="Picture 7" descr="ISOC A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72" y="11017883"/>
            <a:ext cx="235955" cy="23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456" y="5009306"/>
            <a:ext cx="3128603" cy="1375294"/>
          </a:xfrm>
          <a:prstGeom prst="rect">
            <a:avLst/>
          </a:prstGeom>
        </p:spPr>
      </p:pic>
      <p:pic>
        <p:nvPicPr>
          <p:cNvPr id="1026" name="Picture 2" descr="Image result for ams-i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31" y="4927150"/>
            <a:ext cx="2133246" cy="184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90" y="4105447"/>
            <a:ext cx="3720116" cy="9038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54" y="5553597"/>
            <a:ext cx="2349016" cy="10651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89" y="5382774"/>
            <a:ext cx="2813632" cy="1406816"/>
          </a:xfrm>
          <a:prstGeom prst="rect">
            <a:avLst/>
          </a:prstGeom>
        </p:spPr>
      </p:pic>
      <p:pic>
        <p:nvPicPr>
          <p:cNvPr id="15" name="Picture 7" descr="ISOC AM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0" y="2670930"/>
            <a:ext cx="1205125" cy="12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44" y="2404059"/>
            <a:ext cx="1965191" cy="14719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80" y="2285217"/>
            <a:ext cx="1433663" cy="14336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10" y="2757984"/>
            <a:ext cx="2165028" cy="676571"/>
          </a:xfrm>
          <a:prstGeom prst="rect">
            <a:avLst/>
          </a:prstGeom>
        </p:spPr>
      </p:pic>
      <p:pic>
        <p:nvPicPr>
          <p:cNvPr id="19" name="Picture 8" descr="Arpine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687" y="2661303"/>
            <a:ext cx="2371000" cy="8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1982" y="1725281"/>
            <a:ext cx="108173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Equipment Donation, Service Support, Event Management</a:t>
            </a:r>
            <a:endParaRPr lang="en-US" sz="35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343" y="4140180"/>
            <a:ext cx="2796621" cy="564446"/>
          </a:xfrm>
          <a:prstGeom prst="rect">
            <a:avLst/>
          </a:prstGeom>
        </p:spPr>
      </p:pic>
      <p:pic>
        <p:nvPicPr>
          <p:cNvPr id="24" name="Рисунок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0" y="3853559"/>
            <a:ext cx="1296567" cy="129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23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24" y="170190"/>
            <a:ext cx="10894255" cy="1325563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Welcome to Armenia</a:t>
            </a:r>
            <a:br>
              <a:rPr lang="en-US" sz="4800" b="1" dirty="0" smtClean="0"/>
            </a:br>
            <a:r>
              <a:rPr lang="en-US" sz="4800" b="1" dirty="0" smtClean="0"/>
              <a:t>ENJOY ENOG and Arm IGF 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59" y="1495753"/>
            <a:ext cx="8136987" cy="5151187"/>
          </a:xfrm>
        </p:spPr>
      </p:pic>
    </p:spTree>
    <p:extLst>
      <p:ext uri="{BB962C8B-B14F-4D97-AF65-F5344CB8AC3E}">
        <p14:creationId xmlns:p14="http://schemas.microsoft.com/office/powerpoint/2010/main" val="8421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\\SSERVER\UITEFinal\Vahan\ARMIX\_____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44" y="265545"/>
            <a:ext cx="3260072" cy="101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90" y="265545"/>
            <a:ext cx="4607661" cy="1119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4458" y="31264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30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140" y="195543"/>
            <a:ext cx="1296567" cy="129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78" y="1958645"/>
            <a:ext cx="3755845" cy="3074341"/>
          </a:xfrm>
          <a:prstGeom prst="rect">
            <a:avLst/>
          </a:prstGeom>
        </p:spPr>
      </p:pic>
      <p:pic>
        <p:nvPicPr>
          <p:cNvPr id="1031" name="Picture 7" descr="ISOC AM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6" y="195543"/>
            <a:ext cx="1352084" cy="135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Arpin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77" y="3126484"/>
            <a:ext cx="3335126" cy="122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277" y="3091801"/>
            <a:ext cx="2873726" cy="1263254"/>
          </a:xfrm>
          <a:prstGeom prst="rect">
            <a:avLst/>
          </a:prstGeom>
        </p:spPr>
      </p:pic>
      <p:pic>
        <p:nvPicPr>
          <p:cNvPr id="1033" name="Picture 9" descr="222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357" y="5773503"/>
            <a:ext cx="908699" cy="90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Рисунок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2" y="5222542"/>
            <a:ext cx="1459660" cy="145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45321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Industry Development Organizations</a:t>
            </a:r>
            <a:endParaRPr lang="en-US" sz="4800" b="1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01171" y="1151570"/>
            <a:ext cx="10515600" cy="5387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Union of Information Technology Enterprises (UITE)</a:t>
            </a:r>
          </a:p>
          <a:p>
            <a:r>
              <a:rPr lang="en-US" sz="4800" b="1" dirty="0" smtClean="0"/>
              <a:t>ARMIX Foundation</a:t>
            </a:r>
          </a:p>
          <a:p>
            <a:r>
              <a:rPr lang="en-US" sz="4800" b="1" dirty="0" smtClean="0"/>
              <a:t>ISOC Armenia</a:t>
            </a:r>
            <a:endParaRPr lang="en-US" sz="4800" b="1" dirty="0"/>
          </a:p>
          <a:p>
            <a:r>
              <a:rPr lang="en-US" sz="4800" b="1" dirty="0" smtClean="0"/>
              <a:t>Union of Employers of ICT</a:t>
            </a:r>
          </a:p>
          <a:p>
            <a:r>
              <a:rPr lang="en-US" sz="4800" b="1" dirty="0" smtClean="0"/>
              <a:t>Enterprise Incubator Foundation (EIF)</a:t>
            </a:r>
          </a:p>
          <a:p>
            <a:r>
              <a:rPr lang="en-US" sz="4800" b="1" dirty="0" smtClean="0"/>
              <a:t>Young Programmers NGO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67" y="2292239"/>
            <a:ext cx="6393809" cy="181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86" y="0"/>
            <a:ext cx="11165114" cy="841829"/>
          </a:xfrm>
        </p:spPr>
        <p:txBody>
          <a:bodyPr/>
          <a:lstStyle/>
          <a:p>
            <a:r>
              <a:rPr lang="en-US" b="1" dirty="0" smtClean="0"/>
              <a:t>Some Industry Development Projects in Armenia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027906"/>
            <a:ext cx="50800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88686" y="841829"/>
            <a:ext cx="1174205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/>
              <a:t>Technology Centers</a:t>
            </a:r>
          </a:p>
          <a:p>
            <a:pPr marL="0" indent="0">
              <a:buNone/>
            </a:pPr>
            <a:r>
              <a:rPr lang="en-US" sz="4500" b="1" dirty="0" smtClean="0"/>
              <a:t> in </a:t>
            </a:r>
            <a:r>
              <a:rPr lang="en-US" sz="4500" b="1" dirty="0" err="1" smtClean="0"/>
              <a:t>Gyumri</a:t>
            </a:r>
            <a:r>
              <a:rPr lang="en-US" sz="4500" b="1" dirty="0" smtClean="0"/>
              <a:t> (2nd) and</a:t>
            </a:r>
          </a:p>
          <a:p>
            <a:pPr marL="0" indent="0">
              <a:buNone/>
            </a:pPr>
            <a:r>
              <a:rPr lang="en-US" sz="4500" b="1" dirty="0" err="1" smtClean="0"/>
              <a:t>Vanadzor</a:t>
            </a:r>
            <a:r>
              <a:rPr lang="en-US" sz="4500" b="1" dirty="0" smtClean="0"/>
              <a:t> (3rd)</a:t>
            </a:r>
          </a:p>
          <a:p>
            <a:r>
              <a:rPr lang="en-US" sz="4500" b="1" dirty="0" smtClean="0"/>
              <a:t>Engineering City</a:t>
            </a:r>
          </a:p>
          <a:p>
            <a:r>
              <a:rPr lang="en-US" sz="4500" b="1" dirty="0" err="1" smtClean="0"/>
              <a:t>Tumo</a:t>
            </a:r>
            <a:r>
              <a:rPr lang="en-US" sz="4500" b="1" dirty="0" smtClean="0"/>
              <a:t> center for creative</a:t>
            </a:r>
          </a:p>
          <a:p>
            <a:pPr marL="0" indent="0">
              <a:buNone/>
            </a:pPr>
            <a:r>
              <a:rPr lang="en-US" sz="4500" b="1" dirty="0" smtClean="0"/>
              <a:t> technologies</a:t>
            </a:r>
            <a:endParaRPr lang="en-US" sz="4500" b="1" dirty="0"/>
          </a:p>
          <a:p>
            <a:r>
              <a:rPr lang="en-US" sz="4500" b="1" dirty="0" smtClean="0"/>
              <a:t>Innovation Centers in the regions, supported by providers-</a:t>
            </a:r>
            <a:r>
              <a:rPr lang="en-US" sz="4500" b="1" dirty="0" err="1" smtClean="0"/>
              <a:t>Koghb</a:t>
            </a:r>
            <a:r>
              <a:rPr lang="en-US" sz="4500" b="1" dirty="0" smtClean="0"/>
              <a:t> (</a:t>
            </a:r>
            <a:r>
              <a:rPr lang="en-US" sz="4500" b="1" dirty="0" err="1" smtClean="0"/>
              <a:t>Ucom</a:t>
            </a:r>
            <a:r>
              <a:rPr lang="en-US" sz="4500" b="1" dirty="0" smtClean="0"/>
              <a:t>), </a:t>
            </a:r>
            <a:r>
              <a:rPr lang="en-US" sz="4500" b="1" dirty="0" err="1" smtClean="0"/>
              <a:t>Ejmiatsin</a:t>
            </a:r>
            <a:r>
              <a:rPr lang="en-US" sz="4500" b="1" dirty="0" smtClean="0"/>
              <a:t> (</a:t>
            </a:r>
            <a:r>
              <a:rPr lang="en-US" sz="4500" b="1" dirty="0" err="1" smtClean="0"/>
              <a:t>Arpinet</a:t>
            </a:r>
            <a:r>
              <a:rPr lang="en-US" sz="45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69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Data on ICT development in Armenia</a:t>
            </a:r>
            <a:endParaRPr lang="en-US" b="1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214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800" b="1" dirty="0" smtClean="0"/>
              <a:t>One of the highest rates in </a:t>
            </a:r>
            <a:r>
              <a:rPr lang="en-US" sz="4800" b="1" dirty="0" err="1" smtClean="0"/>
              <a:t>RIPEness</a:t>
            </a:r>
            <a:r>
              <a:rPr lang="en-US" sz="4800" b="1" dirty="0" smtClean="0"/>
              <a:t> index</a:t>
            </a:r>
          </a:p>
          <a:p>
            <a:pPr marL="0" indent="0">
              <a:buNone/>
            </a:pPr>
            <a:r>
              <a:rPr lang="en-US" sz="4800" b="1" dirty="0" smtClean="0"/>
              <a:t>24 LIRs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9" y="2714625"/>
            <a:ext cx="7279277" cy="303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43" y="365125"/>
            <a:ext cx="6569835" cy="1325563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Some Data on ICT development in Armenia</a:t>
            </a:r>
            <a:endParaRPr lang="en-US" sz="4800" b="1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49943" y="1825625"/>
            <a:ext cx="10903857" cy="4465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4G-Vivacell-MTS, Beeline</a:t>
            </a:r>
          </a:p>
          <a:p>
            <a:r>
              <a:rPr lang="en-US" sz="4800" b="1" dirty="0" smtClean="0"/>
              <a:t> 4G+UCOM</a:t>
            </a:r>
          </a:p>
          <a:p>
            <a:r>
              <a:rPr lang="en-US" sz="4800" b="1" dirty="0" smtClean="0"/>
              <a:t>Over 2.2 million of Internet users that is over 70 % of population</a:t>
            </a:r>
          </a:p>
          <a:p>
            <a:r>
              <a:rPr lang="en-US" sz="4800" b="1" dirty="0" smtClean="0"/>
              <a:t>Over 21% of growth rate in 2015 in Software and Services Sectors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213" y="147479"/>
            <a:ext cx="4837087" cy="334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74458" y="31264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842240" y="448664"/>
            <a:ext cx="8889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State regulation and development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4624" y="2839586"/>
            <a:ext cx="103478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Transition of stewardship to one state body-Ministry of Transport, Communications and Information Technologies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84" y="448664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/>
              <a:t>Multistakeholder</a:t>
            </a:r>
            <a:r>
              <a:rPr lang="en-US" sz="4800" b="1" dirty="0" smtClean="0"/>
              <a:t> Approach</a:t>
            </a:r>
            <a:endParaRPr lang="en-US" sz="4800" b="1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838200" y="2384425"/>
            <a:ext cx="10515600" cy="2214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Information Technologies Development Support Council</a:t>
            </a:r>
          </a:p>
          <a:p>
            <a:r>
              <a:rPr lang="en-US" sz="4800" b="1" dirty="0" smtClean="0"/>
              <a:t>Internet Governance Council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73" y="18256"/>
            <a:ext cx="40005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8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6228" y="307068"/>
            <a:ext cx="7765144" cy="1325563"/>
          </a:xfrm>
        </p:spPr>
        <p:txBody>
          <a:bodyPr/>
          <a:lstStyle/>
          <a:p>
            <a:r>
              <a:rPr lang="en-US" b="1" dirty="0" smtClean="0"/>
              <a:t>ARMIX-ARMENIAN INTERNET EXCHANGE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8971" y="1506311"/>
            <a:ext cx="11309755" cy="513364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3900" b="1" dirty="0" smtClean="0"/>
              <a:t>Current Value Added Services</a:t>
            </a:r>
          </a:p>
          <a:p>
            <a:pPr marL="0" indent="0">
              <a:buNone/>
            </a:pPr>
            <a:endParaRPr lang="en-US" sz="1300" dirty="0" smtClean="0"/>
          </a:p>
          <a:p>
            <a:r>
              <a:rPr lang="en-US" sz="3900" dirty="0" smtClean="0"/>
              <a:t>Internet Traffic Exchange-100 Mbit, 1 </a:t>
            </a:r>
            <a:r>
              <a:rPr lang="en-US" sz="3900" dirty="0" err="1" smtClean="0"/>
              <a:t>Gbit</a:t>
            </a:r>
            <a:r>
              <a:rPr lang="en-US" sz="3900" dirty="0" smtClean="0"/>
              <a:t>, 10 </a:t>
            </a:r>
            <a:r>
              <a:rPr lang="en-US" sz="3900" dirty="0" err="1" smtClean="0"/>
              <a:t>Gbit</a:t>
            </a:r>
            <a:r>
              <a:rPr lang="en-US" sz="3900" dirty="0" smtClean="0"/>
              <a:t> and 40 </a:t>
            </a:r>
            <a:r>
              <a:rPr lang="en-US" sz="3900" dirty="0" err="1" smtClean="0"/>
              <a:t>Gbit</a:t>
            </a:r>
            <a:r>
              <a:rPr lang="en-US" sz="3900" dirty="0" smtClean="0"/>
              <a:t> ports</a:t>
            </a:r>
          </a:p>
          <a:p>
            <a:r>
              <a:rPr lang="en-US" sz="3900" dirty="0" smtClean="0"/>
              <a:t>Google Global Cache, AKAMAI Cluster</a:t>
            </a:r>
          </a:p>
          <a:p>
            <a:r>
              <a:rPr lang="en-US" sz="3900" dirty="0" smtClean="0"/>
              <a:t>Telecom sector oriented event organization and management in Armenia and abroad (RIPE NCC Regional Meeting in 2015, </a:t>
            </a:r>
            <a:r>
              <a:rPr lang="en-US" sz="3900" dirty="0"/>
              <a:t>ENOG </a:t>
            </a:r>
            <a:r>
              <a:rPr lang="en-US" sz="3900" dirty="0" smtClean="0"/>
              <a:t>12, delegations to CEBIT, MENOG, EURO-IX Meetings, ENOG 11, </a:t>
            </a:r>
            <a:r>
              <a:rPr lang="en-US" sz="3900" dirty="0" err="1" smtClean="0"/>
              <a:t>etc</a:t>
            </a:r>
            <a:r>
              <a:rPr lang="en-US" sz="3900" dirty="0" smtClean="0"/>
              <a:t>)</a:t>
            </a:r>
          </a:p>
          <a:p>
            <a:r>
              <a:rPr lang="en-US" sz="3900" dirty="0" smtClean="0"/>
              <a:t>Lobbying the interests of telecom sector</a:t>
            </a:r>
          </a:p>
          <a:p>
            <a:r>
              <a:rPr lang="en-US" sz="3900" dirty="0"/>
              <a:t>13 organizations have already joined </a:t>
            </a:r>
            <a:r>
              <a:rPr lang="en-US" sz="3900" dirty="0" smtClean="0"/>
              <a:t>ARMIX</a:t>
            </a:r>
          </a:p>
          <a:p>
            <a:r>
              <a:rPr lang="en-US" sz="3900" dirty="0" smtClean="0"/>
              <a:t>10G of traffic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3900" b="1" dirty="0" smtClean="0"/>
              <a:t>Upcoming</a:t>
            </a:r>
            <a:r>
              <a:rPr lang="en-US" sz="3900" dirty="0" smtClean="0"/>
              <a:t>-DNS Node, </a:t>
            </a:r>
            <a:r>
              <a:rPr lang="en-US" sz="3900" dirty="0" err="1" smtClean="0"/>
              <a:t>Clowdflare</a:t>
            </a:r>
            <a:r>
              <a:rPr lang="en-US" sz="3900" dirty="0" smtClean="0"/>
              <a:t>, CDN, new connected parties </a:t>
            </a:r>
            <a:endParaRPr lang="en-US" sz="3900" dirty="0"/>
          </a:p>
          <a:p>
            <a:endParaRPr lang="en-US" dirty="0" smtClean="0"/>
          </a:p>
        </p:txBody>
      </p:sp>
      <p:pic>
        <p:nvPicPr>
          <p:cNvPr id="7" name="Picture 1" descr="\\SSERVER\UITEFinal\Vahan\ARMIX\_____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5" y="377031"/>
            <a:ext cx="3260072" cy="101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7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273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Industry Development Organizations</vt:lpstr>
      <vt:lpstr>Some Industry Development Projects in Armenia</vt:lpstr>
      <vt:lpstr>Some Data on ICT development in Armenia</vt:lpstr>
      <vt:lpstr>Some Data on ICT development in Armenia</vt:lpstr>
      <vt:lpstr>PowerPoint Presentation</vt:lpstr>
      <vt:lpstr>Multistakeholder Approach</vt:lpstr>
      <vt:lpstr>ARMIX-ARMENIAN INTERNET EXCHANGE</vt:lpstr>
      <vt:lpstr>Local and International Partnerships</vt:lpstr>
      <vt:lpstr>Welcome to Armenia ENJOY ENOG and Arm IGF 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Vahan Hovsepyan</dc:creator>
  <cp:lastModifiedBy>Vahan Hovsepyan</cp:lastModifiedBy>
  <cp:revision>22</cp:revision>
  <dcterms:created xsi:type="dcterms:W3CDTF">2016-10-02T10:13:36Z</dcterms:created>
  <dcterms:modified xsi:type="dcterms:W3CDTF">2016-10-03T10:17:36Z</dcterms:modified>
</cp:coreProperties>
</file>