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7" r:id="rId2"/>
    <p:sldId id="259" r:id="rId3"/>
    <p:sldId id="289" r:id="rId4"/>
    <p:sldId id="290" r:id="rId5"/>
    <p:sldId id="291" r:id="rId6"/>
    <p:sldId id="292" r:id="rId7"/>
    <p:sldId id="293" r:id="rId8"/>
    <p:sldId id="294" r:id="rId9"/>
    <p:sldId id="318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9" r:id="rId24"/>
    <p:sldId id="311" r:id="rId25"/>
    <p:sldId id="320" r:id="rId26"/>
    <p:sldId id="321" r:id="rId27"/>
    <p:sldId id="312" r:id="rId28"/>
    <p:sldId id="314" r:id="rId29"/>
    <p:sldId id="315" r:id="rId30"/>
    <p:sldId id="316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D5E"/>
    <a:srgbClr val="D35025"/>
    <a:srgbClr val="CB3D10"/>
    <a:srgbClr val="183993"/>
    <a:srgbClr val="1A1C20"/>
    <a:srgbClr val="E24614"/>
    <a:srgbClr val="D5E6F7"/>
    <a:srgbClr val="4D4D4D"/>
    <a:srgbClr val="1D4588"/>
    <a:srgbClr val="BFA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5" autoAdjust="0"/>
    <p:restoredTop sz="99821" autoAdjust="0"/>
  </p:normalViewPr>
  <p:slideViewPr>
    <p:cSldViewPr snapToGrid="0" snapToObjects="1">
      <p:cViewPr varScale="1">
        <p:scale>
          <a:sx n="87" d="100"/>
          <a:sy n="87" d="100"/>
        </p:scale>
        <p:origin x="914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-1824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7567DE-D0CD-C240-A881-CEE79868EC65}" type="datetime1">
              <a:rPr lang="nl-BE"/>
              <a:pPr>
                <a:defRPr/>
              </a:pPr>
              <a:t>19/09/2016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C88709-61A9-1146-A29E-95B21F5B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00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A25EBF-9F93-6348-9E1D-0338EF3204BC}" type="datetime1">
              <a:rPr lang="nl-BE"/>
              <a:pPr>
                <a:defRPr/>
              </a:pPr>
              <a:t>19/09/2016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E0523-78E0-0B42-9E78-B9EF4087E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769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650413" y="1255713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036812"/>
            <a:ext cx="9144002" cy="80416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600" b="0" cap="none" spc="-150" baseline="0">
                <a:solidFill>
                  <a:schemeClr val="bg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780957"/>
            <a:ext cx="9144001" cy="29139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spc="600" baseline="0">
                <a:solidFill>
                  <a:schemeClr val="bg1"/>
                </a:solidFill>
                <a:latin typeface="Montserrat hairline"/>
                <a:cs typeface="Montserrat hairlin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7" name="Shape 501"/>
          <p:cNvSpPr>
            <a:spLocks noChangeArrowheads="1"/>
          </p:cNvSpPr>
          <p:nvPr userDrawn="1"/>
        </p:nvSpPr>
        <p:spPr bwMode="auto">
          <a:xfrm>
            <a:off x="238125" y="4674994"/>
            <a:ext cx="3198813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b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 hairline"/>
                <a:cs typeface="Montserrat hairline"/>
                <a:sym typeface="Rajdhani" charset="0"/>
              </a:rPr>
              <a:t>© Copyright 2016 </a:t>
            </a:r>
            <a:r>
              <a:rPr lang="en-US" sz="900" dirty="0" err="1">
                <a:solidFill>
                  <a:schemeClr val="bg1"/>
                </a:solidFill>
                <a:latin typeface="Montserrat hairline"/>
                <a:cs typeface="Montserrat hairline"/>
                <a:sym typeface="Rajdhani" charset="0"/>
              </a:rPr>
              <a:t>Farsight</a:t>
            </a:r>
            <a:r>
              <a:rPr lang="en-US" sz="900" dirty="0">
                <a:solidFill>
                  <a:schemeClr val="bg1"/>
                </a:solidFill>
                <a:latin typeface="Montserrat hairline"/>
                <a:cs typeface="Montserrat hairline"/>
                <a:sym typeface="Rajdhani" charset="0"/>
              </a:rPr>
              <a:t> Security, Inc.</a:t>
            </a:r>
          </a:p>
          <a:p>
            <a:r>
              <a:rPr lang="en-US" sz="900" dirty="0">
                <a:solidFill>
                  <a:schemeClr val="bg1"/>
                </a:solidFill>
                <a:latin typeface="Montserrat hairline"/>
                <a:cs typeface="Montserrat hairline"/>
                <a:sym typeface="Rajdhani" charset="0"/>
              </a:rPr>
              <a:t>All Right Reserved.</a:t>
            </a:r>
          </a:p>
        </p:txBody>
      </p:sp>
    </p:spTree>
    <p:extLst>
      <p:ext uri="{BB962C8B-B14F-4D97-AF65-F5344CB8AC3E}">
        <p14:creationId xmlns:p14="http://schemas.microsoft.com/office/powerpoint/2010/main" val="38269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0">
                <a:solidFill>
                  <a:srgbClr val="000000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18" y="995680"/>
            <a:ext cx="7096906" cy="3718560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183993"/>
              </a:buClr>
              <a:defRPr sz="1400">
                <a:solidFill>
                  <a:schemeClr val="tx1"/>
                </a:solidFill>
                <a:latin typeface="Montserrat light"/>
                <a:cs typeface="Montserrat light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Montserrat light"/>
                <a:cs typeface="Montserrat light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>
            <a:off x="1" y="5060093"/>
            <a:ext cx="7412207" cy="85985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 userDrawn="1"/>
        </p:nvSpPr>
        <p:spPr>
          <a:xfrm>
            <a:off x="7527152" y="-5021"/>
            <a:ext cx="1616848" cy="85985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 userDrawn="1"/>
        </p:nvSpPr>
        <p:spPr>
          <a:xfrm>
            <a:off x="0" y="285549"/>
            <a:ext cx="551998" cy="387775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rsight Purple org 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05" y="177800"/>
            <a:ext cx="1555231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3827541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183993"/>
              </a:buClr>
              <a:defRPr sz="1400">
                <a:solidFill>
                  <a:schemeClr val="tx1"/>
                </a:solidFill>
                <a:latin typeface="Montserrat light"/>
                <a:cs typeface="Montserrat light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Montserrat light"/>
                <a:cs typeface="Montserrat light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04080" y="828042"/>
            <a:ext cx="3982720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183993"/>
              </a:buClr>
              <a:defRPr sz="1400">
                <a:solidFill>
                  <a:schemeClr val="tx1"/>
                </a:solidFill>
                <a:latin typeface="Montserrat light"/>
                <a:cs typeface="Montserrat light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Montserrat light"/>
                <a:cs typeface="Montserrat light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arallelogram 7"/>
          <p:cNvSpPr/>
          <p:nvPr userDrawn="1"/>
        </p:nvSpPr>
        <p:spPr>
          <a:xfrm>
            <a:off x="1" y="5060093"/>
            <a:ext cx="7412207" cy="85985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21"/>
          <p:cNvSpPr/>
          <p:nvPr userDrawn="1"/>
        </p:nvSpPr>
        <p:spPr>
          <a:xfrm>
            <a:off x="7527152" y="-5021"/>
            <a:ext cx="1616848" cy="85985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 userDrawn="1"/>
        </p:nvSpPr>
        <p:spPr>
          <a:xfrm>
            <a:off x="0" y="285549"/>
            <a:ext cx="551998" cy="387775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arsight Purple org 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05" y="177800"/>
            <a:ext cx="1555231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7"/>
          <p:cNvSpPr/>
          <p:nvPr userDrawn="1"/>
        </p:nvSpPr>
        <p:spPr>
          <a:xfrm>
            <a:off x="1" y="5060093"/>
            <a:ext cx="7412207" cy="85985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21"/>
          <p:cNvSpPr/>
          <p:nvPr userDrawn="1"/>
        </p:nvSpPr>
        <p:spPr>
          <a:xfrm>
            <a:off x="7527152" y="-5021"/>
            <a:ext cx="1616848" cy="85985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arsight Purple org 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05" y="177800"/>
            <a:ext cx="1555231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6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4" r:id="rId4"/>
    <p:sldLayoutId id="214748369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Montserrat semi bold"/>
          <a:ea typeface="ＭＳ Ｐゴシック" charset="0"/>
          <a:cs typeface="Montserrat semi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•"/>
        <a:defRPr sz="1400" kern="1200">
          <a:solidFill>
            <a:srgbClr val="404040"/>
          </a:solidFill>
          <a:latin typeface="Montserrat light"/>
          <a:ea typeface="ＭＳ Ｐゴシック" charset="0"/>
          <a:cs typeface="Montserrat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–"/>
        <a:defRPr sz="1200" kern="1200">
          <a:solidFill>
            <a:srgbClr val="404040"/>
          </a:solidFill>
          <a:latin typeface="Montserrat light"/>
          <a:ea typeface="ＭＳ Ｐゴシック" charset="0"/>
          <a:cs typeface="Montserrat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•"/>
        <a:defRPr sz="1100" kern="1200">
          <a:solidFill>
            <a:srgbClr val="404040"/>
          </a:solidFill>
          <a:latin typeface="Montserrat light"/>
          <a:ea typeface="ＭＳ Ｐゴシック" charset="0"/>
          <a:cs typeface="Montserrat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–"/>
        <a:defRPr sz="1100" kern="1200">
          <a:solidFill>
            <a:srgbClr val="404040"/>
          </a:solidFill>
          <a:latin typeface="Montserrat light"/>
          <a:ea typeface="ＭＳ Ｐゴシック" charset="0"/>
          <a:cs typeface="Montserrat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»"/>
        <a:defRPr sz="1100" kern="1200">
          <a:solidFill>
            <a:srgbClr val="404040"/>
          </a:solidFill>
          <a:latin typeface="Montserrat light"/>
          <a:ea typeface="ＭＳ Ｐゴシック" charset="0"/>
          <a:cs typeface="Montserrat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arn.org/dns/ratelimits" TargetMode="External"/><Relationship Id="rId2" Type="http://schemas.openxmlformats.org/officeDocument/2006/relationships/hyperlink" Target="https://www.farsightsecuri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nstap.info/" TargetMode="External"/><Relationship Id="rId5" Type="http://schemas.openxmlformats.org/officeDocument/2006/relationships/hyperlink" Target="https://dnsdb.info/" TargetMode="External"/><Relationship Id="rId4" Type="http://schemas.openxmlformats.org/officeDocument/2006/relationships/hyperlink" Target="http://dnsrpz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666812"/>
            <a:ext cx="9144002" cy="804161"/>
          </a:xfrm>
        </p:spPr>
        <p:txBody>
          <a:bodyPr/>
          <a:lstStyle/>
          <a:p>
            <a:r>
              <a:rPr lang="en-US" sz="5400" spc="0" dirty="0">
                <a:solidFill>
                  <a:srgbClr val="CB3D10"/>
                </a:solidFill>
              </a:rPr>
              <a:t>DNS as a Defense Vector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83667"/>
            <a:ext cx="9143999" cy="721569"/>
          </a:xfrm>
        </p:spPr>
        <p:txBody>
          <a:bodyPr>
            <a:noAutofit/>
          </a:bodyPr>
          <a:lstStyle/>
          <a:p>
            <a:pPr lvl="0">
              <a:spcBef>
                <a:spcPts val="641"/>
              </a:spcBef>
              <a:tabLst>
                <a:tab pos="0" algn="l"/>
              </a:tabLst>
            </a:pPr>
            <a:r>
              <a:rPr lang="en-US" sz="2800" b="1" spc="300" dirty="0">
                <a:latin typeface="Montserrat"/>
                <a:cs typeface="Montserrat"/>
              </a:rPr>
              <a:t>Paul Vixie, </a:t>
            </a:r>
            <a:r>
              <a:rPr lang="en-US" sz="2800" b="1" spc="300" dirty="0" err="1">
                <a:latin typeface="Montserrat"/>
                <a:cs typeface="Montserrat"/>
              </a:rPr>
              <a:t>Ph.D</a:t>
            </a:r>
            <a:br>
              <a:rPr lang="en-US" sz="2800" b="1" spc="300" dirty="0">
                <a:latin typeface="Montserrat"/>
                <a:cs typeface="Montserrat"/>
              </a:rPr>
            </a:br>
            <a:r>
              <a:rPr lang="en-US" sz="2800" b="1" spc="300" dirty="0">
                <a:latin typeface="Montserrat"/>
                <a:cs typeface="Montserrat"/>
              </a:rPr>
              <a:t>CEO, Farsight Security</a:t>
            </a:r>
          </a:p>
        </p:txBody>
      </p:sp>
    </p:spTree>
    <p:extLst>
      <p:ext uri="{BB962C8B-B14F-4D97-AF65-F5344CB8AC3E}">
        <p14:creationId xmlns:p14="http://schemas.microsoft.com/office/powerpoint/2010/main" val="2088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SPOOFED SOURCE ATTACK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84" t="20060" r="15582" b="8959"/>
          <a:stretch/>
        </p:blipFill>
        <p:spPr>
          <a:xfrm>
            <a:off x="1569936" y="1031787"/>
            <a:ext cx="5097885" cy="36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RESPONSE RATE LIMITING (RRL)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If you run a DNS content (“authority”) server, it has to be massively overprovisioned</a:t>
            </a:r>
            <a:br>
              <a:rPr lang="en-US" dirty="0">
                <a:latin typeface="Montserrat"/>
                <a:cs typeface="Montserrat"/>
              </a:rPr>
            </a:br>
            <a:endParaRPr lang="en-US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Because OPN’s don’t have SAV, your server is a purpose-built DNS </a:t>
            </a:r>
            <a:r>
              <a:rPr lang="en-US" dirty="0" err="1">
                <a:latin typeface="Montserrat"/>
                <a:cs typeface="Montserrat"/>
              </a:rPr>
              <a:t>DDoS</a:t>
            </a:r>
            <a:r>
              <a:rPr lang="en-US" dirty="0">
                <a:latin typeface="Montserrat"/>
                <a:cs typeface="Montserrat"/>
              </a:rPr>
              <a:t> reflecting amplifier</a:t>
            </a:r>
            <a:br>
              <a:rPr lang="en-US" dirty="0">
                <a:latin typeface="Montserrat"/>
                <a:cs typeface="Montserrat"/>
              </a:rPr>
            </a:br>
            <a:endParaRPr lang="en-US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BIND, NSD, Knot now support DNS RRL, which accurately guesses what’s safe to drop</a:t>
            </a:r>
            <a:br>
              <a:rPr lang="en-US" dirty="0">
                <a:latin typeface="Montserrat"/>
                <a:cs typeface="Montserrat"/>
              </a:rPr>
            </a:br>
            <a:endParaRPr lang="en-US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Your authority servers need this, whereas your recursive servers need to be firewalled off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87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61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528" y="331661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30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RRL IN ACTION: AFILIAS</a:t>
            </a:r>
          </a:p>
        </p:txBody>
      </p:sp>
      <p:pic>
        <p:nvPicPr>
          <p:cNvPr id="17" name="Content Placeholder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7200" y="1740150"/>
            <a:ext cx="8229240" cy="231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9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is-IS" dirty="0"/>
              <a:t>…TOO CHEAP TO METER”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 err="1">
                <a:latin typeface="Montserrat"/>
                <a:cs typeface="Montserrat"/>
              </a:rPr>
              <a:t>SpamAssassin</a:t>
            </a:r>
            <a:r>
              <a:rPr lang="en-US" dirty="0">
                <a:latin typeface="Montserrat"/>
                <a:cs typeface="Montserrat"/>
              </a:rPr>
              <a:t> as a teaching tool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For example: dotted quads in body as </a:t>
            </a:r>
            <a:r>
              <a:rPr lang="en-US" sz="1400" dirty="0" err="1"/>
              <a:t>spamsign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RRP and EPP: solving “the .COM problem”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Running a race to the bottom (cheaper; sooner)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Quantity and fluidity having only one purpose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30 seconds? Really?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Fitting Sturgeon’s revelation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“90% of &lt;thing&gt; is crap”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4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74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528" y="351661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68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TAKEDOWN: FAR-END TRICKS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Since we can’t prevent it…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…we’ll have to evolve coping strategies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Takedown as a Service (</a:t>
            </a:r>
            <a:r>
              <a:rPr lang="en-US" dirty="0" err="1">
                <a:latin typeface="Montserrat"/>
                <a:cs typeface="Montserrat"/>
              </a:rPr>
              <a:t>TaaS</a:t>
            </a:r>
            <a:r>
              <a:rPr lang="en-US" dirty="0">
                <a:latin typeface="Montserrat"/>
                <a:cs typeface="Montserrat"/>
              </a:rPr>
              <a:t>?)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Yes, you can outsource this now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A new profit center! (.TK)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“Kill all you want, we’ll make more!”</a:t>
            </a:r>
            <a:br>
              <a:rPr lang="en-US" sz="1400" dirty="0"/>
            </a:br>
            <a:endParaRPr lang="en-US" sz="1400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Whack-a-mole as a Service (</a:t>
            </a:r>
            <a:r>
              <a:rPr lang="en-US" dirty="0" err="1">
                <a:latin typeface="Montserrat"/>
                <a:cs typeface="Montserrat"/>
              </a:rPr>
              <a:t>WaaS</a:t>
            </a:r>
            <a:r>
              <a:rPr lang="en-US" dirty="0">
                <a:latin typeface="Montserrat"/>
                <a:cs typeface="Montserrat"/>
              </a:rPr>
              <a:t>?)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 err="1"/>
              <a:t>Incrementalism</a:t>
            </a:r>
            <a:r>
              <a:rPr lang="en-US" sz="1400" dirty="0"/>
              <a:t> breeds better criminals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4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74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528" y="351661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55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FIREWALLS: NEAR-END TRICKS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If we can’t prevent it and takedown is hard…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…then we’ll have to fight them at our doorstep</a:t>
            </a:r>
            <a:br>
              <a:rPr lang="en-US" sz="1400" dirty="0"/>
            </a:br>
            <a:endParaRPr lang="en-US" sz="1400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We can filter </a:t>
            </a:r>
            <a:r>
              <a:rPr lang="en-US" dirty="0" err="1">
                <a:latin typeface="Montserrat"/>
                <a:cs typeface="Montserrat"/>
              </a:rPr>
              <a:t>IP+port</a:t>
            </a:r>
            <a:r>
              <a:rPr lang="en-US" dirty="0">
                <a:latin typeface="Montserrat"/>
                <a:cs typeface="Montserrat"/>
              </a:rPr>
              <a:t>, URL, and now even DNS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But, bad guys are endlessly adaptive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Ergo, so must we be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We can’t afford manual configuration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So, firewall </a:t>
            </a:r>
            <a:r>
              <a:rPr lang="en-US" sz="1400" dirty="0" err="1"/>
              <a:t>config</a:t>
            </a:r>
            <a:r>
              <a:rPr lang="en-US" sz="1400" dirty="0"/>
              <a:t> now follows a pub-sub 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4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00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36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FIREWALLS WITH RPZ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Uses DNS zones to carry DNS Firewall policy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R-P-Z = Response Policy Zones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Pub-sub is handled by NOTIFY/TSIG/IXFR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Many publishers, many subscribers, one format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Subscribe to multiple external feeds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And create your own, for local policy reasons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Simple failure or walled garden, as you choose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We call this “taking back the DNS”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4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76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528" y="3536609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07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RPZ CAPABILITIES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4422" y="1045541"/>
            <a:ext cx="3872948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561"/>
              </a:spcBef>
              <a:buClr>
                <a:srgbClr val="000000"/>
              </a:buClr>
              <a:buSzPct val="100000"/>
              <a:buNone/>
            </a:pPr>
            <a:r>
              <a:rPr lang="en-US" sz="1600" dirty="0">
                <a:latin typeface="Montserrat"/>
                <a:cs typeface="Montserrat"/>
              </a:rPr>
              <a:t>Triggers (RR owners):</a:t>
            </a:r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If the query name is $X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If the response contains an address in CIDR $X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If any NS name is $X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If any NS address is in CIDR $X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If the query source address is in CIDR $X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4421" y="113039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55762" y="113039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96930" y="1045541"/>
            <a:ext cx="3872948" cy="42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1pPr>
            <a:lvl2pPr marL="74295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2pPr>
            <a:lvl3pPr marL="11430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3pPr>
            <a:lvl4pPr marL="16002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4pPr>
            <a:lvl5pPr marL="20574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»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00" lvl="0" indent="0">
              <a:spcBef>
                <a:spcPts val="561"/>
              </a:spcBef>
              <a:buClr>
                <a:srgbClr val="000000"/>
              </a:buClr>
              <a:buSzPct val="100000"/>
              <a:buNone/>
            </a:pPr>
            <a:r>
              <a:rPr lang="en-US" sz="1600" dirty="0">
                <a:latin typeface="Montserrat"/>
                <a:cs typeface="Montserrat"/>
              </a:rPr>
              <a:t>Actions (RR data):</a:t>
            </a:r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Synthesize NXDOMAIN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Synthesize CNAME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Synthesize NODATA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Synthesize an answer</a:t>
            </a:r>
            <a:br>
              <a:rPr lang="en-US" sz="1400" dirty="0"/>
            </a:br>
            <a:endParaRPr lang="en-US" sz="1400" dirty="0"/>
          </a:p>
          <a:p>
            <a:pPr lvl="1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Answer with the truth</a:t>
            </a:r>
          </a:p>
        </p:txBody>
      </p:sp>
    </p:spTree>
    <p:extLst>
      <p:ext uri="{BB962C8B-B14F-4D97-AF65-F5344CB8AC3E}">
        <p14:creationId xmlns:p14="http://schemas.microsoft.com/office/powerpoint/2010/main" val="272134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RPZ?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Easy stuff: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Block access to DGA C&amp;C’s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Block access to known phish/</a:t>
            </a:r>
            <a:r>
              <a:rPr lang="en-US" sz="1400" dirty="0" err="1"/>
              <a:t>driveby</a:t>
            </a:r>
            <a:endParaRPr lang="en-US" sz="1400" dirty="0"/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Block e-mail if envelope/header is </a:t>
            </a:r>
            <a:r>
              <a:rPr lang="en-US" sz="1400" dirty="0" err="1"/>
              <a:t>spammy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More interesting stuff: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Block DNS A/AAAA records in bad address space</a:t>
            </a:r>
          </a:p>
          <a:p>
            <a:pPr lvl="2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400" dirty="0"/>
              <a:t>E.g., import </a:t>
            </a:r>
            <a:r>
              <a:rPr lang="en-US" sz="1400" dirty="0" err="1"/>
              <a:t>Cymru</a:t>
            </a:r>
            <a:r>
              <a:rPr lang="en-US" sz="1400" dirty="0"/>
              <a:t> </a:t>
            </a:r>
            <a:r>
              <a:rPr lang="en-US" sz="1400" dirty="0" err="1"/>
              <a:t>Bogons</a:t>
            </a:r>
            <a:r>
              <a:rPr lang="en-US" sz="1400" dirty="0"/>
              <a:t> or </a:t>
            </a:r>
            <a:r>
              <a:rPr lang="en-US" sz="1400" dirty="0" err="1"/>
              <a:t>Spamhaus</a:t>
            </a:r>
            <a:r>
              <a:rPr lang="en-US" sz="1400" dirty="0"/>
              <a:t> DROP list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Block domains having some computable attribute</a:t>
            </a:r>
          </a:p>
          <a:p>
            <a:pPr lvl="2">
              <a:spcBef>
                <a:spcPts val="479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1400" dirty="0"/>
              <a:t>E.g., Farsight Newly Observed Domains (NOD) list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249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07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RPZ TAKEAWAYS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Implications: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Open market for producers and consumers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Differentiated service at a global scale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Instantaneous wide area takedown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Deployment: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The RPZ standard is open and unencumbered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So far implemented in BIND, Unbound, </a:t>
            </a:r>
            <a:r>
              <a:rPr lang="en-US" sz="1400" dirty="0" err="1"/>
              <a:t>PowerDNS</a:t>
            </a:r>
            <a:endParaRPr lang="en-US" sz="1400" dirty="0"/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BIND RPZ performance is not unreasonable (~5% QPS loss)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New RPZ features will be backward compatible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RPZ is not an IETF standard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251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78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25119" y="2032593"/>
            <a:ext cx="4919446" cy="8543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sz="5400" dirty="0">
                <a:latin typeface="Montserrat"/>
                <a:cs typeface="Montserrat"/>
              </a:rPr>
              <a:t>DNS Itself</a:t>
            </a:r>
            <a:endParaRPr lang="en-US" sz="4800" dirty="0">
              <a:solidFill>
                <a:schemeClr val="tx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012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89733" y="2032593"/>
            <a:ext cx="5764535" cy="8543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sz="5400" dirty="0">
                <a:latin typeface="Montserrat"/>
                <a:cs typeface="Montserrat"/>
              </a:rPr>
              <a:t>DNS as Observed</a:t>
            </a:r>
            <a:endParaRPr lang="en-US" sz="4800" dirty="0">
              <a:solidFill>
                <a:schemeClr val="tx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038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DNS DATAFLOW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rcRect t="21448"/>
          <a:stretch/>
        </p:blipFill>
        <p:spPr>
          <a:xfrm>
            <a:off x="870857" y="830505"/>
            <a:ext cx="6858000" cy="4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LOOKUP, SHOW HISTORY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7538"/>
          <a:stretch/>
        </p:blipFill>
        <p:spPr>
          <a:xfrm>
            <a:off x="1439381" y="690475"/>
            <a:ext cx="7070585" cy="39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WILDCARDS (LEFT OR RIGHT SIDE)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3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 b="6692"/>
          <a:stretch/>
        </p:blipFill>
        <p:spPr>
          <a:xfrm>
            <a:off x="1399228" y="925069"/>
            <a:ext cx="6858000" cy="36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LOOKUP, BY NAME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8" b="10789"/>
          <a:stretch/>
        </p:blipFill>
        <p:spPr>
          <a:xfrm>
            <a:off x="1397000" y="825500"/>
            <a:ext cx="6858000" cy="35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LOOKUP, BY IP ADDRESS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3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9633"/>
          <a:stretch/>
        </p:blipFill>
        <p:spPr>
          <a:xfrm>
            <a:off x="1397000" y="941912"/>
            <a:ext cx="6858000" cy="34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LOOKUP, BY IP ADDRESS BLOCK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 b="9574"/>
          <a:stretch/>
        </p:blipFill>
        <p:spPr>
          <a:xfrm>
            <a:off x="1224642" y="897554"/>
            <a:ext cx="6858000" cy="3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9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FORMATTING NOTES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2016 DNS as a Defense Vecto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 b="7966"/>
          <a:stretch/>
        </p:blipFill>
        <p:spPr>
          <a:xfrm>
            <a:off x="1143000" y="852714"/>
            <a:ext cx="6858000" cy="368344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0404" y="1132599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524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DNSDB DEPLOYMENT NOTES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FSI Passive DNS sensor is open source (PCAP)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‘</a:t>
            </a:r>
            <a:r>
              <a:rPr lang="en-US" sz="1400" dirty="0" err="1"/>
              <a:t>dnstap</a:t>
            </a:r>
            <a:r>
              <a:rPr lang="en-US" sz="1400" dirty="0"/>
              <a:t>’ is coming soon, for server embedding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The FSI DNSDB API is open (now an IETF I-D)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FSI, 360.CN, NIC.AT, &amp;others have servers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FSI DNSDB is quasi-commercial: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Full grant for students (with advisor’s approval)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Partial grant for those who operate sensors for us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Commercially available for use, resale, embedding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76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15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BIBLIOGRAPHY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63923" y="1232641"/>
            <a:ext cx="5434969" cy="3467131"/>
          </a:xfrm>
        </p:spPr>
        <p:txBody>
          <a:bodyPr>
            <a:noAutofit/>
          </a:bodyPr>
          <a:lstStyle/>
          <a:p>
            <a:pPr marL="137700" lvl="0" indent="0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2"/>
              </a:rPr>
              <a:t>https://www.farsightsecurity.com/</a:t>
            </a: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  <a:t> </a:t>
            </a: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</a:b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</a:b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3"/>
              </a:rPr>
              <a:t>http://www.redbarn.org/dns/ratelimits</a:t>
            </a: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  <a:t> </a:t>
            </a: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</a:b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</a:b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4"/>
              </a:rPr>
              <a:t>http://dnsrpz.info/</a:t>
            </a: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  <a:t> </a:t>
            </a: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</a:br>
            <a:endParaRPr lang="en-US" sz="2000" dirty="0">
              <a:solidFill>
                <a:srgbClr val="8B8B8B"/>
              </a:solidFill>
              <a:latin typeface="Montserrat"/>
              <a:cs typeface="Montserrat"/>
            </a:endParaRPr>
          </a:p>
          <a:p>
            <a:pPr marL="137700" lvl="0" indent="0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5"/>
              </a:rPr>
              <a:t>https://dnsdb.info/</a:t>
            </a:r>
            <a:b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5"/>
              </a:rPr>
            </a:br>
            <a:endParaRPr lang="en-US" sz="2000" dirty="0">
              <a:solidFill>
                <a:srgbClr val="8B8B8B"/>
              </a:solidFill>
              <a:latin typeface="Montserrat"/>
              <a:cs typeface="Montserrat"/>
              <a:hlinkClick r:id="rId5"/>
            </a:endParaRPr>
          </a:p>
          <a:p>
            <a:pPr marL="137700" lvl="0" indent="0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  <a:hlinkClick r:id="rId6"/>
              </a:rPr>
              <a:t>https://dnstap.info/</a:t>
            </a:r>
            <a:r>
              <a:rPr lang="en-US" sz="2000" dirty="0">
                <a:solidFill>
                  <a:srgbClr val="8B8B8B"/>
                </a:solidFill>
                <a:latin typeface="Montserrat"/>
                <a:cs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1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AS A TERRITORY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2376" y="1262648"/>
            <a:ext cx="7543801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But what </a:t>
            </a:r>
            <a:r>
              <a:rPr lang="en-US" b="1" dirty="0">
                <a:latin typeface="Montserrat"/>
                <a:cs typeface="Montserrat"/>
              </a:rPr>
              <a:t>is</a:t>
            </a:r>
            <a:r>
              <a:rPr lang="en-US" dirty="0">
                <a:latin typeface="Montserrat"/>
                <a:cs typeface="Montserrat"/>
              </a:rPr>
              <a:t> the internet?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“It's the largest equivalence class in the reflexive transitive symmetric closure of the relationship </a:t>
            </a:r>
            <a:r>
              <a:rPr lang="en-US" sz="1400" i="1" dirty="0"/>
              <a:t>can be reached by an IP packet from.”</a:t>
            </a:r>
          </a:p>
          <a:p>
            <a:pPr marL="937800" lvl="2" indent="0">
              <a:spcBef>
                <a:spcPts val="479"/>
              </a:spcBef>
              <a:buClr>
                <a:srgbClr val="000000"/>
              </a:buClr>
              <a:buSzPct val="100000"/>
              <a:buNone/>
            </a:pPr>
            <a:r>
              <a:rPr lang="en-US" sz="1400" dirty="0"/>
              <a:t>(Seth </a:t>
            </a:r>
            <a:r>
              <a:rPr lang="en-US" sz="1400" dirty="0" err="1"/>
              <a:t>Breidbart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IP addresses, IP packets, underlie everything</a:t>
            </a:r>
            <a:br>
              <a:rPr lang="en-US" dirty="0">
                <a:latin typeface="Montserrat"/>
                <a:cs typeface="Montserrat"/>
              </a:rPr>
            </a:br>
            <a:endParaRPr lang="en-US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We overlay IP with many things, e.g., </a:t>
            </a:r>
            <a:r>
              <a:rPr lang="en-US" i="1" dirty="0">
                <a:latin typeface="Montserrat"/>
                <a:cs typeface="Montserrat"/>
              </a:rPr>
              <a:t>the web</a:t>
            </a:r>
            <a:br>
              <a:rPr lang="en-US" i="1" dirty="0">
                <a:latin typeface="Montserrat"/>
                <a:cs typeface="Montserrat"/>
              </a:rPr>
            </a:br>
            <a:endParaRPr lang="en-US" i="1" dirty="0">
              <a:latin typeface="Montserrat"/>
              <a:cs typeface="Montserra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Most important overlay (for security) is: DNS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Montserrat Light"/>
              <a:cs typeface="Montserrat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5659" y="134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52968" y="2607934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5659" y="3096350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2968" y="3623935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44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666812"/>
            <a:ext cx="9144002" cy="804161"/>
          </a:xfrm>
        </p:spPr>
        <p:txBody>
          <a:bodyPr/>
          <a:lstStyle/>
          <a:p>
            <a:r>
              <a:rPr lang="en-US" sz="5400" spc="0" dirty="0">
                <a:solidFill>
                  <a:srgbClr val="CB3D10"/>
                </a:solidFill>
              </a:rPr>
              <a:t>DNS as a Defense Vector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83667"/>
            <a:ext cx="9143999" cy="721569"/>
          </a:xfrm>
        </p:spPr>
        <p:txBody>
          <a:bodyPr>
            <a:noAutofit/>
          </a:bodyPr>
          <a:lstStyle/>
          <a:p>
            <a:pPr lvl="0">
              <a:spcBef>
                <a:spcPts val="641"/>
              </a:spcBef>
              <a:tabLst>
                <a:tab pos="0" algn="l"/>
              </a:tabLst>
            </a:pPr>
            <a:r>
              <a:rPr lang="en-US" sz="2800" b="1" spc="300" dirty="0">
                <a:latin typeface="Montserrat"/>
                <a:cs typeface="Montserrat"/>
              </a:rPr>
              <a:t>Paul Vixie, </a:t>
            </a:r>
            <a:r>
              <a:rPr lang="en-US" sz="2800" b="1" spc="300" dirty="0" err="1">
                <a:latin typeface="Montserrat"/>
                <a:cs typeface="Montserrat"/>
              </a:rPr>
              <a:t>Ph.D</a:t>
            </a:r>
            <a:br>
              <a:rPr lang="en-US" sz="2800" b="1" spc="300" dirty="0">
                <a:latin typeface="Montserrat"/>
                <a:cs typeface="Montserrat"/>
              </a:rPr>
            </a:br>
            <a:r>
              <a:rPr lang="en-US" sz="2800" b="1" spc="300" dirty="0">
                <a:latin typeface="Montserrat"/>
                <a:cs typeface="Montserrat"/>
              </a:rPr>
              <a:t>CEO, Farsight Security</a:t>
            </a:r>
          </a:p>
        </p:txBody>
      </p:sp>
    </p:spTree>
    <p:extLst>
      <p:ext uri="{BB962C8B-B14F-4D97-AF65-F5344CB8AC3E}">
        <p14:creationId xmlns:p14="http://schemas.microsoft.com/office/powerpoint/2010/main" val="151312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A MAP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9840" y="1262648"/>
            <a:ext cx="7543801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Most everything we do on the Internet…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B2C Web, B2B Web, E-mail, I-M, &lt;</a:t>
            </a:r>
            <a:r>
              <a:rPr lang="en-US" sz="1400" i="1" dirty="0"/>
              <a:t>your idea here</a:t>
            </a:r>
            <a:r>
              <a:rPr lang="en-US" sz="1400" dirty="0"/>
              <a:t>&gt;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…relies on TCP/IP, and begins with a DNS lookup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Mobile Internet is dominated by search…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…but search itself relies extensively upon DNS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DNS has a rigorous internal structure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Things that are in fact related, </a:t>
            </a:r>
            <a:r>
              <a:rPr lang="en-US" sz="1400" i="1" dirty="0"/>
              <a:t>are</a:t>
            </a:r>
            <a:r>
              <a:rPr lang="en-US" sz="1400" dirty="0"/>
              <a:t> related in DNS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You can have </a:t>
            </a:r>
            <a:r>
              <a:rPr lang="en-US" sz="1400" i="1" dirty="0" err="1"/>
              <a:t>whois</a:t>
            </a:r>
            <a:r>
              <a:rPr lang="en-US" sz="1400" dirty="0"/>
              <a:t> privacy, but not DNS privacy</a:t>
            </a:r>
          </a:p>
          <a:p>
            <a:pPr lvl="0">
              <a:spcBef>
                <a:spcPts val="641"/>
              </a:spcBef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63123" y="134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0432" y="239404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63123" y="318992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42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DNS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3416" y="1262648"/>
            <a:ext cx="7543801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The Internet has been a great accelerator of human civilization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Inevitably, this includes human crime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Online crime is impossible without DNS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Cheap throw-away domain names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DNS registrars and servers in bad neighborhoods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i="1" dirty="0" err="1"/>
              <a:t>Whois</a:t>
            </a:r>
            <a:r>
              <a:rPr lang="en-US" sz="1400" dirty="0"/>
              <a:t> privacy or simply bad </a:t>
            </a:r>
            <a:r>
              <a:rPr lang="en-US" sz="1400" i="1" dirty="0" err="1"/>
              <a:t>whois</a:t>
            </a:r>
            <a:r>
              <a:rPr lang="en-US" sz="1400" dirty="0"/>
              <a:t> data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i="1" dirty="0">
                <a:latin typeface="Montserrat"/>
                <a:cs typeface="Montserrat"/>
              </a:rPr>
              <a:t>Nature, to be commanded, must be obeyed</a:t>
            </a:r>
            <a:r>
              <a:rPr lang="en-US" dirty="0">
                <a:latin typeface="Montserrat"/>
                <a:cs typeface="Montserrat"/>
              </a:rPr>
              <a:t>.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(Francis Bacon)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6699" y="134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54008" y="212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6699" y="3484022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54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ABOUT THAT INTERNAL STRUCTURE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Domain names are grouped into </a:t>
            </a:r>
            <a:r>
              <a:rPr lang="en-US" i="1" dirty="0">
                <a:latin typeface="Montserrat"/>
                <a:cs typeface="Montserrat"/>
              </a:rPr>
              <a:t>zones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>
                <a:latin typeface="Montserrat Light"/>
                <a:cs typeface="Montserrat Light"/>
              </a:rPr>
              <a:t>Like </a:t>
            </a:r>
            <a:r>
              <a:rPr lang="en-US" sz="1400" i="1" dirty="0">
                <a:latin typeface="Montserrat Light"/>
                <a:cs typeface="Montserrat Light"/>
              </a:rPr>
              <a:t>root</a:t>
            </a:r>
            <a:r>
              <a:rPr lang="en-US" sz="1400" dirty="0">
                <a:latin typeface="Montserrat Light"/>
                <a:cs typeface="Montserrat Light"/>
              </a:rPr>
              <a:t> zone, or “COM”, or “EXAMPLE.COM”</a:t>
            </a:r>
            <a:br>
              <a:rPr lang="en-US" sz="1400" dirty="0">
                <a:latin typeface="Montserrat Light"/>
                <a:cs typeface="Montserrat Light"/>
              </a:rPr>
            </a:br>
            <a:endParaRPr lang="en-US" sz="1400" dirty="0">
              <a:latin typeface="Montserrat Light"/>
              <a:cs typeface="Montserrat Ligh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A </a:t>
            </a:r>
            <a:r>
              <a:rPr lang="en-US" i="1" dirty="0">
                <a:latin typeface="Montserrat"/>
                <a:cs typeface="Montserrat"/>
              </a:rPr>
              <a:t>zone</a:t>
            </a:r>
            <a:r>
              <a:rPr lang="en-US" dirty="0">
                <a:latin typeface="Montserrat"/>
                <a:cs typeface="Montserrat"/>
              </a:rPr>
              <a:t> has one or more </a:t>
            </a:r>
            <a:r>
              <a:rPr lang="en-US" i="1" dirty="0">
                <a:latin typeface="Montserrat"/>
                <a:cs typeface="Montserrat"/>
              </a:rPr>
              <a:t>name servers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>
                <a:latin typeface="Montserrat Light"/>
                <a:cs typeface="Montserrat Light"/>
              </a:rPr>
              <a:t>Like “COM. NS </a:t>
            </a:r>
            <a:r>
              <a:rPr lang="en-US" sz="1400" dirty="0" err="1">
                <a:latin typeface="Montserrat Light"/>
                <a:cs typeface="Montserrat Light"/>
              </a:rPr>
              <a:t>a.gtld-servers.net</a:t>
            </a:r>
            <a:r>
              <a:rPr lang="en-US" sz="1400" dirty="0">
                <a:latin typeface="Montserrat Light"/>
                <a:cs typeface="Montserrat Light"/>
              </a:rPr>
              <a:t>.”</a:t>
            </a:r>
            <a:br>
              <a:rPr lang="en-US" sz="1400" dirty="0">
                <a:latin typeface="Montserrat Light"/>
                <a:cs typeface="Montserrat Light"/>
              </a:rPr>
            </a:br>
            <a:endParaRPr lang="en-US" sz="1400" dirty="0">
              <a:latin typeface="Montserrat Light"/>
              <a:cs typeface="Montserrat Ligh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Each </a:t>
            </a:r>
            <a:r>
              <a:rPr lang="en-US" i="1" dirty="0">
                <a:latin typeface="Montserrat"/>
                <a:cs typeface="Montserrat"/>
              </a:rPr>
              <a:t>name server</a:t>
            </a:r>
            <a:r>
              <a:rPr lang="en-US" dirty="0">
                <a:latin typeface="Montserrat"/>
                <a:cs typeface="Montserrat"/>
              </a:rPr>
              <a:t> has one or more </a:t>
            </a:r>
            <a:r>
              <a:rPr lang="en-US" i="1" dirty="0">
                <a:latin typeface="Montserrat"/>
                <a:cs typeface="Montserrat"/>
              </a:rPr>
              <a:t>addresses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>
                <a:latin typeface="Montserrat Light"/>
                <a:cs typeface="Montserrat Light"/>
              </a:rPr>
              <a:t>Like “</a:t>
            </a:r>
            <a:r>
              <a:rPr lang="en-US" sz="1400" dirty="0" err="1">
                <a:latin typeface="Montserrat Light"/>
                <a:cs typeface="Montserrat Light"/>
              </a:rPr>
              <a:t>a.gtld-servers.net</a:t>
            </a:r>
            <a:r>
              <a:rPr lang="en-US" sz="1400" dirty="0">
                <a:latin typeface="Montserrat Light"/>
                <a:cs typeface="Montserrat Light"/>
              </a:rPr>
              <a:t>. A 192.5.6.30”</a:t>
            </a:r>
            <a:br>
              <a:rPr lang="en-US" sz="1400" dirty="0">
                <a:latin typeface="Montserrat Light"/>
                <a:cs typeface="Montserrat Light"/>
              </a:rPr>
            </a:br>
            <a:endParaRPr lang="en-US" sz="1400" dirty="0">
              <a:latin typeface="Montserrat Light"/>
              <a:cs typeface="Montserrat Ligh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Other domain names also have </a:t>
            </a:r>
            <a:r>
              <a:rPr lang="en-US" i="1" dirty="0">
                <a:latin typeface="Montserrat"/>
                <a:cs typeface="Montserrat"/>
              </a:rPr>
              <a:t>addresses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>
                <a:latin typeface="Montserrat Light"/>
                <a:cs typeface="Montserrat Light"/>
              </a:rPr>
              <a:t>Like “</a:t>
            </a:r>
            <a:r>
              <a:rPr lang="en-US" sz="1400" dirty="0" err="1">
                <a:latin typeface="Montserrat Light"/>
                <a:cs typeface="Montserrat Light"/>
              </a:rPr>
              <a:t>www.apnic.net</a:t>
            </a:r>
            <a:r>
              <a:rPr lang="en-US" sz="1400" dirty="0">
                <a:latin typeface="Montserrat Light"/>
                <a:cs typeface="Montserrat Light"/>
              </a:rPr>
              <a:t>. A 203.119.102.244”</a:t>
            </a:r>
            <a:br>
              <a:rPr lang="en-US" sz="1400" dirty="0">
                <a:latin typeface="Montserrat Light"/>
                <a:cs typeface="Montserrat Light"/>
              </a:rPr>
            </a:br>
            <a:endParaRPr lang="en-US" sz="1400" dirty="0">
              <a:latin typeface="Montserrat Light"/>
              <a:cs typeface="Montserrat Light"/>
            </a:endParaRPr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IP </a:t>
            </a:r>
            <a:r>
              <a:rPr lang="en-US" i="1" dirty="0">
                <a:latin typeface="Montserrat"/>
                <a:cs typeface="Montserrat"/>
              </a:rPr>
              <a:t>addresses</a:t>
            </a:r>
            <a:r>
              <a:rPr lang="en-US" dirty="0">
                <a:latin typeface="Montserrat"/>
                <a:cs typeface="Montserrat"/>
              </a:rPr>
              <a:t> are grouped into </a:t>
            </a:r>
            <a:r>
              <a:rPr lang="en-US" i="1" dirty="0" err="1">
                <a:latin typeface="Montserrat"/>
                <a:cs typeface="Montserrat"/>
              </a:rPr>
              <a:t>netblocks</a:t>
            </a:r>
            <a:endParaRPr lang="en-US" i="1" dirty="0">
              <a:latin typeface="Montserrat"/>
              <a:cs typeface="Montserrat"/>
            </a:endParaRP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>
                <a:latin typeface="Montserrat Light"/>
                <a:cs typeface="Montserrat Light"/>
              </a:rPr>
              <a:t>Like “192.5.6.0/24” or “203.119.102.240/28”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276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528" y="3544160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5" name="Oval 14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7219" y="4340040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8" name="Oval 17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078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SECURITY FEATURES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TSIG secures heavy weight transactions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Like UPDATE, IXFR/AXFR; but not QUERY</a:t>
            </a:r>
            <a:br>
              <a:rPr lang="en-US" sz="1400" dirty="0"/>
            </a:br>
            <a:endParaRPr lang="en-US" sz="1400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DNSSEC secures data end-to-end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Zone is signed; responses contain signatures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Zone has keys; these are signed in parent zone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QUERY initiator can validate signatures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Requires universally trusted </a:t>
            </a:r>
            <a:r>
              <a:rPr lang="en-US" sz="1400" i="1" dirty="0"/>
              <a:t>root signing key</a:t>
            </a:r>
            <a:br>
              <a:rPr lang="en-US" sz="1400" i="1" dirty="0"/>
            </a:br>
            <a:endParaRPr lang="en-US" sz="1400" i="1" dirty="0"/>
          </a:p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Use TSIG and DNSSEC: they work, they’ll help</a:t>
            </a:r>
          </a:p>
          <a:p>
            <a:pPr lvl="1">
              <a:spcBef>
                <a:spcPts val="561"/>
              </a:spcBef>
              <a:buClr>
                <a:srgbClr val="000000"/>
              </a:buClr>
              <a:buSzPct val="100000"/>
              <a:buFont typeface="Arial" pitchFamily="34"/>
            </a:pPr>
            <a:r>
              <a:rPr lang="en-US" sz="1400" dirty="0"/>
              <a:t>But: our actual topic today lies elsewhere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16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DATA FLOW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936" y="1102648"/>
            <a:ext cx="5434969" cy="4233334"/>
          </a:xfrm>
        </p:spPr>
        <p:txBody>
          <a:bodyPr>
            <a:normAutofit/>
          </a:bodyPr>
          <a:lstStyle/>
          <a:p>
            <a:pPr marL="137700" lvl="0" indent="0">
              <a:spcBef>
                <a:spcPts val="641"/>
              </a:spcBef>
              <a:buClr>
                <a:srgbClr val="000000"/>
              </a:buClr>
              <a:buSzPct val="100000"/>
              <a:buNone/>
            </a:pPr>
            <a:r>
              <a:rPr lang="en-US" dirty="0">
                <a:latin typeface="Montserrat"/>
                <a:cs typeface="Montserrat"/>
              </a:rPr>
              <a:t>(COPY)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219" y="118508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6" name="Oval 5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4528" y="1966686"/>
            <a:ext cx="201168" cy="20116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9" name="Oval 8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E24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57219" y="3572566"/>
            <a:ext cx="195787" cy="195788"/>
            <a:chOff x="1417930" y="2423955"/>
            <a:chExt cx="566896" cy="566897"/>
          </a:xfrm>
          <a:solidFill>
            <a:srgbClr val="1A1C20"/>
          </a:solidFill>
        </p:grpSpPr>
        <p:sp>
          <p:nvSpPr>
            <p:cNvPr id="12" name="Oval 11"/>
            <p:cNvSpPr/>
            <p:nvPr/>
          </p:nvSpPr>
          <p:spPr>
            <a:xfrm>
              <a:off x="1417930" y="2423955"/>
              <a:ext cx="566896" cy="566897"/>
            </a:xfrm>
            <a:prstGeom prst="ellipse">
              <a:avLst/>
            </a:prstGeom>
            <a:solidFill>
              <a:srgbClr val="452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10669" y="2555429"/>
              <a:ext cx="181426" cy="303948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bevel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rcRect t="21438" r="31688"/>
          <a:stretch/>
        </p:blipFill>
        <p:spPr>
          <a:xfrm>
            <a:off x="708100" y="859066"/>
            <a:ext cx="4684805" cy="40408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3190" y="823824"/>
            <a:ext cx="2051595" cy="380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1pPr>
            <a:lvl2pPr marL="74295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2pPr>
            <a:lvl3pPr marL="11430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3pPr>
            <a:lvl4pPr marL="16002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4pPr>
            <a:lvl5pPr marL="20574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»"/>
              <a:defRPr sz="1100" kern="1200">
                <a:solidFill>
                  <a:schemeClr val="tx1"/>
                </a:solidFill>
                <a:latin typeface="Montserrat light"/>
                <a:ea typeface="ＭＳ Ｐゴシック" charset="0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00" indent="0"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 dirty="0">
                <a:latin typeface="Montserrat"/>
                <a:cs typeface="Montserrat"/>
              </a:rPr>
              <a:t>13 root servers, 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Montserrat Light"/>
                <a:cs typeface="Montserrat Light"/>
              </a:rPr>
              <a:t>~250 </a:t>
            </a:r>
            <a:r>
              <a:rPr lang="en-US" dirty="0" err="1">
                <a:latin typeface="Montserrat Light"/>
                <a:cs typeface="Montserrat Light"/>
              </a:rPr>
              <a:t>cCtld’s</a:t>
            </a:r>
            <a:endParaRPr lang="en-US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Montserrat Light"/>
                <a:cs typeface="Montserrat Light"/>
              </a:rPr>
              <a:t>~15 old </a:t>
            </a:r>
            <a:r>
              <a:rPr lang="en-US" dirty="0" err="1">
                <a:latin typeface="Montserrat Light"/>
                <a:cs typeface="Montserrat Light"/>
              </a:rPr>
              <a:t>Gtld’s</a:t>
            </a:r>
            <a:endParaRPr lang="en-US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 dirty="0">
                <a:latin typeface="Montserrat Light"/>
                <a:cs typeface="Montserrat Light"/>
              </a:rPr>
              <a:t>~2000 new </a:t>
            </a:r>
            <a:r>
              <a:rPr lang="en-US" sz="1400" dirty="0" err="1">
                <a:latin typeface="Montserrat Light"/>
                <a:cs typeface="Montserrat Light"/>
              </a:rPr>
              <a:t>Gtld’s</a:t>
            </a:r>
            <a:endParaRPr lang="en-US" sz="1400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Montserrat Light"/>
                <a:cs typeface="Montserrat Light"/>
              </a:rPr>
              <a:t>~500M 2LD/</a:t>
            </a:r>
            <a:r>
              <a:rPr lang="en-US" dirty="0" err="1">
                <a:latin typeface="Montserrat Light"/>
                <a:cs typeface="Montserrat Light"/>
              </a:rPr>
              <a:t>etc</a:t>
            </a:r>
            <a:endParaRPr lang="en-US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Montserrat Light"/>
                <a:cs typeface="Montserrat Light"/>
              </a:rPr>
              <a:t>Campus,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 dirty="0">
                <a:latin typeface="Montserrat Light"/>
                <a:cs typeface="Montserrat Light"/>
              </a:rPr>
              <a:t>Enterprise,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>
                <a:latin typeface="Montserrat Light"/>
                <a:cs typeface="Montserrat Light"/>
              </a:rPr>
              <a:t>OpenDNS</a:t>
            </a:r>
            <a:r>
              <a:rPr lang="en-US" dirty="0">
                <a:latin typeface="Montserrat Light"/>
                <a:cs typeface="Montserrat Light"/>
              </a:rPr>
              <a:t>,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 dirty="0" err="1">
                <a:latin typeface="Montserrat Light"/>
                <a:cs typeface="Montserrat Light"/>
              </a:rPr>
              <a:t>GoogleDNS</a:t>
            </a:r>
            <a:endParaRPr lang="en-US" sz="1400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>
              <a:latin typeface="Montserrat Light"/>
              <a:cs typeface="Montserrat Light"/>
            </a:endParaRP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 dirty="0">
                <a:latin typeface="Montserrat Light"/>
                <a:cs typeface="Montserrat Light"/>
              </a:rPr>
              <a:t>Servers, Laptops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Montserrat Light"/>
                <a:cs typeface="Montserrat Light"/>
              </a:rPr>
              <a:t>Smartphones</a:t>
            </a:r>
          </a:p>
          <a:p>
            <a:pPr marL="137700" indent="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 dirty="0">
                <a:latin typeface="Montserrat Light"/>
                <a:cs typeface="Montserrat Light"/>
              </a:rPr>
              <a:t>Embedded </a:t>
            </a:r>
            <a:r>
              <a:rPr lang="en-US" sz="1400" dirty="0" err="1">
                <a:latin typeface="Montserrat Light"/>
                <a:cs typeface="Montserrat Light"/>
              </a:rPr>
              <a:t>devs</a:t>
            </a:r>
            <a:endParaRPr lang="en-US" sz="1400" dirty="0"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541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3468" y="2032593"/>
            <a:ext cx="5257065" cy="8543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sz="5400" dirty="0">
                <a:latin typeface="Montserrat"/>
                <a:cs typeface="Montserrat"/>
              </a:rPr>
              <a:t>DNS as Abused</a:t>
            </a:r>
            <a:endParaRPr lang="en-US" sz="4800" dirty="0">
              <a:solidFill>
                <a:schemeClr val="tx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8680037"/>
      </p:ext>
    </p:extLst>
  </p:cSld>
  <p:clrMapOvr>
    <a:masterClrMapping/>
  </p:clrMapOvr>
</p:sld>
</file>

<file path=ppt/theme/theme1.xml><?xml version="1.0" encoding="utf-8"?>
<a:theme xmlns:a="http://schemas.openxmlformats.org/drawingml/2006/main" name="Farsight Security Template">
  <a:themeElements>
    <a:clrScheme name="Custom 1">
      <a:dk1>
        <a:sysClr val="windowText" lastClr="000000"/>
      </a:dk1>
      <a:lt1>
        <a:sysClr val="window" lastClr="FFFFFF"/>
      </a:lt1>
      <a:dk2>
        <a:srgbClr val="391960"/>
      </a:dk2>
      <a:lt2>
        <a:srgbClr val="EEECE1"/>
      </a:lt2>
      <a:accent1>
        <a:srgbClr val="14305E"/>
      </a:accent1>
      <a:accent2>
        <a:srgbClr val="193A73"/>
      </a:accent2>
      <a:accent3>
        <a:srgbClr val="CD4E20"/>
      </a:accent3>
      <a:accent4>
        <a:srgbClr val="21509D"/>
      </a:accent4>
      <a:accent5>
        <a:srgbClr val="255AB2"/>
      </a:accent5>
      <a:accent6>
        <a:srgbClr val="2A65C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</TotalTime>
  <Words>466</Words>
  <Application>Microsoft Office PowerPoint</Application>
  <PresentationFormat>On-screen Show (16:9)</PresentationFormat>
  <Paragraphs>176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Calibri</vt:lpstr>
      <vt:lpstr>Lato heavy</vt:lpstr>
      <vt:lpstr>Lato light</vt:lpstr>
      <vt:lpstr>Montserrat</vt:lpstr>
      <vt:lpstr>Montserrat hairline</vt:lpstr>
      <vt:lpstr>Montserrat light</vt:lpstr>
      <vt:lpstr>Montserrat light</vt:lpstr>
      <vt:lpstr>Montserrat semi bold</vt:lpstr>
      <vt:lpstr>Rajdhani</vt:lpstr>
      <vt:lpstr>Farsight Security Template</vt:lpstr>
      <vt:lpstr>DNS as a Defense Vector</vt:lpstr>
      <vt:lpstr>TOPIC</vt:lpstr>
      <vt:lpstr>INTERNET AS A TERRITORY</vt:lpstr>
      <vt:lpstr>DNS AS A MAP</vt:lpstr>
      <vt:lpstr>CRIMINAL DNS</vt:lpstr>
      <vt:lpstr>SO, ABOUT THAT INTERNAL STRUCTURE</vt:lpstr>
      <vt:lpstr>DNS SECURITY FEATURES</vt:lpstr>
      <vt:lpstr>DNS DATA FLOW</vt:lpstr>
      <vt:lpstr>TOPIC</vt:lpstr>
      <vt:lpstr>SPOOFED SOURCE ATTACK</vt:lpstr>
      <vt:lpstr>DNS RESPONSE RATE LIMITING (RRL)</vt:lpstr>
      <vt:lpstr>RRL IN ACTION: AFILIAS</vt:lpstr>
      <vt:lpstr>“…TOO CHEAP TO METER”</vt:lpstr>
      <vt:lpstr>TAKEDOWN: FAR-END TRICKS</vt:lpstr>
      <vt:lpstr>FIREWALLS: NEAR-END TRICKS</vt:lpstr>
      <vt:lpstr>DNS FIREWALLS WITH RPZ</vt:lpstr>
      <vt:lpstr>RPZ CAPABILITIES</vt:lpstr>
      <vt:lpstr>WHY USE RPZ?</vt:lpstr>
      <vt:lpstr>KEY RPZ TAKEAWAYS</vt:lpstr>
      <vt:lpstr>TOPIC</vt:lpstr>
      <vt:lpstr>PASSIVE DNS DATAFLOW</vt:lpstr>
      <vt:lpstr>OWNER LOOKUP, SHOW HISTORY</vt:lpstr>
      <vt:lpstr>OWNER WILDCARDS (LEFT OR RIGHT SIDE)</vt:lpstr>
      <vt:lpstr>DATA LOOKUP, BY NAME</vt:lpstr>
      <vt:lpstr>DATA LOOKUP, BY IP ADDRESS</vt:lpstr>
      <vt:lpstr>DATA LOOKUP, BY IP ADDRESS BLOCK</vt:lpstr>
      <vt:lpstr>TECHNICAL FORMATTING NOTES</vt:lpstr>
      <vt:lpstr>DNSDB DEPLOYMENT NOTES</vt:lpstr>
      <vt:lpstr>LIMITED BIBLIOGRAPHY</vt:lpstr>
      <vt:lpstr>DNS as a Defense Vector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www.fiverr.com/brandpptx</dc:creator>
  <cp:keywords/>
  <dc:description/>
  <cp:lastModifiedBy>Karen Burke</cp:lastModifiedBy>
  <cp:revision>711</cp:revision>
  <dcterms:created xsi:type="dcterms:W3CDTF">2016-03-03T11:15:18Z</dcterms:created>
  <dcterms:modified xsi:type="dcterms:W3CDTF">2016-09-19T18:09:50Z</dcterms:modified>
  <cp:category/>
</cp:coreProperties>
</file>