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87" r:id="rId3"/>
    <p:sldId id="381" r:id="rId4"/>
    <p:sldId id="389" r:id="rId5"/>
    <p:sldId id="394" r:id="rId6"/>
    <p:sldId id="396" r:id="rId7"/>
    <p:sldId id="390" r:id="rId8"/>
    <p:sldId id="397" r:id="rId9"/>
    <p:sldId id="398" r:id="rId10"/>
    <p:sldId id="399" r:id="rId11"/>
    <p:sldId id="31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1919"/>
    <a:srgbClr val="FDCFCF"/>
    <a:srgbClr val="CDCD25"/>
    <a:srgbClr val="FF9999"/>
    <a:srgbClr val="DC6E6E"/>
    <a:srgbClr val="2E50FA"/>
    <a:srgbClr val="F36363"/>
    <a:srgbClr val="FFCCFF"/>
    <a:srgbClr val="FF505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809" autoAdjust="0"/>
  </p:normalViewPr>
  <p:slideViewPr>
    <p:cSldViewPr>
      <p:cViewPr>
        <p:scale>
          <a:sx n="70" d="100"/>
          <a:sy n="70" d="100"/>
        </p:scale>
        <p:origin x="-1651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BC915D9-2C35-4C32-8656-9657CD48D5E7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59A4200-B0F8-4CE7-B995-E2C9FDEFC8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999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3200" b="1" dirty="0" smtClean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9A4200-B0F8-4CE7-B995-E2C9FDEFC8D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752FFCE-E258-4285-91D9-5D7C4EC5D270}" type="slidenum">
              <a:rPr lang="ru-RU" altLang="ru-RU" smtClean="0"/>
              <a:pPr eaLnBrk="1" hangingPunct="1"/>
              <a:t>4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white">
          <a:xfrm>
            <a:off x="0" y="4221163"/>
            <a:ext cx="9144000" cy="26368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 rot="10800000">
            <a:off x="7413625" y="5162550"/>
            <a:ext cx="1655763" cy="1630363"/>
            <a:chOff x="0" y="2704"/>
            <a:chExt cx="1063" cy="1086"/>
          </a:xfrm>
        </p:grpSpPr>
        <p:sp>
          <p:nvSpPr>
            <p:cNvPr id="6" name="Rectangle 19"/>
            <p:cNvSpPr>
              <a:spLocks noChangeArrowheads="1"/>
            </p:cNvSpPr>
            <p:nvPr userDrawn="1"/>
          </p:nvSpPr>
          <p:spPr bwMode="ltGray">
            <a:xfrm>
              <a:off x="-13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20"/>
            <p:cNvSpPr>
              <a:spLocks noChangeArrowheads="1"/>
            </p:cNvSpPr>
            <p:nvPr userDrawn="1"/>
          </p:nvSpPr>
          <p:spPr bwMode="ltGray">
            <a:xfrm>
              <a:off x="285" y="2704"/>
              <a:ext cx="216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21"/>
            <p:cNvSpPr>
              <a:spLocks noChangeArrowheads="1"/>
            </p:cNvSpPr>
            <p:nvPr userDrawn="1"/>
          </p:nvSpPr>
          <p:spPr bwMode="ltGray">
            <a:xfrm>
              <a:off x="555" y="2704"/>
              <a:ext cx="220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22"/>
            <p:cNvSpPr>
              <a:spLocks noChangeArrowheads="1"/>
            </p:cNvSpPr>
            <p:nvPr userDrawn="1"/>
          </p:nvSpPr>
          <p:spPr bwMode="ltGray">
            <a:xfrm>
              <a:off x="-13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23"/>
            <p:cNvSpPr>
              <a:spLocks noChangeArrowheads="1"/>
            </p:cNvSpPr>
            <p:nvPr userDrawn="1"/>
          </p:nvSpPr>
          <p:spPr bwMode="ltGray">
            <a:xfrm>
              <a:off x="285" y="2990"/>
              <a:ext cx="216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24"/>
            <p:cNvSpPr>
              <a:spLocks noChangeArrowheads="1"/>
            </p:cNvSpPr>
            <p:nvPr userDrawn="1"/>
          </p:nvSpPr>
          <p:spPr bwMode="ltGray">
            <a:xfrm>
              <a:off x="555" y="2990"/>
              <a:ext cx="220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25"/>
            <p:cNvSpPr>
              <a:spLocks noChangeArrowheads="1"/>
            </p:cNvSpPr>
            <p:nvPr userDrawn="1"/>
          </p:nvSpPr>
          <p:spPr bwMode="ltGray">
            <a:xfrm>
              <a:off x="826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26"/>
            <p:cNvSpPr>
              <a:spLocks noChangeArrowheads="1"/>
            </p:cNvSpPr>
            <p:nvPr userDrawn="1"/>
          </p:nvSpPr>
          <p:spPr bwMode="lt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27"/>
            <p:cNvSpPr>
              <a:spLocks noChangeArrowheads="1"/>
            </p:cNvSpPr>
            <p:nvPr userDrawn="1"/>
          </p:nvSpPr>
          <p:spPr bwMode="lt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28"/>
            <p:cNvSpPr>
              <a:spLocks noChangeArrowheads="1"/>
            </p:cNvSpPr>
            <p:nvPr userDrawn="1"/>
          </p:nvSpPr>
          <p:spPr bwMode="lt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6" name="Group 29"/>
          <p:cNvGrpSpPr>
            <a:grpSpLocks/>
          </p:cNvGrpSpPr>
          <p:nvPr/>
        </p:nvGrpSpPr>
        <p:grpSpPr bwMode="auto">
          <a:xfrm>
            <a:off x="20638" y="4281488"/>
            <a:ext cx="1655762" cy="1630362"/>
            <a:chOff x="0" y="2704"/>
            <a:chExt cx="1063" cy="1086"/>
          </a:xfrm>
        </p:grpSpPr>
        <p:sp>
          <p:nvSpPr>
            <p:cNvPr id="17" name="Rectangle 30"/>
            <p:cNvSpPr>
              <a:spLocks noChangeArrowheads="1"/>
            </p:cNvSpPr>
            <p:nvPr userDrawn="1"/>
          </p:nvSpPr>
          <p:spPr bwMode="ltGray">
            <a:xfrm>
              <a:off x="0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31"/>
            <p:cNvSpPr>
              <a:spLocks noChangeArrowheads="1"/>
            </p:cNvSpPr>
            <p:nvPr userDrawn="1"/>
          </p:nvSpPr>
          <p:spPr bwMode="ltGray">
            <a:xfrm>
              <a:off x="295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32"/>
            <p:cNvSpPr>
              <a:spLocks noChangeArrowheads="1"/>
            </p:cNvSpPr>
            <p:nvPr userDrawn="1"/>
          </p:nvSpPr>
          <p:spPr bwMode="ltGray">
            <a:xfrm>
              <a:off x="567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33"/>
            <p:cNvSpPr>
              <a:spLocks noChangeArrowheads="1"/>
            </p:cNvSpPr>
            <p:nvPr userDrawn="1"/>
          </p:nvSpPr>
          <p:spPr bwMode="ltGray">
            <a:xfrm>
              <a:off x="0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34"/>
            <p:cNvSpPr>
              <a:spLocks noChangeArrowheads="1"/>
            </p:cNvSpPr>
            <p:nvPr userDrawn="1"/>
          </p:nvSpPr>
          <p:spPr bwMode="ltGray">
            <a:xfrm>
              <a:off x="295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35"/>
            <p:cNvSpPr>
              <a:spLocks noChangeArrowheads="1"/>
            </p:cNvSpPr>
            <p:nvPr userDrawn="1"/>
          </p:nvSpPr>
          <p:spPr bwMode="ltGray">
            <a:xfrm>
              <a:off x="567" y="2990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36"/>
            <p:cNvSpPr>
              <a:spLocks noChangeArrowheads="1"/>
            </p:cNvSpPr>
            <p:nvPr userDrawn="1"/>
          </p:nvSpPr>
          <p:spPr bwMode="ltGray">
            <a:xfrm>
              <a:off x="839" y="2704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Rectangle 37"/>
            <p:cNvSpPr>
              <a:spLocks noChangeArrowheads="1"/>
            </p:cNvSpPr>
            <p:nvPr userDrawn="1"/>
          </p:nvSpPr>
          <p:spPr bwMode="ltGray">
            <a:xfrm>
              <a:off x="295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Rectangle 38"/>
            <p:cNvSpPr>
              <a:spLocks noChangeArrowheads="1"/>
            </p:cNvSpPr>
            <p:nvPr userDrawn="1"/>
          </p:nvSpPr>
          <p:spPr bwMode="ltGray">
            <a:xfrm>
              <a:off x="0" y="327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Rectangle 39"/>
            <p:cNvSpPr>
              <a:spLocks noChangeArrowheads="1"/>
            </p:cNvSpPr>
            <p:nvPr userDrawn="1"/>
          </p:nvSpPr>
          <p:spPr bwMode="ltGray">
            <a:xfrm>
              <a:off x="0" y="3563"/>
              <a:ext cx="224" cy="227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Bottom">
                <a:rot lat="0" lon="300000" rev="0"/>
              </a:camera>
              <a:lightRig rig="legacyFlat4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081088" y="5443538"/>
            <a:ext cx="7086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4572000"/>
            <a:ext cx="7239000" cy="631825"/>
          </a:xfrm>
        </p:spPr>
        <p:txBody>
          <a:bodyPr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E2F7D-E3D1-40CB-B636-7D3168943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F7A2B-A242-477E-9F45-4B21D3D80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9088"/>
            <a:ext cx="73914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16AB3-868C-4134-849C-50E4CF865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3217E-BBDB-4868-AE63-EB2EDC840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4BEBA-35D4-4549-AEC1-1FCCF58B5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9FACA-B9AF-4E79-8421-DFBAAE704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FA49E-3120-4163-B2B8-24BEE2E49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2FCE-0748-4CD3-8ED4-EFC48F862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62D56-02D9-4CEE-8680-C98EFDFBF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80933-6033-47FF-B0E6-01F180D8E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EA5E3-3696-43A3-AD47-C04604D2E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8"/>
          <p:cNvSpPr>
            <a:spLocks noChangeArrowheads="1"/>
          </p:cNvSpPr>
          <p:nvPr/>
        </p:nvSpPr>
        <p:spPr bwMode="gray">
          <a:xfrm>
            <a:off x="0" y="6562725"/>
            <a:ext cx="9144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44450" y="44450"/>
            <a:ext cx="863600" cy="847725"/>
            <a:chOff x="0" y="2704"/>
            <a:chExt cx="1063" cy="1086"/>
          </a:xfrm>
        </p:grpSpPr>
        <p:sp>
          <p:nvSpPr>
            <p:cNvPr id="1044" name="Rectangle 17"/>
            <p:cNvSpPr>
              <a:spLocks noChangeArrowheads="1"/>
            </p:cNvSpPr>
            <p:nvPr userDrawn="1"/>
          </p:nvSpPr>
          <p:spPr bwMode="gray">
            <a:xfrm>
              <a:off x="0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Rectangle 18"/>
            <p:cNvSpPr>
              <a:spLocks noChangeArrowheads="1"/>
            </p:cNvSpPr>
            <p:nvPr userDrawn="1"/>
          </p:nvSpPr>
          <p:spPr bwMode="gray">
            <a:xfrm>
              <a:off x="295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Rectangle 19"/>
            <p:cNvSpPr>
              <a:spLocks noChangeArrowheads="1"/>
            </p:cNvSpPr>
            <p:nvPr userDrawn="1"/>
          </p:nvSpPr>
          <p:spPr bwMode="gray">
            <a:xfrm>
              <a:off x="567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Rectangle 20"/>
            <p:cNvSpPr>
              <a:spLocks noChangeArrowheads="1"/>
            </p:cNvSpPr>
            <p:nvPr userDrawn="1"/>
          </p:nvSpPr>
          <p:spPr bwMode="gray">
            <a:xfrm>
              <a:off x="0" y="2991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21"/>
            <p:cNvSpPr>
              <a:spLocks noChangeArrowheads="1"/>
            </p:cNvSpPr>
            <p:nvPr userDrawn="1"/>
          </p:nvSpPr>
          <p:spPr bwMode="gray">
            <a:xfrm>
              <a:off x="295" y="2991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Rectangle 22"/>
            <p:cNvSpPr>
              <a:spLocks noChangeArrowheads="1"/>
            </p:cNvSpPr>
            <p:nvPr userDrawn="1"/>
          </p:nvSpPr>
          <p:spPr bwMode="gray">
            <a:xfrm>
              <a:off x="567" y="2991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Rectangle 23"/>
            <p:cNvSpPr>
              <a:spLocks noChangeArrowheads="1"/>
            </p:cNvSpPr>
            <p:nvPr userDrawn="1"/>
          </p:nvSpPr>
          <p:spPr bwMode="gray">
            <a:xfrm>
              <a:off x="838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Rectangle 24"/>
            <p:cNvSpPr>
              <a:spLocks noChangeArrowheads="1"/>
            </p:cNvSpPr>
            <p:nvPr userDrawn="1"/>
          </p:nvSpPr>
          <p:spPr bwMode="gray">
            <a:xfrm>
              <a:off x="295" y="3273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Rectangle 25"/>
            <p:cNvSpPr>
              <a:spLocks noChangeArrowheads="1"/>
            </p:cNvSpPr>
            <p:nvPr userDrawn="1"/>
          </p:nvSpPr>
          <p:spPr bwMode="gray">
            <a:xfrm>
              <a:off x="0" y="3273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Rectangle 26"/>
            <p:cNvSpPr>
              <a:spLocks noChangeArrowheads="1"/>
            </p:cNvSpPr>
            <p:nvPr userDrawn="1"/>
          </p:nvSpPr>
          <p:spPr bwMode="gray">
            <a:xfrm>
              <a:off x="0" y="3562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9" name="Group 27"/>
          <p:cNvGrpSpPr>
            <a:grpSpLocks/>
          </p:cNvGrpSpPr>
          <p:nvPr/>
        </p:nvGrpSpPr>
        <p:grpSpPr bwMode="auto">
          <a:xfrm rot="10800000">
            <a:off x="8228013" y="22225"/>
            <a:ext cx="863600" cy="847725"/>
            <a:chOff x="0" y="2704"/>
            <a:chExt cx="1063" cy="1086"/>
          </a:xfrm>
        </p:grpSpPr>
        <p:sp>
          <p:nvSpPr>
            <p:cNvPr id="1034" name="Rectangle 28"/>
            <p:cNvSpPr>
              <a:spLocks noChangeArrowheads="1"/>
            </p:cNvSpPr>
            <p:nvPr userDrawn="1"/>
          </p:nvSpPr>
          <p:spPr bwMode="gray">
            <a:xfrm>
              <a:off x="25" y="2730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Rectangle 29"/>
            <p:cNvSpPr>
              <a:spLocks noChangeArrowheads="1"/>
            </p:cNvSpPr>
            <p:nvPr userDrawn="1"/>
          </p:nvSpPr>
          <p:spPr bwMode="gray">
            <a:xfrm>
              <a:off x="320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Rectangle 30"/>
            <p:cNvSpPr>
              <a:spLocks noChangeArrowheads="1"/>
            </p:cNvSpPr>
            <p:nvPr userDrawn="1"/>
          </p:nvSpPr>
          <p:spPr bwMode="gray">
            <a:xfrm>
              <a:off x="592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Rectangle 31"/>
            <p:cNvSpPr>
              <a:spLocks noChangeArrowheads="1"/>
            </p:cNvSpPr>
            <p:nvPr userDrawn="1"/>
          </p:nvSpPr>
          <p:spPr bwMode="gray">
            <a:xfrm>
              <a:off x="25" y="3044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Rectangle 32"/>
            <p:cNvSpPr>
              <a:spLocks noChangeArrowheads="1"/>
            </p:cNvSpPr>
            <p:nvPr userDrawn="1"/>
          </p:nvSpPr>
          <p:spPr bwMode="gray">
            <a:xfrm>
              <a:off x="320" y="3017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Rectangle 33"/>
            <p:cNvSpPr>
              <a:spLocks noChangeArrowheads="1"/>
            </p:cNvSpPr>
            <p:nvPr userDrawn="1"/>
          </p:nvSpPr>
          <p:spPr bwMode="gray">
            <a:xfrm>
              <a:off x="592" y="3017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Rectangle 34"/>
            <p:cNvSpPr>
              <a:spLocks noChangeArrowheads="1"/>
            </p:cNvSpPr>
            <p:nvPr userDrawn="1"/>
          </p:nvSpPr>
          <p:spPr bwMode="gray">
            <a:xfrm>
              <a:off x="864" y="2704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Rectangle 35"/>
            <p:cNvSpPr>
              <a:spLocks noChangeArrowheads="1"/>
            </p:cNvSpPr>
            <p:nvPr userDrawn="1"/>
          </p:nvSpPr>
          <p:spPr bwMode="gray">
            <a:xfrm>
              <a:off x="320" y="3326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Rectangle 36"/>
            <p:cNvSpPr>
              <a:spLocks noChangeArrowheads="1"/>
            </p:cNvSpPr>
            <p:nvPr userDrawn="1"/>
          </p:nvSpPr>
          <p:spPr bwMode="gray">
            <a:xfrm>
              <a:off x="25" y="3326"/>
              <a:ext cx="225" cy="22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37"/>
            <p:cNvSpPr>
              <a:spLocks noChangeArrowheads="1"/>
            </p:cNvSpPr>
            <p:nvPr userDrawn="1"/>
          </p:nvSpPr>
          <p:spPr bwMode="gray">
            <a:xfrm>
              <a:off x="25" y="3589"/>
              <a:ext cx="225" cy="2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62800" y="6567488"/>
            <a:ext cx="15240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Company  Logo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6250" y="6565900"/>
            <a:ext cx="609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7F4A2EDE-D57C-4BDE-8C62-5A30B400E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838200" y="319088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tcinet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eakdh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rustworthyinternet.org/ssl-pulse/" TargetMode="External"/><Relationship Id="rId4" Type="http://schemas.openxmlformats.org/officeDocument/2006/relationships/hyperlink" Target="https://openssl.org/blog/blog/2015/05/20/logjam-freak-upcoming-changes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hyperlink" Target="https://www.ssllabs.com/projects/best-practice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4076700"/>
            <a:ext cx="7416800" cy="2447925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  <a:ea typeface="msmincho"/>
                <a:cs typeface="msmincho"/>
              </a:rPr>
              <a:t>Logjam: new dangers for secure protocols</a:t>
            </a:r>
            <a:r>
              <a:rPr lang="ru-RU" sz="2400" dirty="0" smtClean="0">
                <a:solidFill>
                  <a:schemeClr val="bg1"/>
                </a:solidFill>
                <a:ea typeface="msmincho"/>
                <a:cs typeface="msmincho"/>
              </a:rPr>
              <a:t/>
            </a:r>
            <a:br>
              <a:rPr lang="ru-RU" sz="2400" dirty="0" smtClean="0">
                <a:solidFill>
                  <a:schemeClr val="bg1"/>
                </a:solidFill>
                <a:ea typeface="msmincho"/>
                <a:cs typeface="msmincho"/>
              </a:rPr>
            </a:br>
            <a:r>
              <a:rPr lang="ru-RU" sz="2400" dirty="0" smtClean="0">
                <a:solidFill>
                  <a:schemeClr val="bg1"/>
                </a:solidFill>
                <a:ea typeface="msmincho"/>
                <a:cs typeface="msmincho"/>
              </a:rPr>
              <a:t/>
            </a:r>
            <a:br>
              <a:rPr lang="ru-RU" sz="2400" dirty="0" smtClean="0">
                <a:solidFill>
                  <a:schemeClr val="bg1"/>
                </a:solidFill>
                <a:ea typeface="msmincho"/>
                <a:cs typeface="msmincho"/>
              </a:rPr>
            </a:b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5445224"/>
            <a:ext cx="7915275" cy="1152303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1600" dirty="0" smtClean="0">
                <a:ea typeface="msmincho"/>
                <a:cs typeface="msmincho"/>
              </a:rPr>
              <a:t>Dmitry </a:t>
            </a:r>
            <a:r>
              <a:rPr lang="en-US" sz="1600" dirty="0" err="1" smtClean="0">
                <a:ea typeface="msmincho"/>
                <a:cs typeface="msmincho"/>
              </a:rPr>
              <a:t>Belyavskiy</a:t>
            </a:r>
            <a:r>
              <a:rPr lang="en-US" sz="1600" dirty="0" smtClean="0">
                <a:ea typeface="msmincho"/>
                <a:cs typeface="msmincho"/>
              </a:rPr>
              <a:t>, TCI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 dirty="0" smtClean="0">
                <a:ea typeface="msmincho"/>
                <a:cs typeface="msmincho"/>
              </a:rPr>
              <a:t>ENOG 9, Kazan, June 9-10, 2015</a:t>
            </a:r>
            <a:endParaRPr lang="ru-RU" sz="1600" dirty="0" smtClean="0">
              <a:ea typeface="msmincho"/>
              <a:cs typeface="msmincho"/>
            </a:endParaRPr>
          </a:p>
          <a:p>
            <a:pPr algn="l" eaLnBrk="1" hangingPunct="1">
              <a:lnSpc>
                <a:spcPct val="90000"/>
              </a:lnSpc>
            </a:pPr>
            <a:endParaRPr lang="en-US" sz="1600" dirty="0" smtClean="0">
              <a:ea typeface="msmincho"/>
              <a:cs typeface="msminch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How to avoid the attack?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3067" y="1628800"/>
            <a:ext cx="777686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800" b="1" dirty="0"/>
              <a:t>Switch to </a:t>
            </a:r>
            <a:r>
              <a:rPr lang="en-US" sz="2800" b="1" dirty="0">
                <a:solidFill>
                  <a:schemeClr val="tx2"/>
                </a:solidFill>
              </a:rPr>
              <a:t>ECDH</a:t>
            </a:r>
            <a:r>
              <a:rPr lang="en-US" sz="2800" b="1" dirty="0"/>
              <a:t> </a:t>
            </a:r>
            <a:r>
              <a:rPr lang="en-US" sz="2800" b="1" dirty="0" smtClean="0"/>
              <a:t>scheme</a:t>
            </a:r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en-US" sz="2800" b="1" dirty="0"/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800" b="1" dirty="0"/>
              <a:t>Clients should </a:t>
            </a:r>
            <a:r>
              <a:rPr lang="en-US" sz="2800" b="1" dirty="0">
                <a:solidFill>
                  <a:srgbClr val="C00000"/>
                </a:solidFill>
              </a:rPr>
              <a:t>decline</a:t>
            </a:r>
            <a:r>
              <a:rPr lang="en-US" sz="2800" b="1" dirty="0"/>
              <a:t> too short DH </a:t>
            </a:r>
            <a:r>
              <a:rPr lang="en-US" sz="2800" b="1" dirty="0" smtClean="0"/>
              <a:t>parameters</a:t>
            </a:r>
          </a:p>
          <a:p>
            <a:pPr>
              <a:spcAft>
                <a:spcPts val="1200"/>
              </a:spcAft>
              <a:buClr>
                <a:srgbClr val="C00000"/>
              </a:buClr>
              <a:buSzPct val="150000"/>
            </a:pPr>
            <a:r>
              <a:rPr lang="en-US" sz="2400" b="1" dirty="0" smtClean="0"/>
              <a:t>	Old </a:t>
            </a:r>
            <a:r>
              <a:rPr lang="en-US" sz="2400" b="1" dirty="0"/>
              <a:t>Java versions – not longer 768 </a:t>
            </a:r>
            <a:r>
              <a:rPr lang="en-US" sz="2400" b="1" dirty="0" smtClean="0"/>
              <a:t>bits</a:t>
            </a:r>
          </a:p>
          <a:p>
            <a:pPr>
              <a:spcAft>
                <a:spcPts val="1200"/>
              </a:spcAft>
              <a:buClr>
                <a:srgbClr val="C00000"/>
              </a:buClr>
              <a:buSzPct val="150000"/>
            </a:pPr>
            <a:endParaRPr lang="en-US" sz="2800" b="1" dirty="0"/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800" b="1" dirty="0"/>
              <a:t>Use longer </a:t>
            </a:r>
            <a:r>
              <a:rPr lang="en-US" sz="2800" b="1" dirty="0">
                <a:solidFill>
                  <a:schemeClr val="tx2"/>
                </a:solidFill>
              </a:rPr>
              <a:t>custom</a:t>
            </a:r>
            <a:r>
              <a:rPr lang="en-US" sz="2800" b="1" dirty="0"/>
              <a:t> parameters (2048 bits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99684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2800" dirty="0" smtClean="0"/>
              <a:t>Questions</a:t>
            </a:r>
            <a:r>
              <a:rPr lang="ru-RU" sz="2800" dirty="0" smtClean="0"/>
              <a:t>?</a:t>
            </a:r>
            <a:endParaRPr lang="en-US" sz="2800" dirty="0" smtClean="0"/>
          </a:p>
        </p:txBody>
      </p:sp>
      <p:sp>
        <p:nvSpPr>
          <p:cNvPr id="12292" name="Подзаголовок 2"/>
          <p:cNvSpPr txBox="1">
            <a:spLocks/>
          </p:cNvSpPr>
          <p:nvPr/>
        </p:nvSpPr>
        <p:spPr bwMode="auto">
          <a:xfrm>
            <a:off x="179388" y="1052513"/>
            <a:ext cx="8713787" cy="568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/>
            <a:endParaRPr lang="ru-RU" sz="2000" b="1"/>
          </a:p>
          <a:p>
            <a:pPr lvl="1"/>
            <a:endParaRPr lang="ru-RU" sz="2000" b="1"/>
          </a:p>
        </p:txBody>
      </p:sp>
      <p:sp>
        <p:nvSpPr>
          <p:cNvPr id="12293" name="Подзаголовок 2"/>
          <p:cNvSpPr txBox="1">
            <a:spLocks/>
          </p:cNvSpPr>
          <p:nvPr/>
        </p:nvSpPr>
        <p:spPr bwMode="auto">
          <a:xfrm>
            <a:off x="179388" y="1628775"/>
            <a:ext cx="87852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lvl="1" algn="ctr">
              <a:buClr>
                <a:srgbClr val="006C64"/>
              </a:buClr>
              <a:buSzPct val="100000"/>
            </a:pPr>
            <a:endParaRPr lang="en-US" sz="2400" b="1" u="sng" dirty="0"/>
          </a:p>
          <a:p>
            <a:pPr marL="88900" lvl="1" algn="ctr">
              <a:buClr>
                <a:srgbClr val="006C64"/>
              </a:buClr>
              <a:buSzPct val="100000"/>
            </a:pPr>
            <a:endParaRPr lang="en-US" sz="2400" b="1" dirty="0"/>
          </a:p>
          <a:p>
            <a:pPr marL="88900" lvl="1" algn="ctr">
              <a:buClr>
                <a:srgbClr val="006C64"/>
              </a:buClr>
              <a:buSzPct val="100000"/>
            </a:pPr>
            <a:endParaRPr lang="en-US" sz="2400" b="1" dirty="0"/>
          </a:p>
          <a:p>
            <a:pPr marL="88900" lvl="1" algn="ctr">
              <a:buClr>
                <a:srgbClr val="006C64"/>
              </a:buClr>
              <a:buSzPct val="100000"/>
            </a:pPr>
            <a:endParaRPr lang="en-US" sz="2400" b="1" dirty="0">
              <a:hlinkClick r:id="rId2"/>
            </a:endParaRPr>
          </a:p>
          <a:p>
            <a:pPr marL="88900" lvl="1" algn="ctr">
              <a:buClr>
                <a:srgbClr val="006C64"/>
              </a:buClr>
              <a:buSzPct val="100000"/>
            </a:pPr>
            <a:r>
              <a:rPr lang="en-US" sz="3400" b="1" u="sng" dirty="0" err="1" smtClean="0">
                <a:hlinkClick r:id="rId2"/>
              </a:rPr>
              <a:t>beldmit@tcinet.ru</a:t>
            </a:r>
            <a:endParaRPr lang="en-US" sz="3400" b="1" u="sng" dirty="0"/>
          </a:p>
          <a:p>
            <a:pPr marL="88900" lvl="1" algn="ctr">
              <a:buClr>
                <a:srgbClr val="006C64"/>
              </a:buClr>
              <a:buSzPct val="100000"/>
            </a:pPr>
            <a:endParaRPr lang="en-US" sz="2400" b="1" u="sng" dirty="0"/>
          </a:p>
          <a:p>
            <a:pPr marL="88900" lvl="1" algn="ctr">
              <a:buClr>
                <a:srgbClr val="006C64"/>
              </a:buClr>
              <a:buSzPct val="100000"/>
            </a:pPr>
            <a:endParaRPr lang="en-US" sz="2400" b="1" u="sng" dirty="0"/>
          </a:p>
          <a:p>
            <a:pPr marL="88900" lvl="1" algn="ctr">
              <a:buClr>
                <a:srgbClr val="006C64"/>
              </a:buClr>
              <a:buSzPct val="100000"/>
            </a:pPr>
            <a:endParaRPr lang="en-US" sz="2400" b="1" u="sng" dirty="0"/>
          </a:p>
          <a:p>
            <a:pPr marL="88900" lvl="1">
              <a:buClr>
                <a:srgbClr val="006C64"/>
              </a:buClr>
              <a:buSzPct val="100000"/>
            </a:pPr>
            <a:endParaRPr lang="ru-RU" sz="2400" b="1" dirty="0"/>
          </a:p>
          <a:p>
            <a:pPr marL="88900" lvl="1">
              <a:buClr>
                <a:srgbClr val="006C64"/>
              </a:buClr>
              <a:buSzPct val="100000"/>
            </a:pPr>
            <a:endParaRPr lang="ru-RU" sz="2400" b="1" dirty="0"/>
          </a:p>
          <a:p>
            <a:pPr marL="88900" lvl="1"/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Attack of 2015</a:t>
            </a:r>
            <a:r>
              <a:rPr lang="ru-RU" dirty="0" smtClean="0"/>
              <a:t> – </a:t>
            </a:r>
            <a:r>
              <a:rPr lang="en-US" dirty="0" smtClean="0"/>
              <a:t>FREAK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697562"/>
            <a:ext cx="43924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400" b="1" dirty="0" smtClean="0"/>
              <a:t>Historical reasons</a:t>
            </a:r>
            <a:endParaRPr lang="ru-RU" sz="2400" b="1" dirty="0" smtClean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ru-RU" sz="2400" b="1" dirty="0" smtClean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400" b="1" dirty="0" smtClean="0"/>
              <a:t>A lot of browsers</a:t>
            </a:r>
            <a:endParaRPr lang="ru-RU" sz="2400" b="1" dirty="0" smtClean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ru-RU" sz="2400" b="1" dirty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400" b="1" dirty="0" smtClean="0"/>
              <a:t>A lot of web-servers</a:t>
            </a:r>
            <a:endParaRPr lang="ru-RU" sz="2400" b="1" dirty="0" smtClean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ru-RU" sz="2400" b="1" dirty="0" smtClean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ru-RU" sz="2400" b="1" dirty="0" smtClean="0"/>
              <a:t>512</a:t>
            </a:r>
            <a:r>
              <a:rPr lang="en-US" sz="2400" b="1" dirty="0" smtClean="0"/>
              <a:t>-bit temporary RSA is not secure!</a:t>
            </a:r>
            <a:endParaRPr lang="ru-RU" sz="2400" b="1" dirty="0" smtClean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ru-RU" sz="2400" b="1" dirty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400" b="1" dirty="0"/>
              <a:t>CVE-2015-0204</a:t>
            </a:r>
            <a:endParaRPr lang="ru-RU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19948"/>
            <a:ext cx="3718919" cy="391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842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68760"/>
            <a:ext cx="358140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Attack of </a:t>
            </a:r>
            <a:r>
              <a:rPr lang="en-US" dirty="0" smtClean="0"/>
              <a:t>2015 </a:t>
            </a:r>
            <a:r>
              <a:rPr lang="ru-RU" dirty="0" smtClean="0"/>
              <a:t>– </a:t>
            </a:r>
            <a:r>
              <a:rPr lang="en-US" dirty="0" err="1" smtClean="0"/>
              <a:t>LogJam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196752"/>
            <a:ext cx="51845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400" b="1" dirty="0" smtClean="0"/>
              <a:t>In short: too weak </a:t>
            </a:r>
            <a:r>
              <a:rPr lang="en-US" sz="2400" b="1" dirty="0" err="1" smtClean="0"/>
              <a:t>Diffie</a:t>
            </a:r>
            <a:r>
              <a:rPr lang="en-US" sz="2400" b="1" dirty="0" smtClean="0"/>
              <a:t>-Hellman parameters (EXPORT DH)</a:t>
            </a:r>
            <a:endParaRPr lang="ru-RU" sz="2400" b="1" dirty="0" smtClean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ru-RU" sz="2400" b="1" dirty="0" smtClean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400" b="1" dirty="0" smtClean="0"/>
              <a:t>All browsers </a:t>
            </a:r>
            <a:r>
              <a:rPr lang="ru-RU" sz="2400" b="1" dirty="0" smtClean="0"/>
              <a:t>(</a:t>
            </a:r>
            <a:r>
              <a:rPr lang="en-US" sz="2400" b="1" dirty="0" smtClean="0"/>
              <a:t>middle of May</a:t>
            </a:r>
            <a:r>
              <a:rPr lang="ru-RU" sz="2400" b="1" dirty="0" smtClean="0"/>
              <a:t>)</a:t>
            </a:r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ru-RU" sz="2400" b="1" dirty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400" b="1" dirty="0" smtClean="0"/>
              <a:t>All web-servers (depending on settings)</a:t>
            </a:r>
            <a:endParaRPr lang="ru-RU" sz="2400" b="1" dirty="0" smtClean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ru-RU" sz="2400" b="1" dirty="0" smtClean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400" b="1" dirty="0" smtClean="0"/>
              <a:t>SSH/VPN</a:t>
            </a:r>
            <a:endParaRPr lang="ru-RU" sz="2400" b="1" dirty="0" smtClean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ru-RU" sz="2400" b="1" dirty="0"/>
          </a:p>
          <a:p>
            <a:pPr marL="342900" indent="-432000"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ru-RU" sz="2400" b="1" dirty="0" smtClean="0"/>
              <a:t>512/768/1024</a:t>
            </a:r>
            <a:r>
              <a:rPr lang="en-US" sz="2400" b="1" dirty="0" smtClean="0"/>
              <a:t> is not enough!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517232"/>
            <a:ext cx="8477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hlinkClick r:id="rId3"/>
              </a:rPr>
              <a:t>https://weakdh.org</a:t>
            </a:r>
            <a:r>
              <a:rPr lang="en-US" b="1" dirty="0" smtClean="0">
                <a:hlinkClick r:id="rId3"/>
              </a:rPr>
              <a:t>/</a:t>
            </a:r>
            <a:r>
              <a:rPr lang="ru-RU" b="1" dirty="0" smtClean="0"/>
              <a:t> </a:t>
            </a:r>
            <a:r>
              <a:rPr lang="ru-RU" b="1" dirty="0"/>
              <a:t>	</a:t>
            </a:r>
            <a:r>
              <a:rPr lang="ru-RU" b="1" dirty="0" smtClean="0"/>
              <a:t>				     </a:t>
            </a:r>
            <a:r>
              <a:rPr lang="en-US" b="1" dirty="0" smtClean="0">
                <a:hlinkClick r:id="rId4"/>
              </a:rPr>
              <a:t>https</a:t>
            </a:r>
            <a:r>
              <a:rPr lang="en-US" b="1" dirty="0">
                <a:hlinkClick r:id="rId4"/>
              </a:rPr>
              <a:t>://openssl.org/blog/blog/2015/05/20/logjam-freak-upcoming-changes/</a:t>
            </a:r>
            <a:endParaRPr lang="ru-RU" b="1" dirty="0"/>
          </a:p>
          <a:p>
            <a:r>
              <a:rPr lang="en-US" b="1" dirty="0">
                <a:hlinkClick r:id="rId5"/>
              </a:rPr>
              <a:t>https://www.trustworthyinternet.org/ssl-pulse/</a:t>
            </a:r>
            <a:r>
              <a:rPr lang="ru-RU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03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ru-RU" sz="2800" dirty="0" err="1" smtClean="0"/>
              <a:t>Diffie</a:t>
            </a:r>
            <a:r>
              <a:rPr lang="en-US" altLang="ru-RU" sz="2800" dirty="0" smtClean="0"/>
              <a:t>-Hellman scheme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213225"/>
            <a:ext cx="93345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620838"/>
            <a:ext cx="93345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039938"/>
            <a:ext cx="9906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632325"/>
            <a:ext cx="1038225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628775"/>
            <a:ext cx="885825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221163"/>
            <a:ext cx="885825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512888"/>
            <a:ext cx="11620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149725"/>
            <a:ext cx="1162050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487863"/>
            <a:ext cx="1038225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95475"/>
            <a:ext cx="990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65288"/>
            <a:ext cx="923925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4113213"/>
            <a:ext cx="923925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6" name="TextBox 30"/>
          <p:cNvSpPr txBox="1">
            <a:spLocks noChangeArrowheads="1"/>
          </p:cNvSpPr>
          <p:nvPr/>
        </p:nvSpPr>
        <p:spPr bwMode="auto">
          <a:xfrm>
            <a:off x="827088" y="1268413"/>
            <a:ext cx="2305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2000" b="1">
                <a:solidFill>
                  <a:srgbClr val="2E50FA"/>
                </a:solidFill>
              </a:rPr>
              <a:t>ALICE</a:t>
            </a:r>
            <a:endParaRPr lang="ru-RU" altLang="ru-RU" sz="2000" b="1">
              <a:solidFill>
                <a:srgbClr val="2E50FA"/>
              </a:solidFill>
            </a:endParaRPr>
          </a:p>
        </p:txBody>
      </p:sp>
      <p:sp>
        <p:nvSpPr>
          <p:cNvPr id="15377" name="TextBox 31"/>
          <p:cNvSpPr txBox="1">
            <a:spLocks noChangeArrowheads="1"/>
          </p:cNvSpPr>
          <p:nvPr/>
        </p:nvSpPr>
        <p:spPr bwMode="auto">
          <a:xfrm>
            <a:off x="900113" y="5805488"/>
            <a:ext cx="2303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2000" b="1">
                <a:solidFill>
                  <a:srgbClr val="2E50FA"/>
                </a:solidFill>
              </a:rPr>
              <a:t>BOB</a:t>
            </a:r>
            <a:endParaRPr lang="ru-RU" altLang="ru-RU" sz="2000" b="1">
              <a:solidFill>
                <a:srgbClr val="2E50FA"/>
              </a:solidFill>
            </a:endParaRPr>
          </a:p>
        </p:txBody>
      </p:sp>
      <p:sp>
        <p:nvSpPr>
          <p:cNvPr id="15378" name="TextBox 32"/>
          <p:cNvSpPr txBox="1">
            <a:spLocks noChangeArrowheads="1"/>
          </p:cNvSpPr>
          <p:nvPr/>
        </p:nvSpPr>
        <p:spPr bwMode="auto">
          <a:xfrm>
            <a:off x="1835150" y="2276475"/>
            <a:ext cx="288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2000" b="1"/>
              <a:t>+</a:t>
            </a:r>
            <a:endParaRPr lang="ru-RU" altLang="ru-RU" sz="2000" b="1"/>
          </a:p>
        </p:txBody>
      </p:sp>
      <p:sp>
        <p:nvSpPr>
          <p:cNvPr id="15379" name="TextBox 33"/>
          <p:cNvSpPr txBox="1">
            <a:spLocks noChangeArrowheads="1"/>
          </p:cNvSpPr>
          <p:nvPr/>
        </p:nvSpPr>
        <p:spPr bwMode="auto">
          <a:xfrm>
            <a:off x="1763713" y="4797425"/>
            <a:ext cx="287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2000" b="1"/>
              <a:t>+</a:t>
            </a:r>
            <a:endParaRPr lang="ru-RU" altLang="ru-RU" sz="2000" b="1"/>
          </a:p>
        </p:txBody>
      </p:sp>
      <p:sp>
        <p:nvSpPr>
          <p:cNvPr id="15380" name="TextBox 34"/>
          <p:cNvSpPr txBox="1">
            <a:spLocks noChangeArrowheads="1"/>
          </p:cNvSpPr>
          <p:nvPr/>
        </p:nvSpPr>
        <p:spPr bwMode="auto">
          <a:xfrm>
            <a:off x="5867400" y="2205038"/>
            <a:ext cx="288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2000" b="1"/>
              <a:t>+</a:t>
            </a:r>
            <a:endParaRPr lang="ru-RU" altLang="ru-RU" sz="2000" b="1"/>
          </a:p>
        </p:txBody>
      </p:sp>
      <p:sp>
        <p:nvSpPr>
          <p:cNvPr id="15381" name="TextBox 35"/>
          <p:cNvSpPr txBox="1">
            <a:spLocks noChangeArrowheads="1"/>
          </p:cNvSpPr>
          <p:nvPr/>
        </p:nvSpPr>
        <p:spPr bwMode="auto">
          <a:xfrm>
            <a:off x="5867400" y="4724400"/>
            <a:ext cx="28892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2000" b="1"/>
              <a:t>+</a:t>
            </a:r>
            <a:endParaRPr lang="ru-RU" altLang="ru-RU" sz="2000" b="1"/>
          </a:p>
        </p:txBody>
      </p:sp>
      <p:sp>
        <p:nvSpPr>
          <p:cNvPr id="15382" name="TextBox 36"/>
          <p:cNvSpPr txBox="1">
            <a:spLocks noChangeArrowheads="1"/>
          </p:cNvSpPr>
          <p:nvPr/>
        </p:nvSpPr>
        <p:spPr bwMode="auto">
          <a:xfrm>
            <a:off x="3203575" y="2276475"/>
            <a:ext cx="288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2000" b="1"/>
              <a:t>=</a:t>
            </a:r>
            <a:endParaRPr lang="ru-RU" altLang="ru-RU" sz="2000" b="1"/>
          </a:p>
        </p:txBody>
      </p:sp>
      <p:sp>
        <p:nvSpPr>
          <p:cNvPr id="15383" name="TextBox 37"/>
          <p:cNvSpPr txBox="1">
            <a:spLocks noChangeArrowheads="1"/>
          </p:cNvSpPr>
          <p:nvPr/>
        </p:nvSpPr>
        <p:spPr bwMode="auto">
          <a:xfrm>
            <a:off x="3132138" y="4797425"/>
            <a:ext cx="287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2000" b="1"/>
              <a:t>=</a:t>
            </a:r>
            <a:endParaRPr lang="ru-RU" altLang="ru-RU" sz="2000" b="1"/>
          </a:p>
        </p:txBody>
      </p:sp>
      <p:sp>
        <p:nvSpPr>
          <p:cNvPr id="15384" name="TextBox 38"/>
          <p:cNvSpPr txBox="1">
            <a:spLocks noChangeArrowheads="1"/>
          </p:cNvSpPr>
          <p:nvPr/>
        </p:nvSpPr>
        <p:spPr bwMode="auto">
          <a:xfrm>
            <a:off x="7164388" y="2205038"/>
            <a:ext cx="287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2000" b="1"/>
              <a:t>=</a:t>
            </a:r>
            <a:endParaRPr lang="ru-RU" altLang="ru-RU" sz="2000" b="1"/>
          </a:p>
        </p:txBody>
      </p:sp>
      <p:sp>
        <p:nvSpPr>
          <p:cNvPr id="15385" name="TextBox 39"/>
          <p:cNvSpPr txBox="1">
            <a:spLocks noChangeArrowheads="1"/>
          </p:cNvSpPr>
          <p:nvPr/>
        </p:nvSpPr>
        <p:spPr bwMode="auto">
          <a:xfrm>
            <a:off x="7235825" y="4652963"/>
            <a:ext cx="288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ru-RU" sz="2000" b="1"/>
              <a:t>=</a:t>
            </a:r>
            <a:endParaRPr lang="ru-RU" altLang="ru-RU" sz="2000" b="1"/>
          </a:p>
        </p:txBody>
      </p:sp>
      <p:sp>
        <p:nvSpPr>
          <p:cNvPr id="15386" name="TextBox 40"/>
          <p:cNvSpPr txBox="1">
            <a:spLocks noChangeArrowheads="1"/>
          </p:cNvSpPr>
          <p:nvPr/>
        </p:nvSpPr>
        <p:spPr bwMode="auto">
          <a:xfrm>
            <a:off x="755650" y="3357563"/>
            <a:ext cx="1223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ru-RU" sz="1600" b="1"/>
              <a:t>Common Paint</a:t>
            </a:r>
            <a:endParaRPr lang="ru-RU" altLang="ru-RU" sz="1600" b="1"/>
          </a:p>
        </p:txBody>
      </p:sp>
      <p:sp>
        <p:nvSpPr>
          <p:cNvPr id="15387" name="TextBox 41"/>
          <p:cNvSpPr txBox="1">
            <a:spLocks noChangeArrowheads="1"/>
          </p:cNvSpPr>
          <p:nvPr/>
        </p:nvSpPr>
        <p:spPr bwMode="auto">
          <a:xfrm>
            <a:off x="1908175" y="3357563"/>
            <a:ext cx="1223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ru-RU" sz="1600" b="1"/>
              <a:t>Secret Colours</a:t>
            </a:r>
            <a:endParaRPr lang="ru-RU" altLang="ru-RU" sz="1600" b="1"/>
          </a:p>
        </p:txBody>
      </p:sp>
      <p:sp>
        <p:nvSpPr>
          <p:cNvPr id="15388" name="TextBox 42"/>
          <p:cNvSpPr txBox="1">
            <a:spLocks noChangeArrowheads="1"/>
          </p:cNvSpPr>
          <p:nvPr/>
        </p:nvSpPr>
        <p:spPr bwMode="auto">
          <a:xfrm>
            <a:off x="6011863" y="3357563"/>
            <a:ext cx="1223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ru-RU" sz="1600" b="1"/>
              <a:t>Secret Colours</a:t>
            </a:r>
            <a:endParaRPr lang="ru-RU" altLang="ru-RU" sz="1600" b="1"/>
          </a:p>
        </p:txBody>
      </p:sp>
      <p:sp>
        <p:nvSpPr>
          <p:cNvPr id="15389" name="TextBox 43"/>
          <p:cNvSpPr txBox="1">
            <a:spLocks noChangeArrowheads="1"/>
          </p:cNvSpPr>
          <p:nvPr/>
        </p:nvSpPr>
        <p:spPr bwMode="auto">
          <a:xfrm>
            <a:off x="7451725" y="3357563"/>
            <a:ext cx="1223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ru-RU" sz="1600" b="1"/>
              <a:t>Common Secret</a:t>
            </a:r>
            <a:endParaRPr lang="ru-RU" altLang="ru-RU" sz="1600" b="1"/>
          </a:p>
        </p:txBody>
      </p:sp>
      <p:sp>
        <p:nvSpPr>
          <p:cNvPr id="15390" name="TextBox 52"/>
          <p:cNvSpPr txBox="1">
            <a:spLocks noChangeArrowheads="1"/>
          </p:cNvSpPr>
          <p:nvPr/>
        </p:nvSpPr>
        <p:spPr bwMode="auto">
          <a:xfrm>
            <a:off x="3492500" y="3429000"/>
            <a:ext cx="25193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ru-RU" sz="1600" b="1"/>
              <a:t>Public Transport</a:t>
            </a:r>
          </a:p>
        </p:txBody>
      </p:sp>
      <p:sp>
        <p:nvSpPr>
          <p:cNvPr id="15391" name="Прямоугольник 44"/>
          <p:cNvSpPr>
            <a:spLocks noChangeArrowheads="1"/>
          </p:cNvSpPr>
          <p:nvPr/>
        </p:nvSpPr>
        <p:spPr bwMode="auto">
          <a:xfrm>
            <a:off x="3419475" y="5876925"/>
            <a:ext cx="5113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altLang="ru-RU" b="1"/>
              <a:t>SSL Best Practices </a:t>
            </a:r>
          </a:p>
          <a:p>
            <a:pPr algn="r" eaLnBrk="1" hangingPunct="1"/>
            <a:r>
              <a:rPr lang="ru-RU" altLang="ru-RU" u="sng">
                <a:hlinkClick r:id="rId9"/>
              </a:rPr>
              <a:t>https://www.ssllabs.com/projects/best-practices/</a:t>
            </a:r>
            <a:endParaRPr lang="ru-RU" altLang="ru-RU"/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 flipV="1">
            <a:off x="4006850" y="3789363"/>
            <a:ext cx="493713" cy="4318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V="1">
            <a:off x="4859338" y="3141663"/>
            <a:ext cx="433387" cy="3587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995738" y="3141663"/>
            <a:ext cx="431800" cy="3587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15390" idx="2"/>
          </p:cNvCxnSpPr>
          <p:nvPr/>
        </p:nvCxnSpPr>
        <p:spPr>
          <a:xfrm>
            <a:off x="4751388" y="3767138"/>
            <a:ext cx="541337" cy="4540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21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Diffie</a:t>
            </a:r>
            <a:r>
              <a:rPr lang="en-US" dirty="0" smtClean="0"/>
              <a:t>-Hellman math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1437"/>
            <a:ext cx="8211008" cy="4507843"/>
          </a:xfrm>
        </p:spPr>
      </p:pic>
    </p:spTree>
    <p:extLst>
      <p:ext uri="{BB962C8B-B14F-4D97-AF65-F5344CB8AC3E}">
        <p14:creationId xmlns:p14="http://schemas.microsoft.com/office/powerpoint/2010/main" val="149903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Handshake </a:t>
            </a:r>
            <a:r>
              <a:rPr lang="en-US" dirty="0" err="1" smtClean="0"/>
              <a:t>struct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412776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/>
              <a:t>In case of DH key exchange signed data </a:t>
            </a:r>
            <a:r>
              <a:rPr lang="en-US" sz="2600" b="1" dirty="0">
                <a:solidFill>
                  <a:schemeClr val="tx2"/>
                </a:solidFill>
              </a:rPr>
              <a:t>includes</a:t>
            </a:r>
            <a:r>
              <a:rPr lang="en-US" sz="2600" b="1" dirty="0"/>
              <a:t>:</a:t>
            </a:r>
          </a:p>
          <a:p>
            <a:pPr marL="800100" lvl="1" indent="-342900">
              <a:spcAft>
                <a:spcPts val="12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2600" b="1" dirty="0"/>
              <a:t>opaque </a:t>
            </a:r>
            <a:r>
              <a:rPr lang="en-US" sz="2600" b="1" dirty="0" err="1"/>
              <a:t>client_random</a:t>
            </a:r>
            <a:r>
              <a:rPr lang="en-US" sz="2600" b="1" dirty="0"/>
              <a:t>[32]; </a:t>
            </a:r>
          </a:p>
          <a:p>
            <a:pPr marL="800100" lvl="1" indent="-342900">
              <a:spcAft>
                <a:spcPts val="12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2600" b="1" dirty="0"/>
              <a:t>opaque </a:t>
            </a:r>
            <a:r>
              <a:rPr lang="en-US" sz="2600" b="1" dirty="0" err="1"/>
              <a:t>server_random</a:t>
            </a:r>
            <a:r>
              <a:rPr lang="en-US" sz="2600" b="1" dirty="0"/>
              <a:t>[32]; </a:t>
            </a:r>
          </a:p>
          <a:p>
            <a:pPr marL="800100" lvl="1" indent="-342900">
              <a:spcAft>
                <a:spcPts val="12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2600" b="1" dirty="0" err="1" smtClean="0"/>
              <a:t>serverDHParams</a:t>
            </a:r>
            <a:r>
              <a:rPr lang="en-US" sz="2600" b="1" dirty="0" smtClean="0"/>
              <a:t> </a:t>
            </a:r>
            <a:r>
              <a:rPr lang="en-US" sz="2600" b="1" dirty="0" err="1"/>
              <a:t>params</a:t>
            </a:r>
            <a:r>
              <a:rPr lang="en-US" sz="2600" b="1" dirty="0"/>
              <a:t>; </a:t>
            </a:r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ru-RU" sz="1000" b="1" dirty="0" smtClean="0"/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rgbClr val="C00000"/>
                </a:solidFill>
              </a:rPr>
              <a:t>DOES NOT </a:t>
            </a:r>
            <a:r>
              <a:rPr lang="en-US" sz="2600" b="1" dirty="0"/>
              <a:t>include the negotiating Cipher Suite id</a:t>
            </a:r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ru-RU" sz="1000" b="1" dirty="0"/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/>
              <a:t>The result will be checked </a:t>
            </a:r>
            <a:r>
              <a:rPr lang="en-US" sz="2600" b="1" dirty="0">
                <a:solidFill>
                  <a:srgbClr val="C00000"/>
                </a:solidFill>
              </a:rPr>
              <a:t>at the end of the handshake</a:t>
            </a:r>
          </a:p>
        </p:txBody>
      </p:sp>
    </p:spTree>
    <p:extLst>
      <p:ext uri="{BB962C8B-B14F-4D97-AF65-F5344CB8AC3E}">
        <p14:creationId xmlns:p14="http://schemas.microsoft.com/office/powerpoint/2010/main" val="1548094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Handshake in case of attack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0768"/>
            <a:ext cx="8712968" cy="4968552"/>
          </a:xfrm>
        </p:spPr>
      </p:pic>
    </p:spTree>
    <p:extLst>
      <p:ext uri="{BB962C8B-B14F-4D97-AF65-F5344CB8AC3E}">
        <p14:creationId xmlns:p14="http://schemas.microsoft.com/office/powerpoint/2010/main" val="305968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Why does it work?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412776"/>
            <a:ext cx="777686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/>
              <a:t>Too short </a:t>
            </a:r>
            <a:r>
              <a:rPr lang="en-US" sz="2600" b="1" dirty="0" smtClean="0"/>
              <a:t>parameters:</a:t>
            </a:r>
            <a:endParaRPr lang="en-US" sz="2600" b="1" dirty="0"/>
          </a:p>
          <a:p>
            <a:pPr marL="800100" lvl="1" indent="-342900">
              <a:spcAft>
                <a:spcPts val="12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2600" b="1" dirty="0" err="1"/>
              <a:t>Precalc</a:t>
            </a:r>
            <a:r>
              <a:rPr lang="en-US" sz="2600" b="1" dirty="0"/>
              <a:t> for hard-coded values</a:t>
            </a:r>
          </a:p>
          <a:p>
            <a:pPr marL="800100" lvl="1" indent="-342900">
              <a:spcAft>
                <a:spcPts val="12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2600" b="1" dirty="0"/>
              <a:t>Add some timeouts to provide correct Finished message</a:t>
            </a:r>
          </a:p>
          <a:p>
            <a:pPr marL="800100" lvl="1" indent="-342900">
              <a:spcAft>
                <a:spcPts val="12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sz="2600" b="1" dirty="0"/>
              <a:t>Profit</a:t>
            </a:r>
            <a:r>
              <a:rPr lang="en-US" sz="2600" b="1" dirty="0" smtClean="0"/>
              <a:t>!</a:t>
            </a:r>
          </a:p>
          <a:p>
            <a:pPr marL="800100" lvl="1" indent="-342900">
              <a:spcAft>
                <a:spcPts val="12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ü"/>
            </a:pPr>
            <a:endParaRPr lang="en-US" sz="1000" b="1" dirty="0"/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 smtClean="0"/>
              <a:t>2 </a:t>
            </a:r>
            <a:r>
              <a:rPr lang="en-US" sz="2600" b="1" dirty="0"/>
              <a:t>primes used at 92% Apache </a:t>
            </a:r>
            <a:r>
              <a:rPr lang="en-US" sz="2600" b="1" dirty="0" smtClean="0"/>
              <a:t>sites</a:t>
            </a:r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en-US" sz="1000" b="1" dirty="0"/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/>
              <a:t>512 bits is too </a:t>
            </a:r>
            <a:r>
              <a:rPr lang="en-US" sz="2600" b="1" dirty="0" smtClean="0"/>
              <a:t>short</a:t>
            </a:r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endParaRPr lang="en-US" sz="1000" b="1" dirty="0"/>
          </a:p>
          <a:p>
            <a:pPr marL="342900" indent="-432000">
              <a:spcAft>
                <a:spcPts val="12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/>
              <a:t>1024 bits can be attacked too</a:t>
            </a:r>
          </a:p>
        </p:txBody>
      </p:sp>
    </p:spTree>
    <p:extLst>
      <p:ext uri="{BB962C8B-B14F-4D97-AF65-F5344CB8AC3E}">
        <p14:creationId xmlns:p14="http://schemas.microsoft.com/office/powerpoint/2010/main" val="1139975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Who is under the attack?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133356"/>
            <a:ext cx="777686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432000">
              <a:spcAft>
                <a:spcPts val="24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/>
              <a:t>SSH - 25% if 1024 bits is </a:t>
            </a:r>
            <a:r>
              <a:rPr lang="en-US" sz="2600" b="1" dirty="0" smtClean="0"/>
              <a:t>broken</a:t>
            </a:r>
          </a:p>
          <a:p>
            <a:pPr marL="342900" indent="-432000">
              <a:spcAft>
                <a:spcPts val="24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 smtClean="0"/>
              <a:t>IKEv1 </a:t>
            </a:r>
            <a:r>
              <a:rPr lang="en-US" sz="2600" b="1" dirty="0"/>
              <a:t>(IPSEC VPNs) – 66% if 1024 is </a:t>
            </a:r>
            <a:r>
              <a:rPr lang="en-US" sz="2600" b="1" dirty="0" smtClean="0"/>
              <a:t>broken</a:t>
            </a:r>
          </a:p>
          <a:p>
            <a:pPr marL="342900" indent="-432000">
              <a:spcAft>
                <a:spcPts val="24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 smtClean="0"/>
              <a:t>HTTPS (7% popular sites)</a:t>
            </a:r>
          </a:p>
          <a:p>
            <a:pPr marL="342900" indent="-432000">
              <a:spcAft>
                <a:spcPts val="24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 err="1" smtClean="0"/>
              <a:t>IPSec</a:t>
            </a:r>
            <a:r>
              <a:rPr lang="en-US" sz="2600" b="1" dirty="0" smtClean="0"/>
              <a:t> </a:t>
            </a:r>
          </a:p>
          <a:p>
            <a:pPr marL="342900" indent="-432000">
              <a:spcAft>
                <a:spcPts val="24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 smtClean="0"/>
              <a:t> </a:t>
            </a:r>
            <a:r>
              <a:rPr lang="en-US" sz="2600" b="1" dirty="0"/>
              <a:t>POP3S/IMAPS/SMPTP 8-15%</a:t>
            </a:r>
          </a:p>
          <a:p>
            <a:pPr lvl="1">
              <a:spcAft>
                <a:spcPts val="2400"/>
              </a:spcAft>
              <a:buClr>
                <a:srgbClr val="C00000"/>
              </a:buClr>
              <a:buSzPct val="100000"/>
            </a:pPr>
            <a:r>
              <a:rPr lang="en-US" sz="2600" b="1" dirty="0"/>
              <a:t>Postfix enables EXPORT </a:t>
            </a:r>
            <a:r>
              <a:rPr lang="en-US" sz="2600" b="1" dirty="0" err="1"/>
              <a:t>Ciphersuites</a:t>
            </a:r>
            <a:r>
              <a:rPr lang="en-US" sz="2600" b="1" dirty="0"/>
              <a:t> by default</a:t>
            </a:r>
          </a:p>
          <a:p>
            <a:pPr marL="342900" indent="-432000">
              <a:spcAft>
                <a:spcPts val="2400"/>
              </a:spcAft>
              <a:buClr>
                <a:srgbClr val="C00000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600" b="1" dirty="0" smtClean="0"/>
              <a:t>… </a:t>
            </a:r>
            <a:r>
              <a:rPr lang="en-US" sz="2600" b="1" dirty="0"/>
              <a:t>all protocols using DH scheme</a:t>
            </a:r>
          </a:p>
        </p:txBody>
      </p:sp>
    </p:spTree>
    <p:extLst>
      <p:ext uri="{BB962C8B-B14F-4D97-AF65-F5344CB8AC3E}">
        <p14:creationId xmlns:p14="http://schemas.microsoft.com/office/powerpoint/2010/main" val="1314523608"/>
      </p:ext>
    </p:extLst>
  </p:cSld>
  <p:clrMapOvr>
    <a:masterClrMapping/>
  </p:clrMapOvr>
</p:sld>
</file>

<file path=ppt/theme/theme1.xml><?xml version="1.0" encoding="utf-8"?>
<a:theme xmlns:a="http://schemas.openxmlformats.org/drawingml/2006/main" name="+++cdb2004c007l">
  <a:themeElements>
    <a:clrScheme name="sample 3">
      <a:dk1>
        <a:srgbClr val="000066"/>
      </a:dk1>
      <a:lt1>
        <a:srgbClr val="FFFFFF"/>
      </a:lt1>
      <a:dk2>
        <a:srgbClr val="50A834"/>
      </a:dk2>
      <a:lt2>
        <a:srgbClr val="B2B2B2"/>
      </a:lt2>
      <a:accent1>
        <a:srgbClr val="2045AE"/>
      </a:accent1>
      <a:accent2>
        <a:srgbClr val="FF9933"/>
      </a:accent2>
      <a:accent3>
        <a:srgbClr val="FFFFFF"/>
      </a:accent3>
      <a:accent4>
        <a:srgbClr val="000056"/>
      </a:accent4>
      <a:accent5>
        <a:srgbClr val="ABB0D3"/>
      </a:accent5>
      <a:accent6>
        <a:srgbClr val="E78A2D"/>
      </a:accent6>
      <a:hlink>
        <a:srgbClr val="3DC5C5"/>
      </a:hlink>
      <a:folHlink>
        <a:srgbClr val="6B41BF"/>
      </a:folHlink>
    </a:clrScheme>
    <a:fontScheme name="sa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4C1A37"/>
        </a:dk1>
        <a:lt1>
          <a:srgbClr val="FFFFFF"/>
        </a:lt1>
        <a:dk2>
          <a:srgbClr val="FFFFE7"/>
        </a:dk2>
        <a:lt2>
          <a:srgbClr val="B2B2B2"/>
        </a:lt2>
        <a:accent1>
          <a:srgbClr val="C06C98"/>
        </a:accent1>
        <a:accent2>
          <a:srgbClr val="FF9966"/>
        </a:accent2>
        <a:accent3>
          <a:srgbClr val="FFFFFF"/>
        </a:accent3>
        <a:accent4>
          <a:srgbClr val="40142D"/>
        </a:accent4>
        <a:accent5>
          <a:srgbClr val="DCBACA"/>
        </a:accent5>
        <a:accent6>
          <a:srgbClr val="E78A5C"/>
        </a:accent6>
        <a:hlink>
          <a:srgbClr val="BD6D45"/>
        </a:hlink>
        <a:folHlink>
          <a:srgbClr val="3AAB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FFFFFF"/>
        </a:dk2>
        <a:lt2>
          <a:srgbClr val="B2B2B2"/>
        </a:lt2>
        <a:accent1>
          <a:srgbClr val="2879B0"/>
        </a:accent1>
        <a:accent2>
          <a:srgbClr val="0099CC"/>
        </a:accent2>
        <a:accent3>
          <a:srgbClr val="FFFFFF"/>
        </a:accent3>
        <a:accent4>
          <a:srgbClr val="002A56"/>
        </a:accent4>
        <a:accent5>
          <a:srgbClr val="ACBED4"/>
        </a:accent5>
        <a:accent6>
          <a:srgbClr val="008AB9"/>
        </a:accent6>
        <a:hlink>
          <a:srgbClr val="A9683B"/>
        </a:hlink>
        <a:folHlink>
          <a:srgbClr val="166A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50A834"/>
        </a:dk2>
        <a:lt2>
          <a:srgbClr val="B2B2B2"/>
        </a:lt2>
        <a:accent1>
          <a:srgbClr val="2045AE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ABB0D3"/>
        </a:accent5>
        <a:accent6>
          <a:srgbClr val="E78A2D"/>
        </a:accent6>
        <a:hlink>
          <a:srgbClr val="3DC5C5"/>
        </a:hlink>
        <a:folHlink>
          <a:srgbClr val="6B41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+++cdb2004c007l</Template>
  <TotalTime>15200</TotalTime>
  <Words>275</Words>
  <Application>Microsoft Office PowerPoint</Application>
  <PresentationFormat>Экран (4:3)</PresentationFormat>
  <Paragraphs>92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+++cdb2004c007l</vt:lpstr>
      <vt:lpstr>Logjam: new dangers for secure protocols  </vt:lpstr>
      <vt:lpstr>Attack of 2015 – FREAK</vt:lpstr>
      <vt:lpstr>Attack of 2015 – LogJam</vt:lpstr>
      <vt:lpstr>Diffie-Hellman scheme</vt:lpstr>
      <vt:lpstr>Diffie-Hellman math</vt:lpstr>
      <vt:lpstr>Handshake struct</vt:lpstr>
      <vt:lpstr>Handshake in case of attack</vt:lpstr>
      <vt:lpstr>Why does it work?</vt:lpstr>
      <vt:lpstr>Who is under the attack?</vt:lpstr>
      <vt:lpstr>How to avoid the attack?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Marina Nikerova</dc:creator>
  <cp:lastModifiedBy>Baskakova</cp:lastModifiedBy>
  <cp:revision>837</cp:revision>
  <dcterms:created xsi:type="dcterms:W3CDTF">2010-06-09T14:17:01Z</dcterms:created>
  <dcterms:modified xsi:type="dcterms:W3CDTF">2015-05-26T11:45:43Z</dcterms:modified>
</cp:coreProperties>
</file>