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5"/>
  </p:notesMasterIdLst>
  <p:sldIdLst>
    <p:sldId id="256" r:id="rId2"/>
    <p:sldId id="258" r:id="rId3"/>
    <p:sldId id="257" r:id="rId4"/>
    <p:sldId id="260" r:id="rId5"/>
    <p:sldId id="259" r:id="rId6"/>
    <p:sldId id="265" r:id="rId7"/>
    <p:sldId id="263" r:id="rId8"/>
    <p:sldId id="264" r:id="rId9"/>
    <p:sldId id="266" r:id="rId10"/>
    <p:sldId id="261" r:id="rId11"/>
    <p:sldId id="267" r:id="rId12"/>
    <p:sldId id="268" r:id="rId13"/>
    <p:sldId id="262" r:id="rId14"/>
    <p:sldId id="269" r:id="rId15"/>
    <p:sldId id="285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0" r:id="rId24"/>
    <p:sldId id="281" r:id="rId25"/>
    <p:sldId id="282" r:id="rId26"/>
    <p:sldId id="286" r:id="rId27"/>
    <p:sldId id="287" r:id="rId28"/>
    <p:sldId id="288" r:id="rId29"/>
    <p:sldId id="283" r:id="rId30"/>
    <p:sldId id="284" r:id="rId31"/>
    <p:sldId id="292" r:id="rId32"/>
    <p:sldId id="293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21" autoAdjust="0"/>
    <p:restoredTop sz="71229" autoAdjust="0"/>
  </p:normalViewPr>
  <p:slideViewPr>
    <p:cSldViewPr>
      <p:cViewPr>
        <p:scale>
          <a:sx n="66" d="100"/>
          <a:sy n="66" d="100"/>
        </p:scale>
        <p:origin x="-1896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5B52-6DC1-4793-A8BF-DB1E13F6176F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2D0E-F89B-4E69-B53A-B234CE59B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69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026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15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15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15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15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– организация </a:t>
            </a:r>
            <a:r>
              <a:rPr lang="en-US" dirty="0" smtClean="0"/>
              <a:t>Proxy</a:t>
            </a:r>
            <a:r>
              <a:rPr lang="ru-RU" dirty="0" smtClean="0"/>
              <a:t>. Некоммерческая,</a:t>
            </a:r>
            <a:r>
              <a:rPr lang="ru-RU" baseline="0" dirty="0" smtClean="0"/>
              <a:t> негосударственная, равноудаленная. Представительная. Умеющая работать в понятных форматах, по понятным регламентам и с понятной фактурой для каждого ключевой стороны процесса. С настроенными интерфейсами и протоколами. И правильным ядром внутри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813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обструктивные</a:t>
            </a:r>
            <a:r>
              <a:rPr lang="ru-RU" baseline="0" dirty="0" smtClean="0"/>
              <a:t> коммуникационные паттерны сведутся к одному =)))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2567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2000 – начала отсчета</a:t>
            </a:r>
          </a:p>
          <a:p>
            <a:r>
              <a:rPr lang="ru-RU" dirty="0" smtClean="0"/>
              <a:t>Новая</a:t>
            </a:r>
            <a:r>
              <a:rPr lang="ru-RU" baseline="0" dirty="0" smtClean="0"/>
              <a:t> концепция регулирования, з</a:t>
            </a:r>
            <a:r>
              <a:rPr lang="ru-RU" dirty="0" smtClean="0"/>
              <a:t>акон 126-ФЗ о связи 2003 года и подзаконные акты. </a:t>
            </a:r>
            <a:r>
              <a:rPr lang="ru-RU" dirty="0" err="1" smtClean="0"/>
              <a:t>Дерегулирование</a:t>
            </a:r>
            <a:r>
              <a:rPr lang="en-US" dirty="0" smtClean="0"/>
              <a:t>:</a:t>
            </a:r>
            <a:r>
              <a:rPr lang="ru-RU" dirty="0" smtClean="0"/>
              <a:t> услуг передачи данных и </a:t>
            </a:r>
            <a:r>
              <a:rPr lang="ru-RU" dirty="0" err="1" smtClean="0"/>
              <a:t>шпд</a:t>
            </a:r>
            <a:r>
              <a:rPr lang="ru-RU" dirty="0" smtClean="0"/>
              <a:t>, переходов</a:t>
            </a:r>
            <a:r>
              <a:rPr lang="ru-RU" baseline="0" dirty="0" smtClean="0"/>
              <a:t> </a:t>
            </a:r>
            <a:r>
              <a:rPr lang="ru-RU" dirty="0" smtClean="0"/>
              <a:t>границы, построения и присоединения сетей, пропуска и обмена трафиком, оценки соответствия оборудования </a:t>
            </a:r>
          </a:p>
          <a:p>
            <a:endParaRPr lang="ru-RU" dirty="0" smtClean="0"/>
          </a:p>
          <a:p>
            <a:r>
              <a:rPr lang="ru-RU" dirty="0" smtClean="0"/>
              <a:t>2000-2010 – взлет ракеты</a:t>
            </a:r>
          </a:p>
          <a:p>
            <a:r>
              <a:rPr lang="ru-RU" dirty="0" smtClean="0"/>
              <a:t>От менее</a:t>
            </a:r>
            <a:r>
              <a:rPr lang="ru-RU" baseline="0" dirty="0" smtClean="0"/>
              <a:t> 3 млн в 2000 до более 40 млн в 2010, средний процент прироста – 23%</a:t>
            </a:r>
          </a:p>
          <a:p>
            <a:endParaRPr lang="ru-RU" dirty="0" smtClean="0"/>
          </a:p>
          <a:p>
            <a:r>
              <a:rPr lang="ru-RU" dirty="0" smtClean="0"/>
              <a:t>2010-2015 – полет нормальный?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1 января 2015 – более 80</a:t>
            </a:r>
            <a:r>
              <a:rPr lang="en-US" baseline="0" dirty="0" smtClean="0"/>
              <a:t> </a:t>
            </a:r>
            <a:r>
              <a:rPr lang="ru-RU" baseline="0" dirty="0" smtClean="0"/>
              <a:t>млн, более 67% населения страны (недельная аудитория)</a:t>
            </a:r>
            <a:r>
              <a:rPr lang="en-US" baseline="0" dirty="0" smtClean="0"/>
              <a:t>, www.gfk.com/ru/documents/internet_in_russia_2014-final_full.pdf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415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Однако!</a:t>
            </a:r>
          </a:p>
          <a:p>
            <a:endParaRPr lang="ru-RU" dirty="0" smtClean="0"/>
          </a:p>
          <a:p>
            <a:r>
              <a:rPr lang="ru-RU" dirty="0" smtClean="0"/>
              <a:t>С</a:t>
            </a:r>
            <a:r>
              <a:rPr lang="ru-RU" baseline="0" dirty="0" smtClean="0"/>
              <a:t> 2009 года падение прироста проникновения сети, на </a:t>
            </a:r>
            <a:r>
              <a:rPr lang="ru-RU" baseline="0" dirty="0" err="1" smtClean="0"/>
              <a:t>н.в</a:t>
            </a:r>
            <a:r>
              <a:rPr lang="ru-RU" baseline="0" dirty="0" smtClean="0"/>
              <a:t>. рост 9%</a:t>
            </a:r>
          </a:p>
          <a:p>
            <a:r>
              <a:rPr lang="ru-RU" baseline="0" dirty="0" smtClean="0"/>
              <a:t>Тормозящие факторы – объективные экономические, регуляторные, политические и субъективные психологические  действовали по отдельности. Рынок и аналитики %) отрабатывают их с некоторым опозданием </a:t>
            </a:r>
          </a:p>
          <a:p>
            <a:endParaRPr lang="ru-RU" dirty="0" smtClean="0"/>
          </a:p>
          <a:p>
            <a:r>
              <a:rPr lang="ru-RU" dirty="0" smtClean="0"/>
              <a:t>В «постолимпийскую» эпоху есть риск синергетического действия ингибиторов. По прогнозам</a:t>
            </a:r>
            <a:r>
              <a:rPr lang="ru-RU" baseline="0" dirty="0" smtClean="0"/>
              <a:t> РАЭК в случае кризисного сценария развития до 2020 года ожидает 3% рост интернет-аудитории и 8-10%% рост интернет-экономики 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596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отбросить экономические факторы и рассмотреть политический и регуляторный аспект,  битва за интернет – это битва за что и где?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Российский интернет-рынок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РАЭК - 8,2% ВВП, около 5 трлн руб., 1,3% - чистая интернет-экономика (контент, сервисы, платежи), 6,9% - зависимая, при этом с учётом инфраструктуры – домены, хостинг, Х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без учета услуг связи. Мобильный интернет, фиксированный ШПД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пропуск трафика дадут еще 0,7% ВВП и около 500 млрд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 25%, что значительно превышает показатели других отраслей и секторов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Негативный сценарий прогноза предполагает рост интернет-экономики 6-10%%, кризисный сценарий – 3-6%% до 2020 года, что также существенно выше средних показателей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Политический рынок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Сегодняшняя недельная интернет-аудитория - 80 млн чел.,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2015, российский электорат – 110 млн чел, ЦИК, 2012, 72% электората использует интернет, интернет доверяет 43% аудитории, ТВ – 39%,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РосИндекс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КомКон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2015. С учетом провала доверия во второй половине 2014 года на фоне «украинских» событий. С учетом планов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Минкомсвязи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подключению домохозяйств к ШПД в малых населенных пунктах, это доля электората в интернете может превысить 90%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Внешнеполитический, внешнеэкономический  рынок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Русскоязычная интернет-аудитория делит с франкоговорящей 8/9 место в мире, 3% мировой аудитории, internetworldstats.com, декабрь 2013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Русский язык занимает 2 место по использованию на веб-сайтах, 6,1% от общего объема,  W3Techs, март 2013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 мл чел – потенциальная интернет-аудитория, владеющая русским, как основным или вторым языком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Экономические и политические  внешние и внутренние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противоречия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будут нарастать, важность и актуальность интернет-тематики будет увеличиваться, как и внимание к отрасли  политиков и регуляторов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7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2011-2012</a:t>
            </a:r>
            <a:r>
              <a:rPr lang="ru-RU" baseline="0" dirty="0" smtClean="0"/>
              <a:t> года – начало активного вовлечения политиков, законодательной и исполнительной власти в регулировании сети Интернет и появления мощных регуляторных волн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Закон 149-ФЗ об информации, ИТ и о защите информации – с 2006 по 2011 внесено 3 редакции, с 2011 по </a:t>
            </a:r>
            <a:r>
              <a:rPr lang="ru-RU" baseline="0" dirty="0" err="1" smtClean="0"/>
              <a:t>н.в</a:t>
            </a:r>
            <a:r>
              <a:rPr lang="ru-RU" baseline="0" dirty="0" smtClean="0"/>
              <a:t>. 12 - редакций.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статьи 15.1-15.5 о блокировании. 126-ФЗ о связи – с 2003 по 2011 внесено 13 редакций, с 2011 по </a:t>
            </a:r>
            <a:r>
              <a:rPr lang="ru-RU" baseline="0" dirty="0" err="1" smtClean="0"/>
              <a:t>н.в</a:t>
            </a:r>
            <a:r>
              <a:rPr lang="ru-RU" baseline="0" dirty="0" smtClean="0"/>
              <a:t>. – 30.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- СОРМ, блокирование, идентификация</a:t>
            </a:r>
            <a:r>
              <a:rPr lang="en-US" baseline="0" dirty="0" smtClean="0"/>
              <a:t>. </a:t>
            </a:r>
            <a:r>
              <a:rPr lang="ru-RU" baseline="0" dirty="0" smtClean="0"/>
              <a:t> Но в целом ситуация с законом о связи более позитивная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Феномен </a:t>
            </a:r>
            <a:r>
              <a:rPr lang="en-US" baseline="0" dirty="0" smtClean="0"/>
              <a:t>fast track</a:t>
            </a:r>
            <a:r>
              <a:rPr lang="ru-RU" baseline="0" dirty="0" smtClean="0"/>
              <a:t> для интернет-инициатив, когда инициатива на ранней стадии проработки, перехватывается депутатским корпусом и без проведения общественного обсуждения, экспертной проработки и оценок регулирующего воздействия легализуется. Вчера в Интернете, сегодня в совете, а завтра в Российской Газете. Отрабатывается популистская повестка и </a:t>
            </a:r>
            <a:r>
              <a:rPr lang="ru-RU" baseline="0" dirty="0" err="1" smtClean="0"/>
              <a:t>медийный</a:t>
            </a:r>
            <a:r>
              <a:rPr lang="ru-RU" baseline="0" dirty="0" smtClean="0"/>
              <a:t> фактор. После чего остается уповать только на разумное и конструктивное </a:t>
            </a:r>
            <a:r>
              <a:rPr lang="ru-RU" baseline="0" dirty="0" err="1" smtClean="0"/>
              <a:t>правоприменение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Корректировка норм через имеющиеся институты – президентские советы, представителей и омбудсменов, общественную палату, правительственные и профильные комиссии и советы </a:t>
            </a:r>
            <a:r>
              <a:rPr lang="ru-RU" baseline="0" dirty="0" err="1" smtClean="0"/>
              <a:t>ФОИВов</a:t>
            </a:r>
            <a:r>
              <a:rPr lang="ru-RU" baseline="0" dirty="0" smtClean="0"/>
              <a:t> – отягощена врожденной неэффективностью – т.к. истинные интересы не вскрыты, изначальные противоречия между </a:t>
            </a:r>
            <a:r>
              <a:rPr lang="ru-RU" baseline="0" dirty="0" err="1" smtClean="0"/>
              <a:t>ФОИВами</a:t>
            </a:r>
            <a:r>
              <a:rPr lang="ru-RU" baseline="0" dirty="0" smtClean="0"/>
              <a:t> не сняты, политическая целесообразность - сохранить статус-кво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888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472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очевидно,</a:t>
            </a:r>
            <a:r>
              <a:rPr lang="ru-RU" baseline="0" dirty="0" smtClean="0"/>
              <a:t> п</a:t>
            </a:r>
            <a:r>
              <a:rPr lang="ru-RU" dirty="0" smtClean="0"/>
              <a:t>олитическое</a:t>
            </a:r>
            <a:r>
              <a:rPr lang="ru-RU" baseline="0" dirty="0" smtClean="0"/>
              <a:t> и регуляторное давление на Интернет, не уменьшится. Качество регуляторных инициатив, видимо, не повысится, если отрасли не взять на себя за это ответственность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843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 конструктивный диалог</a:t>
            </a:r>
            <a:r>
              <a:rPr lang="ru-RU" baseline="0" dirty="0" smtClean="0"/>
              <a:t> между инициаторами и проводниками политических и регуляторных инициатив. Разъяснение собственных и взаимных интересов, согласование позиций. </a:t>
            </a:r>
            <a:r>
              <a:rPr lang="ru-RU" dirty="0" smtClean="0"/>
              <a:t>У</a:t>
            </a:r>
            <a:r>
              <a:rPr lang="ru-RU" baseline="0" dirty="0" smtClean="0"/>
              <a:t> всех действующих структур свои сложившиеся практики и стандарты взаимодействия. Отсутствие необходимых интерфейсов и протоколов сторон ведет к непониманию. Общение проходит в рамках типичных </a:t>
            </a:r>
            <a:r>
              <a:rPr lang="ru-RU" baseline="0" dirty="0" err="1" smtClean="0"/>
              <a:t>обструктивных</a:t>
            </a:r>
            <a:r>
              <a:rPr lang="ru-RU" baseline="0" dirty="0" smtClean="0"/>
              <a:t> паттернов. Можете угадать наиболее характерные. Избытка взаимопонимания не наблюдается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15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2D0E-F89B-4E69-B53A-B234CE59BF8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15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441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070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79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734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349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34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23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70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597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23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94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A590-FE6A-41E5-B5C2-A12DAC676F53}" type="datetimeFigureOut">
              <a:rPr lang="ru-RU" smtClean="0"/>
              <a:pPr/>
              <a:t>6/10/15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2EFC-4355-444D-A85D-20D0CF48F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1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theopennet.ru" TargetMode="Externa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theopennet.ru" TargetMode="External"/><Relationship Id="rId3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theopennet.r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7157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Ассоциация </a:t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>«Открытая сеть»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3584208" y="1628800"/>
            <a:ext cx="1997735" cy="1557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56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«Отечественная» промышленность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операторы, поставщики сервиса должны использовать доверенную отечественную продукцию, ориентировать пользователя на доверенные отечественные ресурсы и сервисы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Госбезопасность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н</a:t>
            </a:r>
            <a:r>
              <a:rPr lang="ru-RU" dirty="0" smtClean="0"/>
              <a:t>у </a:t>
            </a:r>
            <a:r>
              <a:rPr lang="ru-RU" dirty="0" err="1" smtClean="0"/>
              <a:t>ок</a:t>
            </a:r>
            <a:r>
              <a:rPr lang="ru-RU" dirty="0" smtClean="0"/>
              <a:t>, если это действительно «отечественное» и «доверенное»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78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Госбезопасность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важно знать, где расположены узлы и линии связи, чьи они и как по ним ходит трафик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п</a:t>
            </a:r>
            <a:r>
              <a:rPr lang="ru-RU" dirty="0" smtClean="0"/>
              <a:t>оставить СОРМ на каждую линию и сервис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п</a:t>
            </a:r>
            <a:r>
              <a:rPr lang="ru-RU" dirty="0" smtClean="0"/>
              <a:t>ри необходимости, отключать пользователей и сервисы, приостанавливать оказание услуг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да, и можно ли ограничить использование зарубежной криптографии? </a:t>
            </a:r>
          </a:p>
          <a:p>
            <a:pPr marL="0" indent="0">
              <a:buClr>
                <a:schemeClr val="accent5"/>
              </a:buClr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00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63272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«Иная» безопасность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важно регистрировать сервисы и пользователей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фиксировать размещаемую ими информацию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к</a:t>
            </a:r>
            <a:r>
              <a:rPr lang="ru-RU" dirty="0" smtClean="0"/>
              <a:t>онтролировать и, при необходимости, ограничивать доступ к ней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ru-RU" dirty="0" smtClean="0"/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обрабатывать национальные данные и трафик локально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не зависеть от зарубежной и международной инфраструктуры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284965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* *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46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err="1">
                <a:solidFill>
                  <a:schemeClr val="tx2"/>
                </a:solidFill>
              </a:rPr>
              <a:t>Роскомнадзор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err="1"/>
              <a:t>о</a:t>
            </a:r>
            <a:r>
              <a:rPr lang="ru-RU" dirty="0" err="1" smtClean="0"/>
              <a:t>к</a:t>
            </a:r>
            <a:r>
              <a:rPr lang="ru-RU" dirty="0" smtClean="0"/>
              <a:t>, но так, </a:t>
            </a:r>
            <a:r>
              <a:rPr lang="ru-RU" dirty="0"/>
              <a:t>чтобы все это можно было </a:t>
            </a:r>
            <a:r>
              <a:rPr lang="ru-RU" dirty="0" smtClean="0"/>
              <a:t>проверять и контролировать!</a:t>
            </a:r>
            <a:endParaRPr lang="ru-RU" dirty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err="1" smtClean="0">
                <a:solidFill>
                  <a:schemeClr val="tx2"/>
                </a:solidFill>
              </a:rPr>
              <a:t>Россвязь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а ещё управлять </a:t>
            </a:r>
            <a:r>
              <a:rPr lang="ru-RU" dirty="0"/>
              <a:t>и чинить в </a:t>
            </a:r>
            <a:r>
              <a:rPr lang="ru-RU" dirty="0" smtClean="0"/>
              <a:t>случае ЧС/ЧП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да и не трогайте, пож-та, фонд УУС! </a:t>
            </a:r>
            <a:endParaRPr lang="ru-RU" dirty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err="1" smtClean="0">
                <a:solidFill>
                  <a:schemeClr val="tx2"/>
                </a:solidFill>
              </a:rPr>
              <a:t>Минкомсвязь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err="1"/>
              <a:t>м</a:t>
            </a:r>
            <a:r>
              <a:rPr lang="ru-RU" dirty="0" err="1" smtClean="0"/>
              <a:t>мм</a:t>
            </a:r>
            <a:r>
              <a:rPr lang="ru-RU" dirty="0" smtClean="0"/>
              <a:t>… </a:t>
            </a:r>
            <a:r>
              <a:rPr lang="ru-RU" dirty="0"/>
              <a:t>это </a:t>
            </a:r>
            <a:r>
              <a:rPr lang="ru-RU" dirty="0" smtClean="0"/>
              <a:t>всё? 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23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</a:rPr>
              <a:t>«Если бардак</a:t>
            </a:r>
            <a:r>
              <a:rPr lang="en-US" i="1" baseline="30000" dirty="0" smtClean="0">
                <a:solidFill>
                  <a:schemeClr val="tx2"/>
                </a:solidFill>
              </a:rPr>
              <a:t>*</a:t>
            </a:r>
            <a:r>
              <a:rPr lang="ru-RU" i="1" dirty="0" smtClean="0">
                <a:solidFill>
                  <a:schemeClr val="tx2"/>
                </a:solidFill>
              </a:rPr>
              <a:t> нельзя предотвратить - его нужно возглавить»</a:t>
            </a:r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800" dirty="0"/>
          </a:p>
          <a:p>
            <a:pPr marL="0" indent="0" algn="r">
              <a:buNone/>
            </a:pPr>
            <a:r>
              <a:rPr lang="ru-RU" sz="2800" dirty="0" smtClean="0"/>
              <a:t>Мудрец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</a:rPr>
              <a:t>«…а если не возглавить, то хотя бы принять в нём участие»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«Открытая сеть»</a:t>
            </a:r>
          </a:p>
          <a:p>
            <a:pPr marL="0" indent="0" algn="ctr"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7605581" y="4725144"/>
            <a:ext cx="998867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7596336" y="1814983"/>
            <a:ext cx="864096" cy="103795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2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Проблема коммуникаций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/>
              <a:t>Действующие лица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российское интернет-сообщество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р</a:t>
            </a:r>
            <a:r>
              <a:rPr lang="ru-RU" dirty="0" smtClean="0"/>
              <a:t>оссийские государственные </a:t>
            </a:r>
            <a:r>
              <a:rPr lang="ru-RU" dirty="0"/>
              <a:t>органы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международные </a:t>
            </a:r>
            <a:r>
              <a:rPr lang="en-US" dirty="0"/>
              <a:t>Internet Governance </a:t>
            </a:r>
            <a:r>
              <a:rPr lang="ru-RU" dirty="0"/>
              <a:t>организации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32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Проблема коммуникаций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0" y="1738089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82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Проблема коммуникаций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95736" y="1628800"/>
            <a:ext cx="5059449" cy="33729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27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Проблема коммуникаций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8000" y="1676400"/>
            <a:ext cx="81280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37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Проблема коммуникаций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51720" y="1700808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06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Российский Интернет, </a:t>
            </a:r>
            <a:r>
              <a:rPr lang="en-US" dirty="0" smtClean="0">
                <a:solidFill>
                  <a:schemeClr val="tx2"/>
                </a:solidFill>
              </a:rPr>
              <a:t>B.C.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6357148" cy="4525963"/>
          </a:xfrm>
        </p:spPr>
        <p:txBody>
          <a:bodyPr/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/>
              <a:t>2000 – начала отсчёта…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/>
              <a:t>2000-2010 – </a:t>
            </a:r>
            <a:r>
              <a:rPr lang="ru-RU" dirty="0" smtClean="0"/>
              <a:t>взлёт ракеты!</a:t>
            </a:r>
            <a:endParaRPr lang="ru-RU" dirty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/>
              <a:t>2010-201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полёт нормальный? 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Стыковка корабля с Международной космической станцией ожидается спустя примерно шесть часов после старта к стыковочному отсеку &quot;Пирс&quot; (СО1) российского сегмента МК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1422" r="37155"/>
          <a:stretch/>
        </p:blipFill>
        <p:spPr bwMode="auto">
          <a:xfrm>
            <a:off x="6904554" y="1556792"/>
            <a:ext cx="2239445" cy="536290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0050"/>
            <a:ext cx="5616624" cy="32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68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Проблема коммуникаций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79712" y="1635224"/>
            <a:ext cx="5368032" cy="402602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79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4499992" y="2132856"/>
            <a:ext cx="2448272" cy="1368152"/>
          </a:xfrm>
          <a:prstGeom prst="line">
            <a:avLst/>
          </a:prstGeom>
          <a:solidFill>
            <a:schemeClr val="bg2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23728" y="2132856"/>
            <a:ext cx="2376264" cy="1368152"/>
          </a:xfrm>
          <a:prstGeom prst="line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9992" y="3501008"/>
            <a:ext cx="0" cy="1728192"/>
          </a:xfrm>
          <a:prstGeom prst="line">
            <a:avLst/>
          </a:prstGeom>
          <a:solidFill>
            <a:schemeClr val="bg2"/>
          </a:solidFill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Решение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971600" y="1556792"/>
            <a:ext cx="3024336" cy="2016224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accent1"/>
              </a:buClr>
            </a:pPr>
            <a:r>
              <a:rPr lang="ru-RU" dirty="0" smtClean="0">
                <a:solidFill>
                  <a:schemeClr val="tx1"/>
                </a:solidFill>
              </a:rPr>
              <a:t>интернет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сообщество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076056" y="1628800"/>
            <a:ext cx="2952328" cy="1944216"/>
          </a:xfrm>
          <a:prstGeom prst="cloud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accent1"/>
              </a:buClr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ациональ-ные </a:t>
            </a:r>
            <a:r>
              <a:rPr lang="ru-RU" dirty="0" smtClean="0">
                <a:solidFill>
                  <a:schemeClr val="tx1"/>
                </a:solidFill>
              </a:rPr>
              <a:t>государ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ственные</a:t>
            </a:r>
            <a:r>
              <a:rPr lang="ru-RU" dirty="0" smtClean="0">
                <a:solidFill>
                  <a:schemeClr val="tx1"/>
                </a:solidFill>
              </a:rPr>
              <a:t> органы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2987824" y="4005064"/>
            <a:ext cx="3096344" cy="1944216"/>
          </a:xfrm>
          <a:prstGeom prst="cloud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accent1"/>
              </a:buClr>
            </a:pPr>
            <a:r>
              <a:rPr lang="ru-RU" dirty="0" err="1" smtClean="0">
                <a:solidFill>
                  <a:schemeClr val="tx1"/>
                </a:solidFill>
              </a:rPr>
              <a:t>международ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IG </a:t>
            </a:r>
            <a:r>
              <a:rPr lang="ru-RU" dirty="0" smtClean="0">
                <a:solidFill>
                  <a:schemeClr val="tx1"/>
                </a:solidFill>
              </a:rPr>
              <a:t>организации</a:t>
            </a:r>
          </a:p>
        </p:txBody>
      </p:sp>
      <p:sp>
        <p:nvSpPr>
          <p:cNvPr id="10" name="Oval 9"/>
          <p:cNvSpPr/>
          <p:nvPr/>
        </p:nvSpPr>
        <p:spPr>
          <a:xfrm>
            <a:off x="3491880" y="2420888"/>
            <a:ext cx="2016224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организация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Proxy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4211960" y="2708920"/>
            <a:ext cx="626302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21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Решение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90677" y="1600200"/>
            <a:ext cx="6562646" cy="4525963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5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Интерфейсы и протоколы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/>
              <a:t>российское интернет-сообщество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представительная структура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пользователи и профессионалы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индивидуальное и корпоративное участие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en-US" dirty="0" smtClean="0"/>
              <a:t>ISP, </a:t>
            </a:r>
            <a:r>
              <a:rPr lang="ru-RU" dirty="0" smtClean="0"/>
              <a:t>магистральные операторы, </a:t>
            </a:r>
            <a:r>
              <a:rPr lang="en-US" dirty="0" smtClean="0"/>
              <a:t>IX, DC, </a:t>
            </a:r>
            <a:r>
              <a:rPr lang="ru-RU" dirty="0" smtClean="0"/>
              <a:t>сервис-провайдеры, контент-генераторы…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о</a:t>
            </a:r>
            <a:r>
              <a:rPr lang="ru-RU" dirty="0" smtClean="0"/>
              <a:t>бщее собрание и выборный совет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н</a:t>
            </a:r>
            <a:r>
              <a:rPr lang="ru-RU" dirty="0" smtClean="0"/>
              <a:t>азначаемый наблюдательный совет –представители государственных органов</a:t>
            </a:r>
            <a:br>
              <a:rPr lang="ru-RU" dirty="0" smtClean="0"/>
            </a:br>
            <a:r>
              <a:rPr lang="ru-RU" dirty="0" smtClean="0"/>
              <a:t>и общественных организаций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35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Интерфейсы и протоколы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07288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/>
              <a:t>российские государственные органы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п</a:t>
            </a:r>
            <a:r>
              <a:rPr lang="ru-RU" dirty="0" smtClean="0"/>
              <a:t>редставители ОГВ в наблюдательном совете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работа с профильными комитетами и советами Госдумы и </a:t>
            </a:r>
            <a:r>
              <a:rPr lang="ru-RU" dirty="0" err="1" smtClean="0"/>
              <a:t>Совфеда</a:t>
            </a:r>
            <a:r>
              <a:rPr lang="ru-RU" dirty="0" smtClean="0"/>
              <a:t>, участие в рабочих группах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р</a:t>
            </a:r>
            <a:r>
              <a:rPr lang="ru-RU" dirty="0" smtClean="0"/>
              <a:t>абота с профильными органами – Минкомсвязью, Минэком, ФСБ, ФАС, Роскомнадзором</a:t>
            </a:r>
            <a:r>
              <a:rPr lang="ru-RU" dirty="0"/>
              <a:t> </a:t>
            </a:r>
            <a:r>
              <a:rPr lang="ru-RU" dirty="0" smtClean="0"/>
              <a:t>и пр., участие в общественных, экспертных и консультативных советах…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работа с Общественной палатой, ТПП, президентскими советами, омбудсменами…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37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Интерфейсы и протоколы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07288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/>
              <a:t>международные </a:t>
            </a:r>
            <a:r>
              <a:rPr lang="en-US" dirty="0"/>
              <a:t>Internet Governance </a:t>
            </a:r>
            <a:r>
              <a:rPr lang="ru-RU" dirty="0"/>
              <a:t>организации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участие в региональных и международных межправительственных организациях –</a:t>
            </a:r>
            <a:r>
              <a:rPr lang="en-US" dirty="0" smtClean="0"/>
              <a:t> ITU, UNCTAD, UNODC, OECD, APEC, </a:t>
            </a:r>
            <a:r>
              <a:rPr lang="ru-RU" dirty="0" smtClean="0"/>
              <a:t>РСС…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партнерство и участие в региональных  </a:t>
            </a:r>
            <a:r>
              <a:rPr lang="ru-RU" dirty="0"/>
              <a:t>и </a:t>
            </a:r>
            <a:r>
              <a:rPr lang="ru-RU" dirty="0" smtClean="0"/>
              <a:t>международных неправительственных организациях –</a:t>
            </a:r>
            <a:r>
              <a:rPr lang="en-US" dirty="0" smtClean="0"/>
              <a:t> ISOC, ICANN, RIPE NCC, APNIC</a:t>
            </a:r>
            <a:r>
              <a:rPr lang="ru-RU" dirty="0" smtClean="0"/>
              <a:t>…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участие в ведущих отраслевых региональных и международных форумах и конференциях 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52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Фокус организации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/>
              <a:t>Критическая </a:t>
            </a:r>
            <a:r>
              <a:rPr lang="ru-RU" dirty="0" smtClean="0"/>
              <a:t>интернет-инфраструктура 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информационная</a:t>
            </a:r>
            <a:r>
              <a:rPr lang="ru-RU" dirty="0"/>
              <a:t>, </a:t>
            </a:r>
            <a:r>
              <a:rPr lang="ru-RU" dirty="0" smtClean="0"/>
              <a:t>вычислительная, телекоммуникационная</a:t>
            </a:r>
            <a:endParaRPr lang="ru-RU" dirty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у</a:t>
            </a:r>
            <a:r>
              <a:rPr lang="ru-RU" dirty="0" smtClean="0"/>
              <a:t>стойчивое функционирование и развитие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endParaRPr lang="ru-RU" dirty="0"/>
          </a:p>
          <a:p>
            <a:pPr marL="342900" lvl="1" indent="-342900"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sz="3200" dirty="0" smtClean="0"/>
              <a:t>Отраслевая экспертиза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т</a:t>
            </a:r>
            <a:r>
              <a:rPr lang="ru-RU" dirty="0" smtClean="0"/>
              <a:t>ехническая</a:t>
            </a:r>
            <a:r>
              <a:rPr lang="ru-RU" dirty="0"/>
              <a:t>, экономическая, правовая</a:t>
            </a:r>
          </a:p>
          <a:p>
            <a:pPr marL="342900" lvl="1" indent="-342900"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sz="3200" dirty="0" smtClean="0"/>
              <a:t>Объективные </a:t>
            </a:r>
            <a:r>
              <a:rPr lang="ru-RU" sz="3200" dirty="0"/>
              <a:t>данные </a:t>
            </a:r>
            <a:endParaRPr lang="ru-RU" sz="3200" dirty="0" smtClean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сбор данных, мониторинг </a:t>
            </a:r>
            <a:r>
              <a:rPr lang="ru-RU" dirty="0"/>
              <a:t>и контроль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Направления деятельности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3528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/>
              <a:t>Мониторинг инициатив 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законопроектных и нормотворческих инициатив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международных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Policy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 и </a:t>
            </a:r>
            <a:r>
              <a:rPr lang="ru-RU" dirty="0" err="1"/>
              <a:t>Technical</a:t>
            </a:r>
            <a:r>
              <a:rPr lang="ru-RU" dirty="0"/>
              <a:t> </a:t>
            </a:r>
            <a:r>
              <a:rPr lang="ru-RU" dirty="0" err="1"/>
              <a:t>Standardization</a:t>
            </a:r>
            <a:r>
              <a:rPr lang="ru-RU" dirty="0"/>
              <a:t> инициатив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/>
              <a:t>Экспертиза, разработка и продвижение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формирование и поддержание экспертной сети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обеспечение проектных и экспертных рабочих групп, предоставление технической площадки и функций </a:t>
            </a:r>
            <a:r>
              <a:rPr lang="ru-RU" dirty="0" smtClean="0"/>
              <a:t>секретариата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представительство в профильных институтах</a:t>
            </a:r>
            <a:endParaRPr lang="en-US" dirty="0" smtClean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endParaRPr lang="en-US" dirty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15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Направления деятельности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/>
              <a:t>Выполнение функций </a:t>
            </a:r>
            <a:r>
              <a:rPr lang="en-US" dirty="0" smtClean="0"/>
              <a:t>LIR </a:t>
            </a:r>
            <a:r>
              <a:rPr lang="ru-RU" dirty="0" smtClean="0"/>
              <a:t>и оператора-посредника сервисов </a:t>
            </a:r>
            <a:r>
              <a:rPr lang="en-US" dirty="0" smtClean="0"/>
              <a:t>RIR</a:t>
            </a:r>
            <a:endParaRPr lang="ru-RU" dirty="0" smtClean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/>
              <a:t>Создание </a:t>
            </a:r>
            <a:r>
              <a:rPr lang="ru-RU" dirty="0"/>
              <a:t>и </a:t>
            </a:r>
            <a:r>
              <a:rPr lang="ru-RU" dirty="0" smtClean="0"/>
              <a:t>поддержка</a:t>
            </a:r>
            <a:r>
              <a:rPr lang="en-US" dirty="0" smtClean="0"/>
              <a:t> </a:t>
            </a:r>
            <a:r>
              <a:rPr lang="ru-RU" dirty="0" smtClean="0"/>
              <a:t>инфраструктуры </a:t>
            </a:r>
            <a:r>
              <a:rPr lang="ru-RU" dirty="0"/>
              <a:t>и </a:t>
            </a:r>
            <a:r>
              <a:rPr lang="ru-RU" dirty="0" smtClean="0"/>
              <a:t>сервисов 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криптографического обеспечения различных </a:t>
            </a:r>
            <a:r>
              <a:rPr lang="ru-RU" dirty="0" err="1"/>
              <a:t>xSec</a:t>
            </a:r>
            <a:r>
              <a:rPr lang="ru-RU" dirty="0"/>
              <a:t> инициатив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реестра интернет-маршрутизации и технологических доменных зон, </a:t>
            </a:r>
            <a:r>
              <a:rPr lang="en-US" dirty="0"/>
              <a:t>ex. </a:t>
            </a:r>
            <a:r>
              <a:rPr lang="en-US" dirty="0" err="1"/>
              <a:t>arpa</a:t>
            </a:r>
            <a:r>
              <a:rPr lang="ru-RU" dirty="0"/>
              <a:t> 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распределенной системы интернет</a:t>
            </a:r>
            <a:r>
              <a:rPr lang="en-US" dirty="0"/>
              <a:t>-</a:t>
            </a:r>
            <a:r>
              <a:rPr lang="ru-RU" dirty="0"/>
              <a:t>мониторинга и измерений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98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Так победим!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«Открытая сеть»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390" t="10875" r="11150" b="20157"/>
          <a:stretch/>
        </p:blipFill>
        <p:spPr>
          <a:xfrm>
            <a:off x="2117136" y="1772816"/>
            <a:ext cx="4903136" cy="3696605"/>
          </a:xfrm>
          <a:prstGeom prst="rect">
            <a:avLst/>
          </a:prstGeom>
        </p:spPr>
      </p:pic>
      <p:pic>
        <p:nvPicPr>
          <p:cNvPr id="6" name="Рисунок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2895600" y="56388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3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ompany.yandex.ru/i/researches/2015/internet_regions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57028" y="1772816"/>
            <a:ext cx="7632848" cy="491773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1556792"/>
            <a:ext cx="60486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957028" y="1186157"/>
            <a:ext cx="3816424" cy="304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Российский Интернет,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nowadays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>
                <a:solidFill>
                  <a:schemeClr val="tx2"/>
                </a:solidFill>
              </a:rPr>
              <a:t>Ингибиторы </a:t>
            </a:r>
            <a:r>
              <a:rPr lang="ru-RU" dirty="0" smtClean="0">
                <a:solidFill>
                  <a:schemeClr val="tx2"/>
                </a:solidFill>
              </a:rPr>
              <a:t>роста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 smtClean="0"/>
              <a:t>Исчерпание лёгких рынков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Кризис 2008-2009, </a:t>
            </a:r>
            <a:r>
              <a:rPr lang="en-US" dirty="0"/>
              <a:t>M&amp;A</a:t>
            </a:r>
            <a:endParaRPr lang="ru-RU" dirty="0"/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Регуляторные волны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dirty="0"/>
              <a:t>«Стагнация» 2014-…</a:t>
            </a:r>
          </a:p>
          <a:p>
            <a:pPr marL="457200" lvl="1" indent="0">
              <a:buClr>
                <a:schemeClr val="accent5"/>
              </a:buCl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1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Приглашаем в </a:t>
            </a:r>
            <a:r>
              <a:rPr lang="ru-RU" dirty="0" smtClean="0"/>
              <a:t>ассоциацию «Открытая сеть»!</a:t>
            </a:r>
            <a:endParaRPr lang="en-US" dirty="0" smtClean="0"/>
          </a:p>
          <a:p>
            <a:pPr marL="0" indent="0" algn="ctr">
              <a:buNone/>
            </a:pPr>
            <a:r>
              <a:rPr lang="en-US" u="sng" dirty="0">
                <a:solidFill>
                  <a:srgbClr val="0070C0"/>
                </a:solidFill>
                <a:hlinkClick r:id="rId2"/>
              </a:rPr>
              <a:t>info@</a:t>
            </a:r>
            <a:r>
              <a:rPr lang="en-US" u="sng" dirty="0" smtClean="0">
                <a:solidFill>
                  <a:srgbClr val="0070C0"/>
                </a:solidFill>
                <a:hlinkClick r:id="rId2"/>
              </a:rPr>
              <a:t>theopennet.ru</a:t>
            </a:r>
            <a:endParaRPr lang="ru-RU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3585658" y="1268760"/>
            <a:ext cx="1997735" cy="1557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Приглашаем</a:t>
            </a:r>
            <a:r>
              <a:rPr lang="ru-RU" dirty="0" smtClean="0"/>
              <a:t> </a:t>
            </a:r>
            <a:r>
              <a:rPr lang="ru-RU" dirty="0" smtClean="0"/>
              <a:t>в ассоциацию «Открытая сеть»!</a:t>
            </a:r>
            <a:endParaRPr lang="en-US" dirty="0" smtClean="0"/>
          </a:p>
          <a:p>
            <a:pPr marL="0" indent="0" algn="ctr">
              <a:buNone/>
            </a:pPr>
            <a:r>
              <a:rPr lang="en-US" u="sng" dirty="0">
                <a:solidFill>
                  <a:srgbClr val="0070C0"/>
                </a:solidFill>
                <a:hlinkClick r:id="rId2"/>
              </a:rPr>
              <a:t>info@</a:t>
            </a:r>
            <a:r>
              <a:rPr lang="en-US" u="sng" dirty="0" smtClean="0">
                <a:solidFill>
                  <a:srgbClr val="0070C0"/>
                </a:solidFill>
                <a:hlinkClick r:id="rId2"/>
              </a:rPr>
              <a:t>theopennet.ru</a:t>
            </a:r>
            <a:endParaRPr lang="ru-RU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24 </a:t>
            </a:r>
            <a:r>
              <a:rPr lang="ru-RU" dirty="0" smtClean="0"/>
              <a:t>июня – общее собрание!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3585658" y="1268760"/>
            <a:ext cx="1997735" cy="1557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Приглашаем</a:t>
            </a:r>
            <a:r>
              <a:rPr lang="ru-RU" dirty="0" smtClean="0"/>
              <a:t> </a:t>
            </a:r>
            <a:r>
              <a:rPr lang="ru-RU" dirty="0" smtClean="0"/>
              <a:t>в ассоциацию «Открытая сеть»!</a:t>
            </a:r>
            <a:endParaRPr lang="en-US" dirty="0" smtClean="0"/>
          </a:p>
          <a:p>
            <a:pPr marL="0" indent="0" algn="ctr">
              <a:buNone/>
            </a:pPr>
            <a:r>
              <a:rPr lang="en-US" u="sng" dirty="0">
                <a:solidFill>
                  <a:srgbClr val="0070C0"/>
                </a:solidFill>
                <a:hlinkClick r:id="rId2"/>
              </a:rPr>
              <a:t>info@</a:t>
            </a:r>
            <a:r>
              <a:rPr lang="en-US" u="sng" dirty="0" smtClean="0">
                <a:solidFill>
                  <a:srgbClr val="0070C0"/>
                </a:solidFill>
                <a:hlinkClick r:id="rId2"/>
              </a:rPr>
              <a:t>theopennet.ru</a:t>
            </a:r>
            <a:endParaRPr lang="ru-RU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Будут печеньки!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3585658" y="1268760"/>
            <a:ext cx="1997735" cy="155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11600" y="5105400"/>
            <a:ext cx="1270000" cy="1263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Спасибо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smtClean="0">
                <a:solidFill>
                  <a:schemeClr val="tx2"/>
                </a:solidFill>
              </a:rPr>
              <a:t>Казань!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 descr="254563_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408" y="1991052"/>
            <a:ext cx="4126992" cy="3266748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Insh’Allah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D.V.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63" t="14852" r="84206" b="21002"/>
          <a:stretch/>
        </p:blipFill>
        <p:spPr>
          <a:xfrm>
            <a:off x="4114800" y="457200"/>
            <a:ext cx="10668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Ландшафт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07088" cy="525939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sz="4600" dirty="0">
                <a:solidFill>
                  <a:schemeClr val="tx2"/>
                </a:solidFill>
              </a:rPr>
              <a:t>Рынок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sz="4000" dirty="0" smtClean="0"/>
              <a:t>2014 - 8,2%</a:t>
            </a:r>
            <a:r>
              <a:rPr lang="en-US" sz="4000" dirty="0" smtClean="0"/>
              <a:t> </a:t>
            </a:r>
            <a:r>
              <a:rPr lang="ru-RU" sz="4000" dirty="0" smtClean="0"/>
              <a:t>ВВП</a:t>
            </a:r>
            <a:r>
              <a:rPr lang="en-US" sz="4000" dirty="0" smtClean="0"/>
              <a:t> (1,3+6,9)</a:t>
            </a:r>
            <a:r>
              <a:rPr lang="ru-RU" sz="4000" dirty="0" smtClean="0"/>
              <a:t>, </a:t>
            </a:r>
            <a:r>
              <a:rPr lang="ru-RU" sz="4000" dirty="0"/>
              <a:t>25% </a:t>
            </a:r>
            <a:r>
              <a:rPr lang="ru-RU" sz="4000" dirty="0" smtClean="0"/>
              <a:t>рост;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негативный сценарий – 6-10</a:t>
            </a:r>
            <a:r>
              <a:rPr lang="ru-RU" sz="4000" dirty="0" smtClean="0"/>
              <a:t>%,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кризисный </a:t>
            </a:r>
            <a:r>
              <a:rPr lang="ru-RU" sz="4000" dirty="0" smtClean="0"/>
              <a:t>– </a:t>
            </a:r>
            <a:r>
              <a:rPr lang="ru-RU" sz="4000" dirty="0"/>
              <a:t>3-6</a:t>
            </a:r>
            <a:r>
              <a:rPr lang="ru-RU" sz="4000" dirty="0" smtClean="0"/>
              <a:t>% рост до </a:t>
            </a:r>
            <a:r>
              <a:rPr lang="ru-RU" sz="4000" dirty="0"/>
              <a:t>2020 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sz="4600" dirty="0">
                <a:solidFill>
                  <a:schemeClr val="tx2"/>
                </a:solidFill>
              </a:rPr>
              <a:t>Политический рынок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sz="4000" dirty="0"/>
              <a:t>72% электората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sz="4600" dirty="0">
                <a:solidFill>
                  <a:schemeClr val="tx2"/>
                </a:solidFill>
              </a:rPr>
              <a:t>Внешнеполитический, внешнеэкономический  рынок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*"/>
            </a:pPr>
            <a:r>
              <a:rPr lang="ru-RU" sz="4000" dirty="0"/>
              <a:t>3% мировой аудитории, 8/9 место;</a:t>
            </a:r>
            <a:br>
              <a:rPr lang="ru-RU" sz="4000" dirty="0"/>
            </a:br>
            <a:r>
              <a:rPr lang="ru-RU" sz="4000" dirty="0"/>
              <a:t>6,1% страниц, 2 </a:t>
            </a:r>
            <a:r>
              <a:rPr lang="ru-RU" sz="4000" dirty="0" smtClean="0"/>
              <a:t>место;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300 млн чел. – потенциал роста</a:t>
            </a:r>
            <a:endParaRPr lang="ru-RU" sz="4000" dirty="0"/>
          </a:p>
        </p:txBody>
      </p:sp>
      <p:pic>
        <p:nvPicPr>
          <p:cNvPr id="3074" name="Picture 2" descr="http://99px.ru/sstorage/53/2013/03/mid_62839_79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4130"/>
          <a:stretch/>
        </p:blipFill>
        <p:spPr bwMode="auto">
          <a:xfrm rot="16200000">
            <a:off x="5352195" y="3077223"/>
            <a:ext cx="5302801" cy="22619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59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13176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en-US" dirty="0" err="1">
                <a:solidFill>
                  <a:schemeClr val="tx2"/>
                </a:solidFill>
              </a:rPr>
              <a:t>V</a:t>
            </a:r>
            <a:r>
              <a:rPr lang="en-US" dirty="0" err="1" smtClean="0">
                <a:solidFill>
                  <a:schemeClr val="tx2"/>
                </a:solidFill>
              </a:rPr>
              <a:t>ox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populi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ШПД в каждый дом и каждый телефон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за 300 руб. в месяц 100 Мб/с,</a:t>
            </a:r>
            <a:br>
              <a:rPr lang="ru-RU" dirty="0" smtClean="0"/>
            </a:br>
            <a:r>
              <a:rPr lang="ru-RU" dirty="0" smtClean="0"/>
              <a:t>чтобы кино качать и смотреть,</a:t>
            </a:r>
            <a:br>
              <a:rPr lang="ru-RU" dirty="0" smtClean="0"/>
            </a:br>
            <a:r>
              <a:rPr lang="ru-RU" dirty="0" smtClean="0"/>
              <a:t>и с родными на большой земле говорить</a:t>
            </a:r>
            <a:endParaRPr lang="ru-RU" dirty="0"/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да, и очистите, наконец, сеть </a:t>
            </a:r>
            <a:r>
              <a:rPr lang="ru-RU" dirty="0"/>
              <a:t>от </a:t>
            </a:r>
            <a:r>
              <a:rPr lang="ru-RU" dirty="0" smtClean="0"/>
              <a:t>мошенников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en-US" dirty="0" smtClean="0"/>
              <a:t>perverted persons</a:t>
            </a:r>
            <a:endParaRPr lang="ru-RU" dirty="0" smtClean="0"/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err="1" smtClean="0">
                <a:solidFill>
                  <a:schemeClr val="tx2"/>
                </a:solidFill>
              </a:rPr>
              <a:t>Роспотребнадзор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н</a:t>
            </a:r>
            <a:r>
              <a:rPr lang="ru-RU" dirty="0" smtClean="0"/>
              <a:t>е против!</a:t>
            </a:r>
            <a:r>
              <a:rPr lang="en-US" dirty="0" smtClean="0"/>
              <a:t> 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endParaRPr lang="ru-RU" dirty="0"/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endParaRPr lang="ru-RU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5313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Операторы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жизненно важно </a:t>
            </a:r>
            <a:r>
              <a:rPr lang="ru-RU" dirty="0" err="1" smtClean="0"/>
              <a:t>шейпить</a:t>
            </a:r>
            <a:r>
              <a:rPr lang="ru-RU" dirty="0" smtClean="0"/>
              <a:t> трафик клиентов – </a:t>
            </a:r>
            <a:r>
              <a:rPr lang="en-US" dirty="0" smtClean="0"/>
              <a:t>torrent</a:t>
            </a:r>
            <a:r>
              <a:rPr lang="ru-RU" dirty="0" smtClean="0"/>
              <a:t> и пр. </a:t>
            </a:r>
            <a:r>
              <a:rPr lang="en-US" dirty="0" smtClean="0"/>
              <a:t>p2p</a:t>
            </a:r>
            <a:endParaRPr lang="ru-RU" dirty="0" smtClean="0"/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устанавливать дифференцированные тарифы для различных поставщиков и видов трафика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иметь «справедливый» доступ к инфраструктуре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лицензировать </a:t>
            </a:r>
            <a:r>
              <a:rPr lang="en-US" dirty="0" smtClean="0"/>
              <a:t>OTT-</a:t>
            </a:r>
            <a:r>
              <a:rPr lang="ru-RU" dirty="0" smtClean="0"/>
              <a:t>поставщиков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ФАС </a:t>
            </a:r>
            <a:r>
              <a:rPr lang="ru-RU" dirty="0">
                <a:solidFill>
                  <a:schemeClr val="tx2"/>
                </a:solidFill>
              </a:rPr>
              <a:t>/ </a:t>
            </a:r>
            <a:r>
              <a:rPr lang="ru-RU" dirty="0" smtClean="0">
                <a:solidFill>
                  <a:schemeClr val="tx2"/>
                </a:solidFill>
              </a:rPr>
              <a:t>ФСТ</a:t>
            </a:r>
            <a:endParaRPr lang="ru-RU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err="1" smtClean="0"/>
              <a:t>хммм</a:t>
            </a:r>
            <a:r>
              <a:rPr lang="ru-RU" dirty="0" smtClean="0"/>
              <a:t>, что-то в этом есть… 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26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Правообладатели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о</a:t>
            </a:r>
            <a:r>
              <a:rPr lang="ru-RU" dirty="0" smtClean="0"/>
              <a:t>ператоры, поставщики сервиса должны нести ответственность за «контрафактный» контент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с</a:t>
            </a:r>
            <a:r>
              <a:rPr lang="ru-RU" dirty="0" smtClean="0"/>
              <a:t>амостоятельно его выявлять и блокировать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или считать его и сообщать куда следует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err="1" smtClean="0"/>
              <a:t>м.б</a:t>
            </a:r>
            <a:r>
              <a:rPr lang="ru-RU" dirty="0" smtClean="0"/>
              <a:t>. «</a:t>
            </a:r>
            <a:r>
              <a:rPr lang="ru-RU" dirty="0" err="1" smtClean="0"/>
              <a:t>биллить</a:t>
            </a:r>
            <a:r>
              <a:rPr lang="ru-RU" dirty="0" smtClean="0"/>
              <a:t>» пользователя </a:t>
            </a:r>
            <a:r>
              <a:rPr lang="ru-RU" dirty="0" err="1" smtClean="0"/>
              <a:t>спец.тарифом</a:t>
            </a:r>
            <a:r>
              <a:rPr lang="ru-RU" dirty="0" smtClean="0"/>
              <a:t> и активнее продавать ему «легальный» контент</a:t>
            </a:r>
          </a:p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>
                <a:solidFill>
                  <a:schemeClr val="tx2"/>
                </a:solidFill>
              </a:rPr>
              <a:t>Минкультуры  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поддерживаем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92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07288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«Правозащитники»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операторы, поставщики сервиса должны нести ответственность за противоправное распространение информации, в </a:t>
            </a:r>
            <a:r>
              <a:rPr lang="ru-RU" dirty="0" err="1" smtClean="0"/>
              <a:t>т.ч</a:t>
            </a:r>
            <a:r>
              <a:rPr lang="ru-RU" dirty="0" smtClean="0"/>
              <a:t>. (</a:t>
            </a:r>
            <a:r>
              <a:rPr lang="en-US" dirty="0" smtClean="0"/>
              <a:t>sic!)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запрещённой  продукции и услугах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самостоятельно её выявлять и блокировать</a:t>
            </a:r>
            <a:r>
              <a:rPr lang="en-US" dirty="0" smtClean="0"/>
              <a:t> </a:t>
            </a:r>
            <a:endParaRPr lang="ru-RU" dirty="0" smtClean="0"/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по умолчанию предоставлять доступ только к разрешённой информации, ресурсам и сервисам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/>
              <a:t>в</a:t>
            </a:r>
            <a:r>
              <a:rPr lang="ru-RU" dirty="0" smtClean="0"/>
              <a:t>ести учёт, тех кто хочет больше</a:t>
            </a:r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01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Регуляторные запросы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  <a:buFont typeface="Arial Unicode MS" pitchFamily="34" charset="-128"/>
              <a:buChar char="*"/>
            </a:pPr>
            <a:r>
              <a:rPr lang="ru-RU" dirty="0" smtClean="0">
                <a:solidFill>
                  <a:schemeClr val="tx2"/>
                </a:solidFill>
              </a:rPr>
              <a:t>Гипотетический орган власти,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>в сферу ведения которого входят вопросы оборота информации, продукции, работ или услуг, в отношении которых могут быть установлены ограничения и запреты</a:t>
            </a:r>
          </a:p>
          <a:p>
            <a:pPr lvl="1">
              <a:buClr>
                <a:schemeClr val="accent2"/>
              </a:buClr>
              <a:buNone/>
            </a:pPr>
            <a:endParaRPr lang="ru-RU" dirty="0" smtClean="0"/>
          </a:p>
          <a:p>
            <a:pPr lvl="1">
              <a:buClr>
                <a:schemeClr val="accent2"/>
              </a:buClr>
              <a:buFont typeface="Arial Unicode MS" pitchFamily="34" charset="-128"/>
              <a:buChar char="*"/>
            </a:pPr>
            <a:r>
              <a:rPr lang="ru-RU" dirty="0" smtClean="0"/>
              <a:t>конечно, да!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4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1849</Words>
  <Application>Microsoft Office PowerPoint</Application>
  <PresentationFormat>On-screen Show (4:3)</PresentationFormat>
  <Paragraphs>248</Paragraphs>
  <Slides>33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Ассоциация  «Открытая сеть»</vt:lpstr>
      <vt:lpstr>Российский Интернет, B.C.</vt:lpstr>
      <vt:lpstr>Российский Интернет,  nowadays</vt:lpstr>
      <vt:lpstr>Ландшафт</vt:lpstr>
      <vt:lpstr>Регуляторные запросы</vt:lpstr>
      <vt:lpstr>Регуляторные запросы</vt:lpstr>
      <vt:lpstr>Регуляторные запросы</vt:lpstr>
      <vt:lpstr>Регуляторные запросы</vt:lpstr>
      <vt:lpstr>Регуляторные запросы</vt:lpstr>
      <vt:lpstr>Регуляторные запросы</vt:lpstr>
      <vt:lpstr>Регуляторные запросы</vt:lpstr>
      <vt:lpstr>Регуляторные запросы</vt:lpstr>
      <vt:lpstr>Регуляторные запросы</vt:lpstr>
      <vt:lpstr>Slide 14</vt:lpstr>
      <vt:lpstr>Проблема коммуникаций</vt:lpstr>
      <vt:lpstr>Проблема коммуникаций</vt:lpstr>
      <vt:lpstr>Проблема коммуникаций</vt:lpstr>
      <vt:lpstr>Проблема коммуникаций</vt:lpstr>
      <vt:lpstr>Проблема коммуникаций</vt:lpstr>
      <vt:lpstr>Проблема коммуникаций</vt:lpstr>
      <vt:lpstr>Решение</vt:lpstr>
      <vt:lpstr>Решение</vt:lpstr>
      <vt:lpstr>Интерфейсы и протоколы</vt:lpstr>
      <vt:lpstr>Интерфейсы и протоколы</vt:lpstr>
      <vt:lpstr>Интерфейсы и протоколы</vt:lpstr>
      <vt:lpstr>Фокус организации</vt:lpstr>
      <vt:lpstr>Направления деятельности</vt:lpstr>
      <vt:lpstr>Направления деятельности</vt:lpstr>
      <vt:lpstr>Так победим!</vt:lpstr>
      <vt:lpstr>Slide 30</vt:lpstr>
      <vt:lpstr>Slide 31</vt:lpstr>
      <vt:lpstr>Slide 32</vt:lpstr>
      <vt:lpstr>  Спасибо, Казань!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«Открытая сеть»</dc:title>
  <dc:creator>Zhanna</dc:creator>
  <cp:lastModifiedBy>igorm</cp:lastModifiedBy>
  <cp:revision>76</cp:revision>
  <dcterms:created xsi:type="dcterms:W3CDTF">2015-06-10T11:26:54Z</dcterms:created>
  <dcterms:modified xsi:type="dcterms:W3CDTF">2015-06-10T11:44:34Z</dcterms:modified>
</cp:coreProperties>
</file>