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67" r:id="rId4"/>
    <p:sldId id="268" r:id="rId5"/>
    <p:sldId id="269" r:id="rId6"/>
    <p:sldId id="270" r:id="rId7"/>
    <p:sldId id="272" r:id="rId8"/>
    <p:sldId id="273" r:id="rId9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53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81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8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12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512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6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046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548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50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7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20BC9-63BE-6E40-9F92-25A17621BCB6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D8648-944F-404F-8CE7-38DC8CD2D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99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790222"/>
            <a:ext cx="7772400" cy="1470025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Panel: The Many Faces of Distributed Peering </a:t>
            </a:r>
            <a:r>
              <a:rPr lang="en-US" b="1" dirty="0" smtClean="0"/>
              <a:t>and </a:t>
            </a:r>
            <a:r>
              <a:rPr lang="en-US" b="1" dirty="0"/>
              <a:t>Russia’s IXP Ecosystem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90724"/>
            <a:ext cx="6400800" cy="3189312"/>
          </a:xfrm>
        </p:spPr>
        <p:txBody>
          <a:bodyPr>
            <a:normAutofit/>
          </a:bodyPr>
          <a:lstStyle/>
          <a:p>
            <a:pPr algn="l"/>
            <a:r>
              <a:rPr lang="en-US" sz="2400" u="sng" dirty="0" smtClean="0">
                <a:solidFill>
                  <a:schemeClr val="tx1"/>
                </a:solidFill>
              </a:rPr>
              <a:t>Moderator: </a:t>
            </a:r>
            <a:r>
              <a:rPr lang="en-US" sz="2400" dirty="0" smtClean="0">
                <a:solidFill>
                  <a:schemeClr val="tx1"/>
                </a:solidFill>
              </a:rPr>
              <a:t>Elena </a:t>
            </a:r>
            <a:r>
              <a:rPr lang="en-US" sz="2400" dirty="0" err="1" smtClean="0">
                <a:solidFill>
                  <a:schemeClr val="tx1"/>
                </a:solidFill>
              </a:rPr>
              <a:t>Voronina</a:t>
            </a:r>
            <a:r>
              <a:rPr lang="en-US" sz="2400" dirty="0" smtClean="0">
                <a:solidFill>
                  <a:schemeClr val="tx1"/>
                </a:solidFill>
              </a:rPr>
              <a:t>, MSK-IX</a:t>
            </a:r>
          </a:p>
          <a:p>
            <a:pPr algn="l"/>
            <a:endParaRPr lang="en-US" sz="1200" dirty="0" smtClean="0">
              <a:solidFill>
                <a:schemeClr val="tx1"/>
              </a:solidFill>
            </a:endParaRPr>
          </a:p>
          <a:p>
            <a:pPr algn="l"/>
            <a:r>
              <a:rPr lang="en-US" sz="2400" u="sng" dirty="0" smtClean="0">
                <a:solidFill>
                  <a:schemeClr val="tx1"/>
                </a:solidFill>
              </a:rPr>
              <a:t>Panelists: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Konstantin </a:t>
            </a:r>
            <a:r>
              <a:rPr lang="en-US" sz="2400" dirty="0" err="1" smtClean="0">
                <a:solidFill>
                  <a:schemeClr val="tx1"/>
                </a:solidFill>
              </a:rPr>
              <a:t>Bekreyev</a:t>
            </a:r>
            <a:r>
              <a:rPr lang="en-US" sz="2400" dirty="0" smtClean="0">
                <a:solidFill>
                  <a:schemeClr val="tx1"/>
                </a:solidFill>
              </a:rPr>
              <a:t>, ULN-IX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Dmitry </a:t>
            </a:r>
            <a:r>
              <a:rPr lang="en-US" sz="2400" dirty="0" err="1" smtClean="0">
                <a:solidFill>
                  <a:schemeClr val="tx1"/>
                </a:solidFill>
              </a:rPr>
              <a:t>Krikov</a:t>
            </a:r>
            <a:r>
              <a:rPr lang="en-US" sz="2400" dirty="0" smtClean="0">
                <a:solidFill>
                  <a:schemeClr val="tx1"/>
                </a:solidFill>
              </a:rPr>
              <a:t>, NGENIX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Alexey </a:t>
            </a:r>
            <a:r>
              <a:rPr lang="en-US" sz="2400" dirty="0" err="1" smtClean="0">
                <a:solidFill>
                  <a:schemeClr val="tx1"/>
                </a:solidFill>
              </a:rPr>
              <a:t>Rogdev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Rostelecom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Martin </a:t>
            </a:r>
            <a:r>
              <a:rPr lang="en-US" sz="2400" dirty="0" err="1" smtClean="0">
                <a:solidFill>
                  <a:schemeClr val="tx1"/>
                </a:solidFill>
              </a:rPr>
              <a:t>Semrad</a:t>
            </a:r>
            <a:r>
              <a:rPr lang="en-US" sz="2400" dirty="0" smtClean="0">
                <a:solidFill>
                  <a:schemeClr val="tx1"/>
                </a:solidFill>
              </a:rPr>
              <a:t>, NIX.CZ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err="1" smtClean="0">
                <a:solidFill>
                  <a:schemeClr val="tx1"/>
                </a:solidFill>
              </a:rPr>
              <a:t>Vitaly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Sheshin</a:t>
            </a:r>
            <a:r>
              <a:rPr lang="en-US" sz="2400" dirty="0" smtClean="0">
                <a:solidFill>
                  <a:schemeClr val="tx1"/>
                </a:solidFill>
              </a:rPr>
              <a:t>, RED-IX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892388" cy="104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69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04176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ru-RU" sz="2800" dirty="0" smtClean="0"/>
              <a:t>Представление участников и последние новости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69323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Introductions and latest news.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915386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121138"/>
            <a:ext cx="8238496" cy="1470025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+mn-lt"/>
              </a:rPr>
              <a:t>Региональный </a:t>
            </a:r>
            <a:r>
              <a:rPr lang="ru-RU" sz="2800" dirty="0" err="1" smtClean="0">
                <a:latin typeface="+mn-lt"/>
              </a:rPr>
              <a:t>пиринг</a:t>
            </a:r>
            <a:r>
              <a:rPr lang="ru-RU" sz="2800" dirty="0" smtClean="0">
                <a:latin typeface="+mn-lt"/>
              </a:rPr>
              <a:t> на локальных рынках: что происходит и где точки роста?  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Что способствует развитию региональных IXP: контент, ШПД, </a:t>
            </a:r>
            <a:r>
              <a:rPr lang="ru-RU" sz="2800" dirty="0" err="1" smtClean="0">
                <a:latin typeface="+mn-lt"/>
              </a:rPr>
              <a:t>регуляторика</a:t>
            </a:r>
            <a:r>
              <a:rPr lang="ru-RU" sz="2800" dirty="0" smtClean="0">
                <a:latin typeface="+mn-lt"/>
              </a:rPr>
              <a:t>, …</a:t>
            </a:r>
            <a:r>
              <a:rPr lang="en-US" sz="2800" dirty="0" smtClean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? </a:t>
            </a:r>
            <a:endParaRPr lang="ru-RU" sz="2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799" y="3704756"/>
            <a:ext cx="8068401" cy="1752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Regional peering in local markets: what's happening, what are the growth points?</a:t>
            </a:r>
          </a:p>
          <a:p>
            <a:pPr algn="l"/>
            <a:r>
              <a:rPr lang="en-US" sz="2800" dirty="0" smtClean="0"/>
              <a:t>What is driving the development of regional IXPs: content, broadband, regulations, ...? </a:t>
            </a:r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16084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799" y="1540726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/>
              <a:t>Как «вычислить» потребность в IXP в регионе? Партнёры и заинтересованные стороны: кто из участников рынка будет полезен для развития?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799" y="3886200"/>
            <a:ext cx="8068401" cy="1752600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How to evaluate the need for an IXP in a region?</a:t>
            </a:r>
            <a:r>
              <a:rPr lang="ru-RU" sz="2800" dirty="0" smtClean="0"/>
              <a:t> </a:t>
            </a:r>
            <a:r>
              <a:rPr lang="en-US" sz="2800" dirty="0"/>
              <a:t>Partners and stakeholders: who should be involved in the peering value chain?</a:t>
            </a:r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55734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12113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800" u="sng" dirty="0" smtClean="0">
                <a:latin typeface="+mn-lt"/>
              </a:rPr>
              <a:t>Взгляд клиента:</a:t>
            </a:r>
            <a:r>
              <a:rPr lang="en-US" sz="2800" u="sng" dirty="0">
                <a:latin typeface="+mn-lt"/>
              </a:rPr>
              <a:t/>
            </a:r>
            <a:br>
              <a:rPr lang="en-US" sz="2800" u="sng" dirty="0">
                <a:latin typeface="+mn-lt"/>
              </a:rPr>
            </a:br>
            <a:r>
              <a:rPr lang="en-US" sz="2800" dirty="0" smtClean="0">
                <a:latin typeface="+mn-lt"/>
              </a:rPr>
              <a:t>* </a:t>
            </a:r>
            <a:r>
              <a:rPr lang="ru-RU" sz="2800" dirty="0" smtClean="0">
                <a:latin typeface="+mn-lt"/>
              </a:rPr>
              <a:t>Влияние географии на требования заказчиков и типичные пиринговые сценарии</a:t>
            </a:r>
            <a:r>
              <a:rPr lang="en-US" sz="2800" dirty="0" smtClean="0">
                <a:latin typeface="+mn-lt"/>
              </a:rPr>
              <a:t> –</a:t>
            </a:r>
            <a:r>
              <a:rPr lang="ru-RU" sz="2800" dirty="0">
                <a:latin typeface="+mn-lt"/>
              </a:rPr>
              <a:t> </a:t>
            </a:r>
            <a:r>
              <a:rPr lang="ru-RU" sz="2800" dirty="0" smtClean="0">
                <a:latin typeface="+mn-lt"/>
              </a:rPr>
              <a:t>как зависят от места?</a:t>
            </a:r>
            <a:br>
              <a:rPr lang="ru-RU" sz="2800" dirty="0" smtClean="0">
                <a:latin typeface="+mn-lt"/>
              </a:rPr>
            </a:br>
            <a:r>
              <a:rPr lang="en-US" sz="2800" dirty="0" smtClean="0">
                <a:latin typeface="+mn-lt"/>
              </a:rPr>
              <a:t>*  </a:t>
            </a:r>
            <a:r>
              <a:rPr lang="ru-RU" sz="2800" dirty="0" smtClean="0">
                <a:latin typeface="+mn-lt"/>
              </a:rPr>
              <a:t>Объективные измерения эффективности </a:t>
            </a:r>
            <a:r>
              <a:rPr lang="ru-RU" sz="2800" dirty="0" err="1" smtClean="0">
                <a:latin typeface="+mn-lt"/>
              </a:rPr>
              <a:t>пиринга</a:t>
            </a:r>
            <a:r>
              <a:rPr lang="ru-RU" sz="2800" dirty="0" smtClean="0">
                <a:latin typeface="+mn-lt"/>
              </a:rPr>
              <a:t> и регионального сетевого присутствия</a:t>
            </a:r>
            <a:r>
              <a:rPr lang="en-US" sz="2800" dirty="0">
                <a:latin typeface="+mn-lt"/>
              </a:rPr>
              <a:t>.</a:t>
            </a:r>
            <a:endParaRPr lang="ru-RU" sz="2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799" y="3886200"/>
            <a:ext cx="8068401" cy="1752600"/>
          </a:xfrm>
        </p:spPr>
        <p:txBody>
          <a:bodyPr>
            <a:noAutofit/>
          </a:bodyPr>
          <a:lstStyle/>
          <a:p>
            <a:pPr algn="l"/>
            <a:r>
              <a:rPr lang="en-US" sz="2800" u="sng" dirty="0" smtClean="0"/>
              <a:t>Customer's viewpoint</a:t>
            </a:r>
            <a:r>
              <a:rPr lang="ru-RU" sz="2800" u="sng" dirty="0" smtClean="0"/>
              <a:t>: </a:t>
            </a:r>
          </a:p>
          <a:p>
            <a:pPr algn="l"/>
            <a:r>
              <a:rPr lang="en-US" sz="2800" dirty="0" smtClean="0"/>
              <a:t>* Customer requirements and typical peering cases</a:t>
            </a:r>
            <a:r>
              <a:rPr lang="ru-RU" sz="2800" dirty="0" smtClean="0"/>
              <a:t>: </a:t>
            </a:r>
            <a:r>
              <a:rPr lang="en-US" sz="2800" dirty="0" smtClean="0"/>
              <a:t> how they differ depending on location?</a:t>
            </a:r>
          </a:p>
          <a:p>
            <a:pPr algn="l"/>
            <a:r>
              <a:rPr lang="en-US" sz="2800" dirty="0" smtClean="0"/>
              <a:t>* How to measure the efficiency of your regional deployments and peering decisions?</a:t>
            </a:r>
          </a:p>
        </p:txBody>
      </p:sp>
    </p:spTree>
    <p:extLst>
      <p:ext uri="{BB962C8B-B14F-4D97-AF65-F5344CB8AC3E}">
        <p14:creationId xmlns:p14="http://schemas.microsoft.com/office/powerpoint/2010/main" val="2927641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12113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+mn-lt"/>
              </a:rPr>
              <a:t>Стоит ли объединять региональные IXP?</a:t>
            </a:r>
            <a:r>
              <a:rPr lang="en-US" sz="2800" dirty="0" smtClean="0">
                <a:latin typeface="+mn-lt"/>
              </a:rPr>
              <a:t/>
            </a:r>
            <a:br>
              <a:rPr lang="en-US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 </a:t>
            </a:r>
            <a:endParaRPr lang="ru-RU" sz="28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799" y="3886200"/>
            <a:ext cx="8068401" cy="1752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Does it make sense to interconnect regional IXPs?</a:t>
            </a:r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90377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12113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+mn-lt"/>
              </a:rPr>
              <a:t>Открытый микрофон, вопросы и комментарии аудитории.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799" y="3886200"/>
            <a:ext cx="8068401" cy="1752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Open </a:t>
            </a:r>
            <a:r>
              <a:rPr lang="en-US" sz="2800" dirty="0" err="1" smtClean="0"/>
              <a:t>mi</a:t>
            </a:r>
            <a:r>
              <a:rPr lang="en-US" sz="2800" dirty="0" err="1"/>
              <a:t>c</a:t>
            </a:r>
            <a:r>
              <a:rPr lang="en-US" sz="2800" dirty="0" smtClean="0"/>
              <a:t>,  questions and comments from the audience. </a:t>
            </a:r>
          </a:p>
        </p:txBody>
      </p:sp>
    </p:spTree>
    <p:extLst>
      <p:ext uri="{BB962C8B-B14F-4D97-AF65-F5344CB8AC3E}">
        <p14:creationId xmlns:p14="http://schemas.microsoft.com/office/powerpoint/2010/main" val="67124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112113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+mn-lt"/>
              </a:rPr>
              <a:t>Спасибо!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799" y="3886200"/>
            <a:ext cx="8068401" cy="1752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Thank you!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0"/>
            <a:ext cx="7892388" cy="104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648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184</Words>
  <Application>Microsoft Macintosh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Panel: The Many Faces of Distributed Peering and Russia’s IXP Ecosystem </vt:lpstr>
      <vt:lpstr>Представление участников и последние новости</vt:lpstr>
      <vt:lpstr>Региональный пиринг на локальных рынках: что происходит и где точки роста?   Что способствует развитию региональных IXP: контент, ШПД, регуляторика, … ? </vt:lpstr>
      <vt:lpstr>Как «вычислить» потребность в IXP в регионе? Партнёры и заинтересованные стороны: кто из участников рынка будет полезен для развития?    </vt:lpstr>
      <vt:lpstr>Взгляд клиента: * Влияние географии на требования заказчиков и типичные пиринговые сценарии – как зависят от места? *  Объективные измерения эффективности пиринга и регионального сетевого присутствия.</vt:lpstr>
      <vt:lpstr>Стоит ли объединять региональные IXP?  </vt:lpstr>
      <vt:lpstr>Открытый микрофон, вопросы и комментарии аудитории.</vt:lpstr>
      <vt:lpstr>Спасибо!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Konstantin Chumachenko</dc:creator>
  <cp:lastModifiedBy>Konstantin Chumachenko</cp:lastModifiedBy>
  <cp:revision>12</cp:revision>
  <dcterms:created xsi:type="dcterms:W3CDTF">2015-06-08T07:22:51Z</dcterms:created>
  <dcterms:modified xsi:type="dcterms:W3CDTF">2015-06-10T08:34:26Z</dcterms:modified>
</cp:coreProperties>
</file>