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62" r:id="rId3"/>
    <p:sldMasterId id="2147483664" r:id="rId4"/>
    <p:sldMasterId id="2147483672" r:id="rId5"/>
  </p:sldMasterIdLst>
  <p:notesMasterIdLst>
    <p:notesMasterId r:id="rId19"/>
  </p:notesMasterIdLst>
  <p:sldIdLst>
    <p:sldId id="256" r:id="rId6"/>
    <p:sldId id="297" r:id="rId7"/>
    <p:sldId id="337" r:id="rId8"/>
    <p:sldId id="334" r:id="rId9"/>
    <p:sldId id="328" r:id="rId10"/>
    <p:sldId id="329" r:id="rId11"/>
    <p:sldId id="332" r:id="rId12"/>
    <p:sldId id="335" r:id="rId13"/>
    <p:sldId id="336" r:id="rId14"/>
    <p:sldId id="333" r:id="rId15"/>
    <p:sldId id="338" r:id="rId16"/>
    <p:sldId id="32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ulka" id="{E161F9DD-1C72-8745-BB52-BDA117E38819}">
          <p14:sldIdLst>
            <p14:sldId id="256"/>
            <p14:sldId id="297"/>
            <p14:sldId id="337"/>
            <p14:sldId id="334"/>
            <p14:sldId id="328"/>
            <p14:sldId id="329"/>
            <p14:sldId id="332"/>
            <p14:sldId id="335"/>
            <p14:sldId id="336"/>
            <p14:sldId id="333"/>
            <p14:sldId id="338"/>
            <p14:sldId id="323"/>
            <p14:sldId id="265"/>
          </p14:sldIdLst>
        </p14:section>
        <p14:section name="Dalsi strany" id="{13223AEA-A8A8-3145-8444-D5F3EF994C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24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66"/>
    <a:srgbClr val="D9E183"/>
    <a:srgbClr val="2DAFE6"/>
    <a:srgbClr val="83D0F5"/>
    <a:srgbClr val="004A70"/>
    <a:srgbClr val="CED630"/>
    <a:srgbClr val="006A93"/>
    <a:srgbClr val="007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10" autoAdjust="0"/>
  </p:normalViewPr>
  <p:slideViewPr>
    <p:cSldViewPr snapToGrid="0" snapToObjects="1">
      <p:cViewPr varScale="1">
        <p:scale>
          <a:sx n="111" d="100"/>
          <a:sy n="111" d="100"/>
        </p:scale>
        <p:origin x="1596" y="114"/>
      </p:cViewPr>
      <p:guideLst>
        <p:guide orient="horz" pos="2143"/>
        <p:guide pos="24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AF2A9-37CA-1746-8C1C-FF3DD5F7FC48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79E9F-30F9-D14D-B71B-CC45E5B6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2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DB4-24FF-F949-8B9C-3B5DCC2C3350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2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DB4-24FF-F949-8B9C-3B5DCC2C3350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66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DB4-24FF-F949-8B9C-3B5DCC2C3350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80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25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89724" y="775881"/>
            <a:ext cx="7225862" cy="8587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989724" y="1944414"/>
            <a:ext cx="7225862" cy="30917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stylescbfge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4272" y="6186626"/>
            <a:ext cx="5476762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rgbClr val="004666"/>
                </a:solidFill>
                <a:latin typeface="Corbel"/>
                <a:cs typeface="Corbel"/>
              </a:defRPr>
            </a:lvl1pPr>
          </a:lstStyle>
          <a:p>
            <a:r>
              <a:rPr lang="en-US" dirty="0" err="1" smtClean="0"/>
              <a:t>www.nix.cz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12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4272" y="6186626"/>
            <a:ext cx="5476762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rgbClr val="004666"/>
                </a:solidFill>
                <a:latin typeface="Corbel"/>
                <a:cs typeface="Corbel"/>
              </a:defRPr>
            </a:lvl1pPr>
          </a:lstStyle>
          <a:p>
            <a:r>
              <a:rPr lang="en-US" dirty="0" err="1" smtClean="0"/>
              <a:t>www.nix.cz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89724" y="775881"/>
            <a:ext cx="7225862" cy="8587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989724" y="1944414"/>
            <a:ext cx="7225862" cy="30917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3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DB4-24FF-F949-8B9C-3B5DCC2C3350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4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DB4-24FF-F949-8B9C-3B5DCC2C3350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5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DB4-24FF-F949-8B9C-3B5DCC2C3350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8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DB4-24FF-F949-8B9C-3B5DCC2C3350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3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DB4-24FF-F949-8B9C-3B5DCC2C3350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1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DB4-24FF-F949-8B9C-3B5DCC2C3350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9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DB4-24FF-F949-8B9C-3B5DCC2C3350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9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DB4-24FF-F949-8B9C-3B5DCC2C3350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7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759" cy="6858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2DB4-24FF-F949-8B9C-3B5DCC2C3350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0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2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5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3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33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9724" y="775881"/>
            <a:ext cx="7225862" cy="8587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724" y="1944414"/>
            <a:ext cx="7225862" cy="30917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4272" y="6186626"/>
            <a:ext cx="5476762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rgbClr val="004666"/>
                </a:solidFill>
                <a:latin typeface="Corbel"/>
                <a:cs typeface="Corbel"/>
              </a:defRPr>
            </a:lvl1pPr>
          </a:lstStyle>
          <a:p>
            <a:r>
              <a:rPr lang="en-US" dirty="0" err="1" smtClean="0"/>
              <a:t>www.nix.cz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2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ED630"/>
        </a:buClr>
        <a:buFont typeface="Arial"/>
        <a:buChar char="•"/>
        <a:defRPr sz="3200" b="0" i="0" kern="1200">
          <a:solidFill>
            <a:schemeClr val="bg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ED630"/>
        </a:buClr>
        <a:buFont typeface="Arial"/>
        <a:buChar char="•"/>
        <a:defRPr sz="2400" b="0" i="0" kern="1200">
          <a:solidFill>
            <a:schemeClr val="bg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ED630"/>
        </a:buClr>
        <a:buFont typeface="Arial"/>
        <a:buChar char="»"/>
        <a:defRPr sz="2000" b="0" i="0" kern="1200">
          <a:solidFill>
            <a:schemeClr val="bg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4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84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9724" y="775881"/>
            <a:ext cx="7225862" cy="8587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724" y="1944414"/>
            <a:ext cx="7225862" cy="30917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4272" y="6186626"/>
            <a:ext cx="5476762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rgbClr val="004666"/>
                </a:solidFill>
                <a:latin typeface="Corbel"/>
                <a:cs typeface="Corbel"/>
              </a:defRPr>
            </a:lvl1pPr>
          </a:lstStyle>
          <a:p>
            <a:r>
              <a:rPr lang="en-US" dirty="0" err="1" smtClean="0"/>
              <a:t>www.nix.cz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6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004666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ED630"/>
        </a:buClr>
        <a:buFont typeface="Arial"/>
        <a:buChar char="•"/>
        <a:defRPr sz="3200" b="0" i="0" kern="1200">
          <a:solidFill>
            <a:srgbClr val="004666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004666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ED630"/>
        </a:buClr>
        <a:buFont typeface="Arial"/>
        <a:buChar char="•"/>
        <a:defRPr sz="2400" b="0" i="0" kern="1200">
          <a:solidFill>
            <a:srgbClr val="004666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4666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ED630"/>
        </a:buClr>
        <a:buFont typeface="Arial"/>
        <a:buChar char="»"/>
        <a:defRPr sz="2000" b="0" i="0" kern="1200">
          <a:solidFill>
            <a:srgbClr val="004666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5962" y="5285621"/>
            <a:ext cx="4846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910638" y="1947492"/>
            <a:ext cx="608162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04666"/>
                </a:solidFill>
              </a:rPr>
              <a:t>NIX.CZ development: </a:t>
            </a:r>
            <a:endParaRPr lang="en-US" sz="4000" b="1" dirty="0" smtClean="0">
              <a:solidFill>
                <a:srgbClr val="004666"/>
              </a:solidFill>
            </a:endParaRPr>
          </a:p>
          <a:p>
            <a:pPr algn="r"/>
            <a:r>
              <a:rPr lang="en-US" sz="4000" b="1" dirty="0" smtClean="0">
                <a:solidFill>
                  <a:srgbClr val="004666"/>
                </a:solidFill>
              </a:rPr>
              <a:t>a </a:t>
            </a:r>
            <a:r>
              <a:rPr lang="en-US" sz="4000" b="1" dirty="0">
                <a:solidFill>
                  <a:srgbClr val="004666"/>
                </a:solidFill>
              </a:rPr>
              <a:t>broader </a:t>
            </a:r>
            <a:r>
              <a:rPr lang="en-US" sz="4000" b="1" dirty="0" smtClean="0">
                <a:solidFill>
                  <a:srgbClr val="004666"/>
                </a:solidFill>
              </a:rPr>
              <a:t>view</a:t>
            </a:r>
          </a:p>
          <a:p>
            <a:pPr algn="r"/>
            <a:r>
              <a:rPr lang="cs-CZ" sz="3200" b="1" dirty="0" smtClean="0">
                <a:solidFill>
                  <a:srgbClr val="004666"/>
                </a:solidFill>
              </a:rPr>
              <a:t>Martin </a:t>
            </a:r>
            <a:r>
              <a:rPr lang="en-US" sz="3200" b="1" dirty="0" smtClean="0">
                <a:solidFill>
                  <a:srgbClr val="004666"/>
                </a:solidFill>
              </a:rPr>
              <a:t>Semrad</a:t>
            </a:r>
            <a:endParaRPr lang="cs-CZ" sz="3200" b="1" dirty="0" smtClean="0">
              <a:solidFill>
                <a:srgbClr val="004666"/>
              </a:solidFill>
            </a:endParaRPr>
          </a:p>
          <a:p>
            <a:pPr algn="r"/>
            <a:endParaRPr lang="cs-CZ" sz="2400" b="1" dirty="0" smtClean="0">
              <a:solidFill>
                <a:srgbClr val="004A70"/>
              </a:solidFill>
            </a:endParaRPr>
          </a:p>
          <a:p>
            <a:pPr algn="r"/>
            <a:r>
              <a:rPr lang="en-US" sz="2400" b="1" dirty="0" smtClean="0">
                <a:solidFill>
                  <a:srgbClr val="004A70"/>
                </a:solidFill>
              </a:rPr>
              <a:t>ENOG 9</a:t>
            </a:r>
          </a:p>
          <a:p>
            <a:pPr algn="r"/>
            <a:r>
              <a:rPr lang="en-US" sz="2400" b="1" dirty="0" smtClean="0">
                <a:solidFill>
                  <a:srgbClr val="004A70"/>
                </a:solidFill>
              </a:rPr>
              <a:t>Kazan</a:t>
            </a:r>
            <a:r>
              <a:rPr lang="cs-CZ" sz="2400" b="1" dirty="0" smtClean="0">
                <a:solidFill>
                  <a:srgbClr val="004A70"/>
                </a:solidFill>
              </a:rPr>
              <a:t>, </a:t>
            </a:r>
            <a:r>
              <a:rPr lang="en-US" sz="2400" b="1" dirty="0" smtClean="0">
                <a:solidFill>
                  <a:srgbClr val="004A70"/>
                </a:solidFill>
              </a:rPr>
              <a:t>10</a:t>
            </a:r>
            <a:r>
              <a:rPr lang="cs-CZ" sz="2400" b="1" dirty="0" smtClean="0">
                <a:solidFill>
                  <a:srgbClr val="004A70"/>
                </a:solidFill>
              </a:rPr>
              <a:t>.</a:t>
            </a:r>
            <a:r>
              <a:rPr lang="en-US" sz="2400" b="1" dirty="0" smtClean="0">
                <a:solidFill>
                  <a:srgbClr val="004A70"/>
                </a:solidFill>
              </a:rPr>
              <a:t>6</a:t>
            </a:r>
            <a:r>
              <a:rPr lang="cs-CZ" sz="2400" b="1" dirty="0" smtClean="0">
                <a:solidFill>
                  <a:srgbClr val="004A70"/>
                </a:solidFill>
              </a:rPr>
              <a:t>.20</a:t>
            </a:r>
            <a:r>
              <a:rPr lang="en-US" sz="2400" b="1" dirty="0" smtClean="0">
                <a:solidFill>
                  <a:srgbClr val="004A70"/>
                </a:solidFill>
              </a:rPr>
              <a:t>15</a:t>
            </a:r>
            <a:endParaRPr lang="cs-CZ" sz="2000" b="1" dirty="0">
              <a:solidFill>
                <a:srgbClr val="004A70"/>
              </a:solidFill>
            </a:endParaRPr>
          </a:p>
        </p:txBody>
      </p:sp>
      <p:sp>
        <p:nvSpPr>
          <p:cNvPr id="3" name="AutoShape 2" descr="imap://mas@ns1.nix.cz:143/fetch%3EUID%3E.INBOX%3E23088?part=1.2.10"/>
          <p:cNvSpPr>
            <a:spLocks noChangeAspect="1" noChangeArrowheads="1"/>
          </p:cNvSpPr>
          <p:nvPr/>
        </p:nvSpPr>
        <p:spPr bwMode="auto">
          <a:xfrm>
            <a:off x="155575" y="-2986088"/>
            <a:ext cx="8305800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2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38" y="6295776"/>
            <a:ext cx="999050" cy="252846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989724" y="1547597"/>
            <a:ext cx="7225862" cy="380940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4A70"/>
                </a:solidFill>
              </a:rPr>
              <a:t>Started in 2013</a:t>
            </a:r>
          </a:p>
          <a:p>
            <a:r>
              <a:rPr lang="en-US" sz="3600" dirty="0" smtClean="0">
                <a:solidFill>
                  <a:srgbClr val="004A70"/>
                </a:solidFill>
              </a:rPr>
              <a:t>Partnership with government</a:t>
            </a:r>
          </a:p>
          <a:p>
            <a:r>
              <a:rPr lang="en-US" sz="3600" dirty="0" smtClean="0">
                <a:solidFill>
                  <a:srgbClr val="004A70"/>
                </a:solidFill>
              </a:rPr>
              <a:t>Bridge GOV &lt;-&gt; Internet industry</a:t>
            </a:r>
          </a:p>
          <a:p>
            <a:r>
              <a:rPr lang="en-US" sz="3600" dirty="0" smtClean="0">
                <a:solidFill>
                  <a:srgbClr val="004A70"/>
                </a:solidFill>
              </a:rPr>
              <a:t>Advisor of government</a:t>
            </a:r>
          </a:p>
          <a:p>
            <a:pPr lvl="2"/>
            <a:r>
              <a:rPr lang="en-US" dirty="0" smtClean="0">
                <a:solidFill>
                  <a:srgbClr val="004A70"/>
                </a:solidFill>
              </a:rPr>
              <a:t>Voice of the industry</a:t>
            </a:r>
          </a:p>
          <a:p>
            <a:endParaRPr lang="en-US" sz="3600" dirty="0" smtClean="0">
              <a:solidFill>
                <a:srgbClr val="004A70"/>
              </a:solidFill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989724" y="319177"/>
            <a:ext cx="7225862" cy="131545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4A70"/>
                </a:solidFill>
              </a:rPr>
              <a:t>Legal WG</a:t>
            </a:r>
            <a:endParaRPr lang="cs-CZ" b="1" dirty="0">
              <a:solidFill>
                <a:srgbClr val="004A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38" y="6295776"/>
            <a:ext cx="999050" cy="252846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989724" y="1547597"/>
            <a:ext cx="7225862" cy="380940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4A70"/>
                </a:solidFill>
              </a:rPr>
              <a:t>March 2016</a:t>
            </a:r>
          </a:p>
          <a:p>
            <a:r>
              <a:rPr lang="en-US" sz="3600" dirty="0" smtClean="0">
                <a:solidFill>
                  <a:srgbClr val="004A70"/>
                </a:solidFill>
              </a:rPr>
              <a:t>Budapest, Hungary</a:t>
            </a:r>
          </a:p>
          <a:p>
            <a:r>
              <a:rPr lang="en-US" sz="3600" dirty="0" smtClean="0">
                <a:solidFill>
                  <a:srgbClr val="004A70"/>
                </a:solidFill>
              </a:rPr>
              <a:t>NIX.CZ with VIX.at and BIX</a:t>
            </a:r>
          </a:p>
          <a:p>
            <a:r>
              <a:rPr lang="en-US" sz="3600" dirty="0" smtClean="0">
                <a:solidFill>
                  <a:srgbClr val="004A70"/>
                </a:solidFill>
              </a:rPr>
              <a:t>Partnership with RIPE NCC</a:t>
            </a:r>
            <a:endParaRPr lang="en-US" sz="3600" dirty="0" smtClean="0">
              <a:solidFill>
                <a:srgbClr val="004A70"/>
              </a:solidFill>
            </a:endParaRPr>
          </a:p>
          <a:p>
            <a:endParaRPr lang="en-US" sz="3600" dirty="0" smtClean="0">
              <a:solidFill>
                <a:srgbClr val="004A70"/>
              </a:solidFill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989724" y="319177"/>
            <a:ext cx="7225862" cy="131545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4A70"/>
                </a:solidFill>
              </a:rPr>
              <a:t>CEE Peering Days</a:t>
            </a:r>
            <a:endParaRPr lang="cs-CZ" b="1" dirty="0">
              <a:solidFill>
                <a:srgbClr val="004A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38" y="6295776"/>
            <a:ext cx="999050" cy="252846"/>
          </a:xfrm>
          <a:prstGeom prst="rect">
            <a:avLst/>
          </a:prstGeom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989724" y="866111"/>
            <a:ext cx="7225862" cy="309179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sz="1400" dirty="0" smtClean="0">
              <a:solidFill>
                <a:srgbClr val="004A70"/>
              </a:solidFill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4A70"/>
              </a:solidFill>
            </a:endParaRPr>
          </a:p>
          <a:p>
            <a:pPr marL="457200" lvl="1" indent="0">
              <a:buNone/>
            </a:pPr>
            <a:endParaRPr lang="cs-CZ" sz="1400" dirty="0" smtClean="0">
              <a:solidFill>
                <a:srgbClr val="004A70"/>
              </a:solidFill>
            </a:endParaRPr>
          </a:p>
          <a:p>
            <a:pPr marL="57150" indent="0" algn="ctr">
              <a:buNone/>
            </a:pPr>
            <a:r>
              <a:rPr lang="en-US" sz="4800" b="1" dirty="0" smtClean="0">
                <a:solidFill>
                  <a:srgbClr val="004A70"/>
                </a:solidFill>
              </a:rPr>
              <a:t>Questions?</a:t>
            </a:r>
            <a:endParaRPr lang="cs-CZ" sz="4800" b="1" dirty="0">
              <a:solidFill>
                <a:srgbClr val="004A7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628" y="3493695"/>
            <a:ext cx="1076821" cy="11420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55" y="3508885"/>
            <a:ext cx="1269599" cy="12603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74" y="3493695"/>
            <a:ext cx="1307919" cy="129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4A70"/>
                </a:solidFill>
              </a:rPr>
              <a:t>Follow us</a:t>
            </a:r>
            <a:endParaRPr lang="cs-CZ" b="1" dirty="0">
              <a:solidFill>
                <a:srgbClr val="004A7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cs-CZ" sz="1400" dirty="0" smtClean="0">
              <a:solidFill>
                <a:srgbClr val="004A70"/>
              </a:solidFill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4A70"/>
              </a:solidFill>
            </a:endParaRPr>
          </a:p>
          <a:p>
            <a:pPr marL="457200" lvl="1" indent="0">
              <a:buNone/>
            </a:pPr>
            <a:endParaRPr lang="cs-CZ" sz="1400" dirty="0" smtClean="0">
              <a:solidFill>
                <a:srgbClr val="004A70"/>
              </a:solidFill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4A70"/>
              </a:solidFill>
            </a:endParaRPr>
          </a:p>
          <a:p>
            <a:pPr marL="457200" lvl="1" indent="0">
              <a:buNone/>
            </a:pPr>
            <a:endParaRPr lang="cs-CZ" sz="1400" dirty="0" smtClean="0">
              <a:solidFill>
                <a:srgbClr val="004A70"/>
              </a:solidFill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4A70"/>
              </a:solidFill>
            </a:endParaRPr>
          </a:p>
          <a:p>
            <a:pPr marL="457200" lvl="1" indent="0">
              <a:buNone/>
            </a:pPr>
            <a:endParaRPr lang="cs-CZ" sz="1400" dirty="0" smtClean="0">
              <a:solidFill>
                <a:srgbClr val="004A70"/>
              </a:solidFill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4A70"/>
              </a:solidFill>
            </a:endParaRPr>
          </a:p>
          <a:p>
            <a:pPr marL="457200" lvl="1" indent="0">
              <a:buNone/>
            </a:pPr>
            <a:endParaRPr lang="cs-CZ" sz="1400" dirty="0" smtClean="0">
              <a:solidFill>
                <a:srgbClr val="004A70"/>
              </a:solidFill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4A70"/>
              </a:solidFill>
            </a:endParaRPr>
          </a:p>
          <a:p>
            <a:pPr marL="457200" lvl="1" indent="0">
              <a:buNone/>
            </a:pPr>
            <a:endParaRPr lang="cs-CZ" sz="1400" dirty="0" smtClean="0">
              <a:solidFill>
                <a:srgbClr val="004A70"/>
              </a:solidFill>
            </a:endParaRPr>
          </a:p>
          <a:p>
            <a:pPr marL="57150" indent="0" algn="ctr">
              <a:buNone/>
            </a:pPr>
            <a:r>
              <a:rPr lang="cs-CZ" sz="4300" dirty="0">
                <a:solidFill>
                  <a:srgbClr val="004A70"/>
                </a:solidFill>
              </a:rPr>
              <a:t>.. </a:t>
            </a:r>
            <a:r>
              <a:rPr lang="en-US" sz="4300" dirty="0">
                <a:solidFill>
                  <a:srgbClr val="004A70"/>
                </a:solidFill>
              </a:rPr>
              <a:t>and at </a:t>
            </a:r>
            <a:r>
              <a:rPr lang="cs-CZ" sz="4300" dirty="0" smtClean="0">
                <a:solidFill>
                  <a:srgbClr val="004A70"/>
                </a:solidFill>
              </a:rPr>
              <a:t>www.nix.cz</a:t>
            </a:r>
            <a:r>
              <a:rPr lang="en-US" sz="4300" dirty="0" smtClean="0">
                <a:solidFill>
                  <a:srgbClr val="004A70"/>
                </a:solidFill>
              </a:rPr>
              <a:t>/</a:t>
            </a:r>
            <a:r>
              <a:rPr lang="en-US" sz="4300" dirty="0" err="1" smtClean="0">
                <a:solidFill>
                  <a:srgbClr val="004A70"/>
                </a:solidFill>
              </a:rPr>
              <a:t>sk</a:t>
            </a:r>
            <a:r>
              <a:rPr lang="en-US" sz="4300" dirty="0" smtClean="0">
                <a:solidFill>
                  <a:srgbClr val="004A70"/>
                </a:solidFill>
              </a:rPr>
              <a:t>  </a:t>
            </a:r>
            <a:r>
              <a:rPr lang="en-US" sz="4300" dirty="0" smtClean="0">
                <a:solidFill>
                  <a:srgbClr val="004A70"/>
                </a:solidFill>
                <a:sym typeface="Wingdings" panose="05000000000000000000" pitchFamily="2" charset="2"/>
              </a:rPr>
              <a:t></a:t>
            </a:r>
            <a:endParaRPr lang="cs-CZ" sz="4300" dirty="0">
              <a:solidFill>
                <a:srgbClr val="004A70"/>
              </a:solidFill>
            </a:endParaRPr>
          </a:p>
        </p:txBody>
      </p:sp>
      <p:pic>
        <p:nvPicPr>
          <p:cNvPr id="4" name="Picture 4" descr="https://encrypted-tbn2.gstatic.com/images?q=tbn:ANd9GcSW_YQ0SQXbuERWgHjsRXl9OSEcJKKTNF1tPOLMm831NuhqLpDzdi2ys4e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449482"/>
            <a:ext cx="19478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http://www.thesocialclinic.com/wp-content/uploads/2013/01/youtube-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2449482"/>
            <a:ext cx="12842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http://www.prconversations.com/wp-content/uploads/2011/08/twitter_icon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449482"/>
            <a:ext cx="12731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038" y="6295776"/>
            <a:ext cx="999050" cy="2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9724" y="319177"/>
            <a:ext cx="7225862" cy="131545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4A70"/>
                </a:solidFill>
              </a:rPr>
              <a:t>NIX.CZ introduction</a:t>
            </a:r>
            <a:endParaRPr lang="cs-CZ" b="1" dirty="0">
              <a:solidFill>
                <a:srgbClr val="004A7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9724" y="1547597"/>
            <a:ext cx="7225862" cy="3464349"/>
          </a:xfrm>
        </p:spPr>
        <p:txBody>
          <a:bodyPr>
            <a:normAutofit/>
          </a:bodyPr>
          <a:lstStyle/>
          <a:p>
            <a:r>
              <a:rPr lang="en-US" sz="3900" dirty="0" smtClean="0">
                <a:solidFill>
                  <a:srgbClr val="004A70"/>
                </a:solidFill>
              </a:rPr>
              <a:t>Since 1996</a:t>
            </a:r>
          </a:p>
          <a:p>
            <a:r>
              <a:rPr lang="en-US" sz="3900" dirty="0" smtClean="0">
                <a:solidFill>
                  <a:srgbClr val="004A70"/>
                </a:solidFill>
              </a:rPr>
              <a:t>Open non-profit organization</a:t>
            </a:r>
          </a:p>
          <a:p>
            <a:r>
              <a:rPr lang="en-US" sz="3900" dirty="0" smtClean="0">
                <a:solidFill>
                  <a:srgbClr val="004A70"/>
                </a:solidFill>
              </a:rPr>
              <a:t>Neutral peering platform</a:t>
            </a:r>
          </a:p>
          <a:p>
            <a:r>
              <a:rPr lang="en-US" sz="3900" dirty="0" smtClean="0">
                <a:solidFill>
                  <a:srgbClr val="004A70"/>
                </a:solidFill>
              </a:rPr>
              <a:t>Czech Republic and Slovakia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38" y="6295776"/>
            <a:ext cx="999050" cy="2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9724" y="319177"/>
            <a:ext cx="7225862" cy="131545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4A70"/>
                </a:solidFill>
              </a:rPr>
              <a:t>NIX.CZ current status</a:t>
            </a:r>
            <a:endParaRPr lang="cs-CZ" b="1" dirty="0">
              <a:solidFill>
                <a:srgbClr val="004A7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9724" y="1237046"/>
            <a:ext cx="7225862" cy="3878418"/>
          </a:xfrm>
        </p:spPr>
        <p:txBody>
          <a:bodyPr>
            <a:normAutofit/>
          </a:bodyPr>
          <a:lstStyle/>
          <a:p>
            <a:r>
              <a:rPr lang="en-US" sz="3900" dirty="0" smtClean="0">
                <a:solidFill>
                  <a:srgbClr val="004A70"/>
                </a:solidFill>
              </a:rPr>
              <a:t>127 networks</a:t>
            </a:r>
          </a:p>
          <a:p>
            <a:r>
              <a:rPr lang="en-US" sz="3900" dirty="0" smtClean="0">
                <a:solidFill>
                  <a:srgbClr val="004A70"/>
                </a:solidFill>
              </a:rPr>
              <a:t>43 international</a:t>
            </a:r>
            <a:endParaRPr lang="en-US" dirty="0" smtClean="0">
              <a:solidFill>
                <a:srgbClr val="004A70"/>
              </a:solidFill>
            </a:endParaRPr>
          </a:p>
          <a:p>
            <a:r>
              <a:rPr lang="en-US" sz="3900" dirty="0" smtClean="0">
                <a:solidFill>
                  <a:srgbClr val="004A70"/>
                </a:solidFill>
              </a:rPr>
              <a:t>5 data centers in Prague</a:t>
            </a:r>
          </a:p>
          <a:p>
            <a:r>
              <a:rPr lang="en-US" sz="3900" dirty="0" smtClean="0">
                <a:solidFill>
                  <a:srgbClr val="004A70"/>
                </a:solidFill>
              </a:rPr>
              <a:t>360 </a:t>
            </a:r>
            <a:r>
              <a:rPr lang="en-US" sz="3900" dirty="0" err="1" smtClean="0">
                <a:solidFill>
                  <a:srgbClr val="004A70"/>
                </a:solidFill>
              </a:rPr>
              <a:t>Gbps</a:t>
            </a:r>
            <a:endParaRPr lang="en-US" sz="3900" dirty="0" smtClean="0">
              <a:solidFill>
                <a:srgbClr val="004A70"/>
              </a:solidFill>
            </a:endParaRPr>
          </a:p>
          <a:p>
            <a:r>
              <a:rPr lang="en-US" sz="3600" dirty="0" smtClean="0">
                <a:solidFill>
                  <a:srgbClr val="004A70"/>
                </a:solidFill>
              </a:rPr>
              <a:t>Functional </a:t>
            </a:r>
            <a:r>
              <a:rPr lang="en-US" sz="3600" dirty="0" smtClean="0">
                <a:solidFill>
                  <a:srgbClr val="004A70"/>
                </a:solidFill>
              </a:rPr>
              <a:t>community</a:t>
            </a:r>
            <a:endParaRPr lang="en-US" sz="3600" dirty="0" smtClean="0">
              <a:solidFill>
                <a:srgbClr val="004A7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38" y="6295776"/>
            <a:ext cx="999050" cy="2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38" y="6295776"/>
            <a:ext cx="999050" cy="252846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989724" y="346504"/>
            <a:ext cx="7225862" cy="85875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4666"/>
                </a:solidFill>
              </a:rPr>
              <a:t>Topology</a:t>
            </a:r>
            <a:r>
              <a:rPr lang="cs-CZ" sz="4000" b="1" dirty="0" smtClean="0">
                <a:solidFill>
                  <a:srgbClr val="004666"/>
                </a:solidFill>
              </a:rPr>
              <a:t> NIX.CZ</a:t>
            </a:r>
            <a:r>
              <a:rPr lang="cs-CZ" sz="4000" b="1" dirty="0">
                <a:solidFill>
                  <a:srgbClr val="004666"/>
                </a:solidFill>
              </a:rPr>
              <a:t> </a:t>
            </a:r>
            <a:r>
              <a:rPr lang="cs-CZ" sz="4000" b="1" dirty="0" smtClean="0">
                <a:solidFill>
                  <a:srgbClr val="004666"/>
                </a:solidFill>
              </a:rPr>
              <a:t>2015</a:t>
            </a:r>
            <a:endParaRPr lang="cs-CZ" sz="4000" b="1" dirty="0">
              <a:solidFill>
                <a:srgbClr val="004666"/>
              </a:solidFill>
            </a:endParaRPr>
          </a:p>
        </p:txBody>
      </p:sp>
      <p:pic>
        <p:nvPicPr>
          <p:cNvPr id="8" name="Picture 2" descr="Topology N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92" y="1589476"/>
            <a:ext cx="473392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5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9724" y="319177"/>
            <a:ext cx="7225862" cy="131545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4A70"/>
                </a:solidFill>
              </a:rPr>
              <a:t>NIX.SK</a:t>
            </a:r>
            <a:endParaRPr lang="cs-CZ" b="1" dirty="0">
              <a:solidFill>
                <a:srgbClr val="004A7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9724" y="1411470"/>
            <a:ext cx="7225862" cy="3464349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 smtClean="0">
                <a:solidFill>
                  <a:srgbClr val="004A70"/>
                </a:solidFill>
              </a:rPr>
              <a:t>Started March 2015</a:t>
            </a:r>
          </a:p>
          <a:p>
            <a:r>
              <a:rPr lang="en-US" sz="3900" dirty="0" smtClean="0">
                <a:solidFill>
                  <a:srgbClr val="004A70"/>
                </a:solidFill>
              </a:rPr>
              <a:t>16 networks</a:t>
            </a:r>
          </a:p>
          <a:p>
            <a:r>
              <a:rPr lang="en-US" sz="3900" dirty="0" smtClean="0">
                <a:solidFill>
                  <a:srgbClr val="004A70"/>
                </a:solidFill>
              </a:rPr>
              <a:t>Building community</a:t>
            </a:r>
            <a:endParaRPr lang="en-US" dirty="0" smtClean="0">
              <a:solidFill>
                <a:srgbClr val="004A70"/>
              </a:solidFill>
            </a:endParaRPr>
          </a:p>
          <a:p>
            <a:r>
              <a:rPr lang="en-US" sz="3900" dirty="0" smtClean="0">
                <a:solidFill>
                  <a:srgbClr val="004A70"/>
                </a:solidFill>
              </a:rPr>
              <a:t>Keep local traffic </a:t>
            </a:r>
            <a:r>
              <a:rPr lang="en-US" sz="3900" dirty="0" smtClean="0">
                <a:solidFill>
                  <a:srgbClr val="004A70"/>
                </a:solidFill>
              </a:rPr>
              <a:t>local</a:t>
            </a:r>
          </a:p>
          <a:p>
            <a:r>
              <a:rPr lang="en-US" sz="3900" dirty="0" smtClean="0">
                <a:solidFill>
                  <a:srgbClr val="004A70"/>
                </a:solidFill>
              </a:rPr>
              <a:t>Not interconnected with Prague</a:t>
            </a:r>
            <a:endParaRPr lang="en-US" sz="3900" dirty="0" smtClean="0">
              <a:solidFill>
                <a:srgbClr val="004A70"/>
              </a:solidFill>
            </a:endParaRPr>
          </a:p>
          <a:p>
            <a:r>
              <a:rPr lang="en-US" sz="3900" dirty="0">
                <a:solidFill>
                  <a:srgbClr val="004A70"/>
                </a:solidFill>
              </a:rPr>
              <a:t>Geographic redundancy</a:t>
            </a:r>
            <a:endParaRPr lang="cs-CZ" dirty="0" smtClean="0">
              <a:solidFill>
                <a:srgbClr val="004A7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38" y="6295776"/>
            <a:ext cx="999050" cy="25284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91" y="4593959"/>
            <a:ext cx="1102344" cy="109431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8073977" y="5743947"/>
            <a:ext cx="551172" cy="526211"/>
          </a:xfrm>
          <a:prstGeom prst="ellipse">
            <a:avLst/>
          </a:prstGeom>
          <a:gradFill>
            <a:gsLst>
              <a:gs pos="100000">
                <a:srgbClr val="004A7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4666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 rot="18965448">
            <a:off x="8104976" y="5776220"/>
            <a:ext cx="48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ED630"/>
                </a:solidFill>
              </a:rPr>
              <a:t>by</a:t>
            </a:r>
            <a:endParaRPr lang="cs-CZ" sz="2800" b="1" i="1" dirty="0">
              <a:solidFill>
                <a:srgbClr val="CED6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9724" y="319177"/>
            <a:ext cx="7225862" cy="131545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4A70"/>
                </a:solidFill>
              </a:rPr>
              <a:t>NIX.SK</a:t>
            </a:r>
            <a:endParaRPr lang="cs-CZ" b="1" dirty="0">
              <a:solidFill>
                <a:srgbClr val="004A7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38" y="6295776"/>
            <a:ext cx="999050" cy="2528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010" y="1582818"/>
            <a:ext cx="6575574" cy="3531207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>
            <a:off x="4632386" y="445123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blouk 12"/>
          <p:cNvSpPr/>
          <p:nvPr/>
        </p:nvSpPr>
        <p:spPr>
          <a:xfrm>
            <a:off x="1570011" y="2725947"/>
            <a:ext cx="3062376" cy="3433313"/>
          </a:xfrm>
          <a:prstGeom prst="arc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louk 14"/>
          <p:cNvSpPr/>
          <p:nvPr/>
        </p:nvSpPr>
        <p:spPr>
          <a:xfrm rot="9366811">
            <a:off x="3015372" y="161020"/>
            <a:ext cx="3874575" cy="4355053"/>
          </a:xfrm>
          <a:prstGeom prst="arc">
            <a:avLst>
              <a:gd name="adj1" fmla="val 18171169"/>
              <a:gd name="adj2" fmla="val 680364"/>
            </a:avLst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3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38" y="6295776"/>
            <a:ext cx="999050" cy="252846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989724" y="1547597"/>
            <a:ext cx="7225862" cy="380940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4A70"/>
                </a:solidFill>
              </a:rPr>
              <a:t>Answer of NIX to </a:t>
            </a:r>
            <a:r>
              <a:rPr lang="en-US" sz="3600" dirty="0" err="1">
                <a:solidFill>
                  <a:srgbClr val="004A70"/>
                </a:solidFill>
              </a:rPr>
              <a:t>DDoS</a:t>
            </a:r>
            <a:r>
              <a:rPr lang="en-US" sz="3600" dirty="0">
                <a:solidFill>
                  <a:srgbClr val="004A70"/>
                </a:solidFill>
              </a:rPr>
              <a:t> from </a:t>
            </a:r>
            <a:r>
              <a:rPr lang="en-US" sz="3600" dirty="0" smtClean="0">
                <a:solidFill>
                  <a:srgbClr val="004A70"/>
                </a:solidFill>
              </a:rPr>
              <a:t>2013</a:t>
            </a:r>
          </a:p>
          <a:p>
            <a:r>
              <a:rPr lang="en-US" sz="3600" dirty="0" smtClean="0">
                <a:solidFill>
                  <a:srgbClr val="004A70"/>
                </a:solidFill>
              </a:rPr>
              <a:t>Organizational and technical rules</a:t>
            </a:r>
            <a:endParaRPr lang="en-US" dirty="0" smtClean="0">
              <a:solidFill>
                <a:srgbClr val="004A70"/>
              </a:solidFill>
            </a:endParaRPr>
          </a:p>
          <a:p>
            <a:r>
              <a:rPr lang="en-US" sz="3600" dirty="0" smtClean="0">
                <a:solidFill>
                  <a:srgbClr val="004A70"/>
                </a:solidFill>
              </a:rPr>
              <a:t>Last resort tool (secure VLAN)</a:t>
            </a:r>
          </a:p>
          <a:p>
            <a:r>
              <a:rPr lang="en-US" sz="3600" dirty="0" smtClean="0">
                <a:solidFill>
                  <a:srgbClr val="004A70"/>
                </a:solidFill>
              </a:rPr>
              <a:t>Established by 6 networks</a:t>
            </a:r>
            <a:endParaRPr lang="en-US" sz="3600" dirty="0">
              <a:solidFill>
                <a:srgbClr val="004A70"/>
              </a:solidFill>
            </a:endParaRPr>
          </a:p>
          <a:p>
            <a:pPr lvl="2"/>
            <a:r>
              <a:rPr lang="en-US" dirty="0" smtClean="0">
                <a:solidFill>
                  <a:srgbClr val="004A70"/>
                </a:solidFill>
              </a:rPr>
              <a:t>O2 Czech Republic, Seznam.cz, …</a:t>
            </a:r>
            <a:endParaRPr lang="en-US" dirty="0">
              <a:solidFill>
                <a:srgbClr val="004A70"/>
              </a:solidFill>
            </a:endParaRPr>
          </a:p>
          <a:p>
            <a:pPr lvl="2"/>
            <a:r>
              <a:rPr lang="en-US" dirty="0" smtClean="0">
                <a:solidFill>
                  <a:srgbClr val="004A70"/>
                </a:solidFill>
              </a:rPr>
              <a:t>NIX.CZ supervisor at rules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989724" y="319177"/>
            <a:ext cx="7225862" cy="131545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4A70"/>
                </a:solidFill>
              </a:rPr>
              <a:t>FENIX</a:t>
            </a:r>
            <a:endParaRPr lang="cs-CZ" b="1" dirty="0">
              <a:solidFill>
                <a:srgbClr val="004A7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459" y="5011946"/>
            <a:ext cx="886207" cy="9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38" y="6295776"/>
            <a:ext cx="999050" cy="25284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459" y="5011946"/>
            <a:ext cx="886207" cy="939917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989724" y="319177"/>
            <a:ext cx="7225862" cy="131545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4A70"/>
                </a:solidFill>
              </a:rPr>
              <a:t>FENIX - what happened</a:t>
            </a:r>
            <a:r>
              <a:rPr lang="en-US" b="1" dirty="0" smtClean="0">
                <a:solidFill>
                  <a:srgbClr val="004A70"/>
                </a:solidFill>
              </a:rPr>
              <a:t/>
            </a:r>
            <a:br>
              <a:rPr lang="en-US" b="1" dirty="0" smtClean="0">
                <a:solidFill>
                  <a:srgbClr val="004A70"/>
                </a:solidFill>
              </a:rPr>
            </a:br>
            <a:r>
              <a:rPr lang="en-US" sz="2400" b="1" dirty="0" smtClean="0">
                <a:solidFill>
                  <a:srgbClr val="004A70"/>
                </a:solidFill>
              </a:rPr>
              <a:t>from ENOG7</a:t>
            </a:r>
            <a:endParaRPr lang="cs-CZ" b="1" dirty="0">
              <a:solidFill>
                <a:srgbClr val="004A70"/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989724" y="1547597"/>
            <a:ext cx="7225862" cy="3878418"/>
          </a:xfrm>
        </p:spPr>
        <p:txBody>
          <a:bodyPr>
            <a:normAutofit/>
          </a:bodyPr>
          <a:lstStyle/>
          <a:p>
            <a:r>
              <a:rPr lang="en-US" sz="3900" dirty="0" smtClean="0">
                <a:solidFill>
                  <a:srgbClr val="004A70"/>
                </a:solidFill>
              </a:rPr>
              <a:t>Year of project FENIX</a:t>
            </a:r>
          </a:p>
          <a:p>
            <a:r>
              <a:rPr lang="en-US" sz="3900" dirty="0" smtClean="0">
                <a:solidFill>
                  <a:srgbClr val="004A70"/>
                </a:solidFill>
              </a:rPr>
              <a:t>3 new members</a:t>
            </a:r>
          </a:p>
          <a:p>
            <a:r>
              <a:rPr lang="en-US" sz="3900" dirty="0" smtClean="0">
                <a:solidFill>
                  <a:srgbClr val="004A70"/>
                </a:solidFill>
              </a:rPr>
              <a:t>5 candidates</a:t>
            </a:r>
          </a:p>
          <a:p>
            <a:r>
              <a:rPr lang="en-US" sz="3900" dirty="0" smtClean="0">
                <a:solidFill>
                  <a:srgbClr val="004A70"/>
                </a:solidFill>
              </a:rPr>
              <a:t>Cooperation with CSIRT.CZ</a:t>
            </a:r>
          </a:p>
        </p:txBody>
      </p:sp>
    </p:spTree>
    <p:extLst>
      <p:ext uri="{BB962C8B-B14F-4D97-AF65-F5344CB8AC3E}">
        <p14:creationId xmlns:p14="http://schemas.microsoft.com/office/powerpoint/2010/main" val="42565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38" y="6295776"/>
            <a:ext cx="999050" cy="25284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459" y="5011946"/>
            <a:ext cx="886207" cy="939917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989724" y="319177"/>
            <a:ext cx="7225862" cy="131545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4A70"/>
                </a:solidFill>
              </a:rPr>
              <a:t>FENIX - what </a:t>
            </a:r>
            <a:r>
              <a:rPr lang="en-US" b="1" dirty="0" smtClean="0">
                <a:solidFill>
                  <a:srgbClr val="004A70"/>
                </a:solidFill>
              </a:rPr>
              <a:t>happened</a:t>
            </a:r>
            <a:br>
              <a:rPr lang="en-US" b="1" dirty="0" smtClean="0">
                <a:solidFill>
                  <a:srgbClr val="004A70"/>
                </a:solidFill>
              </a:rPr>
            </a:br>
            <a:r>
              <a:rPr lang="en-US" sz="2400" b="1" dirty="0" smtClean="0">
                <a:solidFill>
                  <a:srgbClr val="004A70"/>
                </a:solidFill>
              </a:rPr>
              <a:t>from ENOG7</a:t>
            </a:r>
            <a:endParaRPr lang="cs-CZ" b="1" dirty="0">
              <a:solidFill>
                <a:srgbClr val="004A70"/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989724" y="1547597"/>
            <a:ext cx="7225862" cy="3878418"/>
          </a:xfrm>
        </p:spPr>
        <p:txBody>
          <a:bodyPr>
            <a:normAutofit/>
          </a:bodyPr>
          <a:lstStyle/>
          <a:p>
            <a:r>
              <a:rPr lang="en-US" sz="3900" dirty="0" smtClean="0">
                <a:solidFill>
                  <a:srgbClr val="004A70"/>
                </a:solidFill>
              </a:rPr>
              <a:t>Started discussions in Slovakia</a:t>
            </a:r>
          </a:p>
          <a:p>
            <a:r>
              <a:rPr lang="en-US" sz="3900" dirty="0" err="1" smtClean="0">
                <a:solidFill>
                  <a:srgbClr val="004A70"/>
                </a:solidFill>
              </a:rPr>
              <a:t>MoU</a:t>
            </a:r>
            <a:r>
              <a:rPr lang="en-US" sz="3900" dirty="0" smtClean="0">
                <a:solidFill>
                  <a:srgbClr val="004A70"/>
                </a:solidFill>
              </a:rPr>
              <a:t> with CSIRT.SK</a:t>
            </a:r>
          </a:p>
          <a:p>
            <a:r>
              <a:rPr lang="en-US" sz="3900" dirty="0" smtClean="0">
                <a:solidFill>
                  <a:srgbClr val="004A70"/>
                </a:solidFill>
              </a:rPr>
              <a:t>1</a:t>
            </a:r>
            <a:r>
              <a:rPr lang="en-US" sz="3900" baseline="30000" dirty="0" smtClean="0">
                <a:solidFill>
                  <a:srgbClr val="004A70"/>
                </a:solidFill>
              </a:rPr>
              <a:t>st</a:t>
            </a:r>
            <a:r>
              <a:rPr lang="en-US" sz="3900" dirty="0" smtClean="0">
                <a:solidFill>
                  <a:srgbClr val="004A70"/>
                </a:solidFill>
              </a:rPr>
              <a:t> working group 18. June 2015</a:t>
            </a:r>
          </a:p>
          <a:p>
            <a:pPr marL="0" indent="0">
              <a:buNone/>
            </a:pPr>
            <a:endParaRPr lang="en-US" sz="3900" dirty="0" smtClean="0">
              <a:solidFill>
                <a:srgbClr val="004A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7518</TotalTime>
  <Words>185</Words>
  <Application>Microsoft Office PowerPoint</Application>
  <PresentationFormat>Předvádění na obrazovce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Twilight</vt:lpstr>
      <vt:lpstr>3_Custom Design</vt:lpstr>
      <vt:lpstr>Custom Design</vt:lpstr>
      <vt:lpstr>1_Custom Design</vt:lpstr>
      <vt:lpstr>2_Custom Design</vt:lpstr>
      <vt:lpstr>Prezentace aplikace PowerPoint</vt:lpstr>
      <vt:lpstr>NIX.CZ introduction</vt:lpstr>
      <vt:lpstr>NIX.CZ current status</vt:lpstr>
      <vt:lpstr>Topology NIX.CZ 2015</vt:lpstr>
      <vt:lpstr>NIX.SK</vt:lpstr>
      <vt:lpstr>NIX.SK</vt:lpstr>
      <vt:lpstr>FENIX</vt:lpstr>
      <vt:lpstr>FENIX - what happened from ENOG7</vt:lpstr>
      <vt:lpstr>FENIX - what happened from ENOG7</vt:lpstr>
      <vt:lpstr>Legal WG</vt:lpstr>
      <vt:lpstr>CEE Peering Days</vt:lpstr>
      <vt:lpstr>Prezentace aplikace PowerPoint</vt:lpstr>
      <vt:lpstr>Follow us</vt:lpstr>
    </vt:vector>
  </TitlesOfParts>
  <Company>Lemon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Štěpán Holič</dc:creator>
  <cp:lastModifiedBy>Martin Semrad</cp:lastModifiedBy>
  <cp:revision>277</cp:revision>
  <dcterms:created xsi:type="dcterms:W3CDTF">2012-07-23T08:52:14Z</dcterms:created>
  <dcterms:modified xsi:type="dcterms:W3CDTF">2015-06-09T15:34:34Z</dcterms:modified>
</cp:coreProperties>
</file>