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70" r:id="rId2"/>
    <p:sldId id="264" r:id="rId3"/>
    <p:sldId id="271" r:id="rId4"/>
    <p:sldId id="272" r:id="rId5"/>
    <p:sldId id="273" r:id="rId6"/>
    <p:sldId id="269" r:id="rId7"/>
    <p:sldId id="258" r:id="rId8"/>
  </p:sldIdLst>
  <p:sldSz cx="10691813" cy="7559675"/>
  <p:notesSz cx="6858000" cy="9144000"/>
  <p:defaultTextStyle>
    <a:defPPr>
      <a:defRPr lang="ru-RU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187"/>
    <a:srgbClr val="404040"/>
    <a:srgbClr val="54C2C1"/>
    <a:srgbClr val="F27556"/>
    <a:srgbClr val="334174"/>
    <a:srgbClr val="4D9189"/>
    <a:srgbClr val="50A8A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0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096" y="-11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59F20-B911-804F-9B99-3264ACF1FC7B}" type="doc">
      <dgm:prSet loTypeId="urn:microsoft.com/office/officeart/2009/3/layout/OpposingIdea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5C4D86-D796-8E45-BF27-0A9D8558567F}">
      <dgm:prSet/>
      <dgm:spPr/>
      <dgm:t>
        <a:bodyPr/>
        <a:lstStyle/>
        <a:p>
          <a:pPr rtl="0"/>
          <a:r>
            <a:rPr lang="ru-RU" baseline="0" dirty="0" smtClean="0"/>
            <a:t>Правила </a:t>
          </a:r>
          <a:r>
            <a:rPr lang="en-US" baseline="0" dirty="0" smtClean="0"/>
            <a:t>RIPE</a:t>
          </a:r>
          <a:endParaRPr lang="ru-RU" dirty="0"/>
        </a:p>
      </dgm:t>
    </dgm:pt>
    <dgm:pt modelId="{607F9601-70D7-B344-9CE4-A9F3B0499693}" type="parTrans" cxnId="{645924B4-43A7-2E41-9BE6-4DF653BC1457}">
      <dgm:prSet/>
      <dgm:spPr/>
      <dgm:t>
        <a:bodyPr/>
        <a:lstStyle/>
        <a:p>
          <a:endParaRPr lang="ru-RU"/>
        </a:p>
      </dgm:t>
    </dgm:pt>
    <dgm:pt modelId="{9622ACDC-CD52-1D41-9650-6DC546A45A1A}" type="sibTrans" cxnId="{645924B4-43A7-2E41-9BE6-4DF653BC1457}">
      <dgm:prSet/>
      <dgm:spPr/>
      <dgm:t>
        <a:bodyPr/>
        <a:lstStyle/>
        <a:p>
          <a:endParaRPr lang="ru-RU"/>
        </a:p>
      </dgm:t>
    </dgm:pt>
    <dgm:pt modelId="{8AF4D1C2-B79A-BE4B-8016-D94DE5696A2C}">
      <dgm:prSet custT="1"/>
      <dgm:spPr/>
      <dgm:t>
        <a:bodyPr/>
        <a:lstStyle/>
        <a:p>
          <a:pPr algn="l" rtl="0"/>
          <a:r>
            <a:rPr lang="en-US" sz="2000" baseline="0" dirty="0" smtClean="0"/>
            <a:t>- </a:t>
          </a:r>
          <a:r>
            <a:rPr lang="ru-RU" sz="2000" baseline="0" dirty="0" smtClean="0"/>
            <a:t>Выделение (</a:t>
          </a:r>
          <a:r>
            <a:rPr lang="ru-RU" sz="2000" baseline="0" dirty="0" err="1" smtClean="0"/>
            <a:t>allocation</a:t>
          </a:r>
          <a:r>
            <a:rPr lang="ru-RU" sz="2000" baseline="0" dirty="0" smtClean="0"/>
            <a:t>) IP-пространства регистратору </a:t>
          </a:r>
          <a:r>
            <a:rPr lang="ru-RU" sz="2000" b="1" baseline="0" dirty="0" smtClean="0"/>
            <a:t>не оформлено </a:t>
          </a:r>
          <a:r>
            <a:rPr lang="ru-RU" sz="2000" baseline="0" dirty="0" smtClean="0"/>
            <a:t>как получение официальной лицензии или права на использование.</a:t>
          </a:r>
          <a:endParaRPr lang="ru-RU" sz="2000" dirty="0"/>
        </a:p>
      </dgm:t>
    </dgm:pt>
    <dgm:pt modelId="{CFE47738-E8B2-5C46-9DE6-5D415CABEE99}" type="parTrans" cxnId="{ACC78B7B-400E-2147-9F2B-B6C478A8F9CB}">
      <dgm:prSet/>
      <dgm:spPr/>
      <dgm:t>
        <a:bodyPr/>
        <a:lstStyle/>
        <a:p>
          <a:endParaRPr lang="ru-RU"/>
        </a:p>
      </dgm:t>
    </dgm:pt>
    <dgm:pt modelId="{61D07246-2022-7B47-9549-290A615C946E}" type="sibTrans" cxnId="{ACC78B7B-400E-2147-9F2B-B6C478A8F9CB}">
      <dgm:prSet/>
      <dgm:spPr/>
      <dgm:t>
        <a:bodyPr/>
        <a:lstStyle/>
        <a:p>
          <a:endParaRPr lang="ru-RU"/>
        </a:p>
      </dgm:t>
    </dgm:pt>
    <dgm:pt modelId="{7AFEF9FC-5706-484C-854B-7D69F6BC0808}">
      <dgm:prSet custT="1"/>
      <dgm:spPr/>
      <dgm:t>
        <a:bodyPr/>
        <a:lstStyle/>
        <a:p>
          <a:pPr algn="l" rtl="0"/>
          <a:r>
            <a:rPr lang="en-US" sz="2000" baseline="0" dirty="0" smtClean="0"/>
            <a:t>- </a:t>
          </a:r>
          <a:r>
            <a:rPr lang="ru-RU" sz="2000" baseline="0" dirty="0" smtClean="0"/>
            <a:t>Передача IP-пространства от одного </a:t>
          </a:r>
          <a:r>
            <a:rPr lang="ru-RU" sz="2000" baseline="0" dirty="0" err="1" smtClean="0"/>
            <a:t>LIRа</a:t>
          </a:r>
          <a:r>
            <a:rPr lang="ru-RU" sz="2000" baseline="0" dirty="0" smtClean="0"/>
            <a:t> другому </a:t>
          </a:r>
          <a:r>
            <a:rPr lang="ru-RU" sz="2000" b="1" baseline="0" dirty="0" smtClean="0"/>
            <a:t>не сопровождается </a:t>
          </a:r>
          <a:r>
            <a:rPr lang="ru-RU" sz="2000" baseline="0" dirty="0" smtClean="0"/>
            <a:t>выдачей каких-либо бумажных документов регулятором или сторонним арбитром</a:t>
          </a:r>
          <a:r>
            <a:rPr lang="ru-RU" sz="2100" baseline="0" dirty="0" smtClean="0"/>
            <a:t>.</a:t>
          </a:r>
          <a:endParaRPr lang="ru-RU" sz="2100" dirty="0"/>
        </a:p>
      </dgm:t>
    </dgm:pt>
    <dgm:pt modelId="{59E693A8-58D2-9C4A-8B4E-A82770F960D7}" type="parTrans" cxnId="{E5B49967-9454-BE47-9B12-D9E2FC1D8533}">
      <dgm:prSet/>
      <dgm:spPr/>
      <dgm:t>
        <a:bodyPr/>
        <a:lstStyle/>
        <a:p>
          <a:endParaRPr lang="ru-RU"/>
        </a:p>
      </dgm:t>
    </dgm:pt>
    <dgm:pt modelId="{34485BC8-74A6-654D-8F10-B9C3793DA350}" type="sibTrans" cxnId="{E5B49967-9454-BE47-9B12-D9E2FC1D8533}">
      <dgm:prSet/>
      <dgm:spPr/>
      <dgm:t>
        <a:bodyPr/>
        <a:lstStyle/>
        <a:p>
          <a:endParaRPr lang="ru-RU"/>
        </a:p>
      </dgm:t>
    </dgm:pt>
    <dgm:pt modelId="{C4ABDBE4-4AD2-2444-9CB9-14F5A3227F4D}">
      <dgm:prSet custT="1"/>
      <dgm:spPr/>
      <dgm:t>
        <a:bodyPr/>
        <a:lstStyle/>
        <a:p>
          <a:pPr algn="l" rtl="0"/>
          <a:r>
            <a:rPr lang="en-US" sz="2100" baseline="0" dirty="0" smtClean="0"/>
            <a:t>- </a:t>
          </a:r>
          <a:r>
            <a:rPr lang="ru-RU" sz="2000" baseline="0" dirty="0" smtClean="0"/>
            <a:t>IP-адреса </a:t>
          </a:r>
          <a:r>
            <a:rPr lang="ru-RU" sz="2000" b="1" baseline="0" dirty="0" smtClean="0"/>
            <a:t>не принадлежат </a:t>
          </a:r>
          <a:r>
            <a:rPr lang="ru-RU" sz="2000" baseline="0" dirty="0" smtClean="0"/>
            <a:t>LIR.</a:t>
          </a:r>
          <a:endParaRPr lang="ru-RU" sz="2000" dirty="0"/>
        </a:p>
      </dgm:t>
    </dgm:pt>
    <dgm:pt modelId="{A355164E-800F-4D4E-AA85-7A1F221CADD8}" type="parTrans" cxnId="{34C9628E-AA0B-7C42-A05E-14ACD2972527}">
      <dgm:prSet/>
      <dgm:spPr/>
      <dgm:t>
        <a:bodyPr/>
        <a:lstStyle/>
        <a:p>
          <a:endParaRPr lang="ru-RU"/>
        </a:p>
      </dgm:t>
    </dgm:pt>
    <dgm:pt modelId="{4AE6C494-004C-B24B-A6EC-D10039E9B565}" type="sibTrans" cxnId="{34C9628E-AA0B-7C42-A05E-14ACD2972527}">
      <dgm:prSet/>
      <dgm:spPr/>
      <dgm:t>
        <a:bodyPr/>
        <a:lstStyle/>
        <a:p>
          <a:endParaRPr lang="ru-RU"/>
        </a:p>
      </dgm:t>
    </dgm:pt>
    <dgm:pt modelId="{B4438AB5-06D0-D643-BBFE-2C700254FEA8}">
      <dgm:prSet/>
      <dgm:spPr/>
      <dgm:t>
        <a:bodyPr/>
        <a:lstStyle/>
        <a:p>
          <a:pPr rtl="0"/>
          <a:r>
            <a:rPr lang="ru-RU" dirty="0" err="1" smtClean="0"/>
            <a:t>Правоприменение</a:t>
          </a:r>
          <a:r>
            <a:rPr lang="ru-RU" dirty="0" smtClean="0"/>
            <a:t> в РФ</a:t>
          </a:r>
          <a:endParaRPr lang="ru-RU" dirty="0"/>
        </a:p>
      </dgm:t>
    </dgm:pt>
    <dgm:pt modelId="{D6D425B2-56F9-E240-8E4A-D6543F2B065F}" type="parTrans" cxnId="{3A4DCB3A-FC1B-8844-B24C-9F49CF298B9F}">
      <dgm:prSet/>
      <dgm:spPr/>
      <dgm:t>
        <a:bodyPr/>
        <a:lstStyle/>
        <a:p>
          <a:endParaRPr lang="ru-RU"/>
        </a:p>
      </dgm:t>
    </dgm:pt>
    <dgm:pt modelId="{A2DC9EFA-21DB-9C4F-BA8C-A90E798F861B}" type="sibTrans" cxnId="{3A4DCB3A-FC1B-8844-B24C-9F49CF298B9F}">
      <dgm:prSet/>
      <dgm:spPr/>
      <dgm:t>
        <a:bodyPr/>
        <a:lstStyle/>
        <a:p>
          <a:endParaRPr lang="ru-RU"/>
        </a:p>
      </dgm:t>
    </dgm:pt>
    <dgm:pt modelId="{18717FC7-D520-6B4A-B115-FF59C16A0ED6}">
      <dgm:prSet custT="1"/>
      <dgm:spPr/>
      <dgm:t>
        <a:bodyPr/>
        <a:lstStyle/>
        <a:p>
          <a:pPr algn="l" rtl="0"/>
          <a:r>
            <a:rPr lang="ru-RU" sz="1800" dirty="0" smtClean="0"/>
            <a:t>- </a:t>
          </a:r>
          <a:r>
            <a:rPr lang="ru-RU" sz="2000" dirty="0" smtClean="0"/>
            <a:t>Ст.9  ФЗ О бухгалтерском учете:</a:t>
          </a:r>
          <a:endParaRPr lang="ru-RU" sz="2000" dirty="0"/>
        </a:p>
      </dgm:t>
    </dgm:pt>
    <dgm:pt modelId="{56FF35F7-42BF-F24B-9BEC-F47C513EBE89}" type="parTrans" cxnId="{9824EE09-0089-4743-9D37-E2F34ECDB6E4}">
      <dgm:prSet/>
      <dgm:spPr/>
      <dgm:t>
        <a:bodyPr/>
        <a:lstStyle/>
        <a:p>
          <a:endParaRPr lang="ru-RU"/>
        </a:p>
      </dgm:t>
    </dgm:pt>
    <dgm:pt modelId="{62422816-15CE-2041-816D-6A968CC22E8E}" type="sibTrans" cxnId="{9824EE09-0089-4743-9D37-E2F34ECDB6E4}">
      <dgm:prSet/>
      <dgm:spPr/>
      <dgm:t>
        <a:bodyPr/>
        <a:lstStyle/>
        <a:p>
          <a:endParaRPr lang="ru-RU"/>
        </a:p>
      </dgm:t>
    </dgm:pt>
    <dgm:pt modelId="{EBA1D025-06C0-EF45-BA0C-31AF11FE73DA}">
      <dgm:prSet custT="1"/>
      <dgm:spPr/>
      <dgm:t>
        <a:bodyPr/>
        <a:lstStyle/>
        <a:p>
          <a:pPr algn="l" rtl="0"/>
          <a:r>
            <a:rPr lang="ru-RU" sz="1800" dirty="0" smtClean="0"/>
            <a:t>- </a:t>
          </a:r>
          <a:r>
            <a:rPr lang="ru-RU" sz="2000" dirty="0" smtClean="0"/>
            <a:t>В случае споров между государством (в частности, налоговыми органами) и частной компанией фактически действует </a:t>
          </a:r>
          <a:r>
            <a:rPr lang="ru-RU" sz="2000" b="1" dirty="0" smtClean="0"/>
            <a:t>презумпция виновности </a:t>
          </a:r>
          <a:r>
            <a:rPr lang="ru-RU" sz="2000" dirty="0" smtClean="0"/>
            <a:t>последней</a:t>
          </a:r>
          <a:r>
            <a:rPr lang="en-US" sz="2000" dirty="0" smtClean="0"/>
            <a:t>.</a:t>
          </a:r>
          <a:endParaRPr lang="ru-RU" sz="2000" dirty="0"/>
        </a:p>
      </dgm:t>
    </dgm:pt>
    <dgm:pt modelId="{FFF1982B-F216-754E-AEA7-5BB9F6FB93FB}" type="parTrans" cxnId="{F094DEC5-3E85-0E49-ADE1-307D178FFAE0}">
      <dgm:prSet/>
      <dgm:spPr/>
      <dgm:t>
        <a:bodyPr/>
        <a:lstStyle/>
        <a:p>
          <a:endParaRPr lang="ru-RU"/>
        </a:p>
      </dgm:t>
    </dgm:pt>
    <dgm:pt modelId="{0AE1DCAB-4177-A04D-BF0E-59ED7FBE253F}" type="sibTrans" cxnId="{F094DEC5-3E85-0E49-ADE1-307D178FFAE0}">
      <dgm:prSet/>
      <dgm:spPr/>
      <dgm:t>
        <a:bodyPr/>
        <a:lstStyle/>
        <a:p>
          <a:endParaRPr lang="ru-RU"/>
        </a:p>
      </dgm:t>
    </dgm:pt>
    <dgm:pt modelId="{D38CE887-5977-AB4F-AF69-671D3E5AECD1}">
      <dgm:prSet/>
      <dgm:spPr/>
      <dgm:t>
        <a:bodyPr/>
        <a:lstStyle/>
        <a:p>
          <a:pPr algn="just" rtl="0"/>
          <a:r>
            <a:rPr lang="ru-RU" sz="1400" dirty="0" smtClean="0"/>
            <a:t>Каждый факт хозяйственной жизни подлежит </a:t>
          </a:r>
          <a:r>
            <a:rPr lang="ru-RU" sz="1400" b="1" dirty="0" smtClean="0"/>
            <a:t>оформлению первичным учетным документом</a:t>
          </a:r>
          <a:r>
            <a:rPr lang="ru-RU" sz="1400" dirty="0" smtClean="0"/>
            <a:t>. Не допускается принятие к бухгалтерскому учету документов, которыми оформляются не имевшие места факты хозяйственной жизни, в том числе лежащие в основе мнимых и притворных сделок. </a:t>
          </a:r>
          <a:endParaRPr lang="ru-RU" sz="1400" dirty="0"/>
        </a:p>
      </dgm:t>
    </dgm:pt>
    <dgm:pt modelId="{691CB205-6725-974E-AE09-02F7BBA4D302}" type="parTrans" cxnId="{4A4FD2FB-3360-004C-BA85-8F34C75E13B6}">
      <dgm:prSet/>
      <dgm:spPr/>
      <dgm:t>
        <a:bodyPr/>
        <a:lstStyle/>
        <a:p>
          <a:endParaRPr lang="ru-RU"/>
        </a:p>
      </dgm:t>
    </dgm:pt>
    <dgm:pt modelId="{219D2F76-9047-514F-AA37-F09E697B4D83}" type="sibTrans" cxnId="{4A4FD2FB-3360-004C-BA85-8F34C75E13B6}">
      <dgm:prSet/>
      <dgm:spPr/>
      <dgm:t>
        <a:bodyPr/>
        <a:lstStyle/>
        <a:p>
          <a:endParaRPr lang="ru-RU"/>
        </a:p>
      </dgm:t>
    </dgm:pt>
    <dgm:pt modelId="{025213A5-37E1-4845-89AA-4CD4112B07F1}" type="pres">
      <dgm:prSet presAssocID="{57059F20-B911-804F-9B99-3264ACF1FC7B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1888EC37-016E-8F46-ACB4-CD09797ECD18}" type="pres">
      <dgm:prSet presAssocID="{57059F20-B911-804F-9B99-3264ACF1FC7B}" presName="Background" presStyleLbl="node1" presStyleIdx="0" presStyleCnt="1" custScaleX="150625" custScaleY="151515" custLinFactNeighborX="240" custLinFactNeighborY="-45545"/>
      <dgm:spPr/>
    </dgm:pt>
    <dgm:pt modelId="{A8C2C2A8-7C3B-B94B-A600-01469C7A4F59}" type="pres">
      <dgm:prSet presAssocID="{57059F20-B911-804F-9B99-3264ACF1FC7B}" presName="Divider" presStyleLbl="callout" presStyleIdx="0" presStyleCnt="1"/>
      <dgm:spPr/>
    </dgm:pt>
    <dgm:pt modelId="{B7C79E87-C3E7-7441-BFDC-2E8B0BA393E7}" type="pres">
      <dgm:prSet presAssocID="{57059F20-B911-804F-9B99-3264ACF1FC7B}" presName="ChildText1" presStyleLbl="revTx" presStyleIdx="0" presStyleCnt="0" custScaleX="124146" custScaleY="155984" custLinFactNeighborX="-119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8BA777-B214-1247-9DD9-2F5889A52326}" type="pres">
      <dgm:prSet presAssocID="{57059F20-B911-804F-9B99-3264ACF1FC7B}" presName="ChildText2" presStyleLbl="revTx" presStyleIdx="0" presStyleCnt="0" custScaleX="135208" custScaleY="164874" custLinFactNeighborX="14465" custLinFactNeighborY="96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F6A511-C13B-D643-BD82-CA8CDB2498ED}" type="pres">
      <dgm:prSet presAssocID="{57059F20-B911-804F-9B99-3264ACF1FC7B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2AF8BC06-A00A-1049-843B-371263A52AB4}" type="pres">
      <dgm:prSet presAssocID="{57059F20-B911-804F-9B99-3264ACF1FC7B}" presName="ParentShape1" presStyleLbl="alignImgPlace1" presStyleIdx="0" presStyleCnt="2" custLinFactX="-46954" custLinFactNeighborX="-100000">
        <dgm:presLayoutVars/>
      </dgm:prSet>
      <dgm:spPr/>
      <dgm:t>
        <a:bodyPr/>
        <a:lstStyle/>
        <a:p>
          <a:endParaRPr lang="ru-RU"/>
        </a:p>
      </dgm:t>
    </dgm:pt>
    <dgm:pt modelId="{2BA21FA0-5F64-384A-BF91-1D4537E30F42}" type="pres">
      <dgm:prSet presAssocID="{57059F20-B911-804F-9B99-3264ACF1FC7B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E2A07735-991B-CC48-A241-BEB00463CF06}" type="pres">
      <dgm:prSet presAssocID="{57059F20-B911-804F-9B99-3264ACF1FC7B}" presName="ParentShape2" presStyleLbl="alignImgPlace1" presStyleIdx="1" presStyleCnt="2" custLinFactX="57039" custLinFactNeighborX="100000" custLinFactNeighborY="-7367">
        <dgm:presLayoutVars/>
      </dgm:prSet>
      <dgm:spPr/>
      <dgm:t>
        <a:bodyPr/>
        <a:lstStyle/>
        <a:p>
          <a:endParaRPr lang="ru-RU"/>
        </a:p>
      </dgm:t>
    </dgm:pt>
  </dgm:ptLst>
  <dgm:cxnLst>
    <dgm:cxn modelId="{A4AFFC72-3C69-3840-8790-1951E9031476}" type="presOf" srcId="{D38CE887-5977-AB4F-AF69-671D3E5AECD1}" destId="{598BA777-B214-1247-9DD9-2F5889A52326}" srcOrd="0" destOrd="1" presId="urn:microsoft.com/office/officeart/2009/3/layout/OpposingIdeas"/>
    <dgm:cxn modelId="{ACC78B7B-400E-2147-9F2B-B6C478A8F9CB}" srcId="{375C4D86-D796-8E45-BF27-0A9D8558567F}" destId="{8AF4D1C2-B79A-BE4B-8016-D94DE5696A2C}" srcOrd="1" destOrd="0" parTransId="{CFE47738-E8B2-5C46-9DE6-5D415CABEE99}" sibTransId="{61D07246-2022-7B47-9549-290A615C946E}"/>
    <dgm:cxn modelId="{9824EE09-0089-4743-9D37-E2F34ECDB6E4}" srcId="{B4438AB5-06D0-D643-BBFE-2C700254FEA8}" destId="{18717FC7-D520-6B4A-B115-FF59C16A0ED6}" srcOrd="0" destOrd="0" parTransId="{56FF35F7-42BF-F24B-9BEC-F47C513EBE89}" sibTransId="{62422816-15CE-2041-816D-6A968CC22E8E}"/>
    <dgm:cxn modelId="{F094DEC5-3E85-0E49-ADE1-307D178FFAE0}" srcId="{B4438AB5-06D0-D643-BBFE-2C700254FEA8}" destId="{EBA1D025-06C0-EF45-BA0C-31AF11FE73DA}" srcOrd="1" destOrd="0" parTransId="{FFF1982B-F216-754E-AEA7-5BB9F6FB93FB}" sibTransId="{0AE1DCAB-4177-A04D-BF0E-59ED7FBE253F}"/>
    <dgm:cxn modelId="{DB9439CF-FF2D-D14A-916C-A9245A845BD8}" type="presOf" srcId="{57059F20-B911-804F-9B99-3264ACF1FC7B}" destId="{025213A5-37E1-4845-89AA-4CD4112B07F1}" srcOrd="0" destOrd="0" presId="urn:microsoft.com/office/officeart/2009/3/layout/OpposingIdeas"/>
    <dgm:cxn modelId="{E5B49967-9454-BE47-9B12-D9E2FC1D8533}" srcId="{375C4D86-D796-8E45-BF27-0A9D8558567F}" destId="{7AFEF9FC-5706-484C-854B-7D69F6BC0808}" srcOrd="2" destOrd="0" parTransId="{59E693A8-58D2-9C4A-8B4E-A82770F960D7}" sibTransId="{34485BC8-74A6-654D-8F10-B9C3793DA350}"/>
    <dgm:cxn modelId="{FFC0F1AE-56AF-7242-ACB8-628927A9A502}" type="presOf" srcId="{B4438AB5-06D0-D643-BBFE-2C700254FEA8}" destId="{2BA21FA0-5F64-384A-BF91-1D4537E30F42}" srcOrd="0" destOrd="0" presId="urn:microsoft.com/office/officeart/2009/3/layout/OpposingIdeas"/>
    <dgm:cxn modelId="{B227240E-F724-5646-AE6E-B141CB6CFF42}" type="presOf" srcId="{375C4D86-D796-8E45-BF27-0A9D8558567F}" destId="{30F6A511-C13B-D643-BD82-CA8CDB2498ED}" srcOrd="0" destOrd="0" presId="urn:microsoft.com/office/officeart/2009/3/layout/OpposingIdeas"/>
    <dgm:cxn modelId="{3A4DCB3A-FC1B-8844-B24C-9F49CF298B9F}" srcId="{57059F20-B911-804F-9B99-3264ACF1FC7B}" destId="{B4438AB5-06D0-D643-BBFE-2C700254FEA8}" srcOrd="1" destOrd="0" parTransId="{D6D425B2-56F9-E240-8E4A-D6543F2B065F}" sibTransId="{A2DC9EFA-21DB-9C4F-BA8C-A90E798F861B}"/>
    <dgm:cxn modelId="{954B8FF8-4BC3-B742-9387-50229087ACE3}" type="presOf" srcId="{8AF4D1C2-B79A-BE4B-8016-D94DE5696A2C}" destId="{B7C79E87-C3E7-7441-BFDC-2E8B0BA393E7}" srcOrd="0" destOrd="1" presId="urn:microsoft.com/office/officeart/2009/3/layout/OpposingIdeas"/>
    <dgm:cxn modelId="{DDF496D1-08E2-B94A-A7ED-6CB3F05E3251}" type="presOf" srcId="{375C4D86-D796-8E45-BF27-0A9D8558567F}" destId="{2AF8BC06-A00A-1049-843B-371263A52AB4}" srcOrd="1" destOrd="0" presId="urn:microsoft.com/office/officeart/2009/3/layout/OpposingIdeas"/>
    <dgm:cxn modelId="{D3D501ED-5275-CE4D-9221-B2EF8C1163E4}" type="presOf" srcId="{C4ABDBE4-4AD2-2444-9CB9-14F5A3227F4D}" destId="{B7C79E87-C3E7-7441-BFDC-2E8B0BA393E7}" srcOrd="0" destOrd="0" presId="urn:microsoft.com/office/officeart/2009/3/layout/OpposingIdeas"/>
    <dgm:cxn modelId="{3FDDE1FB-B739-4645-99AA-673C76A3F2D6}" type="presOf" srcId="{B4438AB5-06D0-D643-BBFE-2C700254FEA8}" destId="{E2A07735-991B-CC48-A241-BEB00463CF06}" srcOrd="1" destOrd="0" presId="urn:microsoft.com/office/officeart/2009/3/layout/OpposingIdeas"/>
    <dgm:cxn modelId="{463CC36B-1843-CC43-98A9-527FFBFC1AAD}" type="presOf" srcId="{7AFEF9FC-5706-484C-854B-7D69F6BC0808}" destId="{B7C79E87-C3E7-7441-BFDC-2E8B0BA393E7}" srcOrd="0" destOrd="2" presId="urn:microsoft.com/office/officeart/2009/3/layout/OpposingIdeas"/>
    <dgm:cxn modelId="{645924B4-43A7-2E41-9BE6-4DF653BC1457}" srcId="{57059F20-B911-804F-9B99-3264ACF1FC7B}" destId="{375C4D86-D796-8E45-BF27-0A9D8558567F}" srcOrd="0" destOrd="0" parTransId="{607F9601-70D7-B344-9CE4-A9F3B0499693}" sibTransId="{9622ACDC-CD52-1D41-9650-6DC546A45A1A}"/>
    <dgm:cxn modelId="{ABDDFABE-067E-0F4E-BB23-22D59B75B7BA}" type="presOf" srcId="{EBA1D025-06C0-EF45-BA0C-31AF11FE73DA}" destId="{598BA777-B214-1247-9DD9-2F5889A52326}" srcOrd="0" destOrd="2" presId="urn:microsoft.com/office/officeart/2009/3/layout/OpposingIdeas"/>
    <dgm:cxn modelId="{67FC740C-2D0A-C041-BD8C-F5EE63291DBF}" type="presOf" srcId="{18717FC7-D520-6B4A-B115-FF59C16A0ED6}" destId="{598BA777-B214-1247-9DD9-2F5889A52326}" srcOrd="0" destOrd="0" presId="urn:microsoft.com/office/officeart/2009/3/layout/OpposingIdeas"/>
    <dgm:cxn modelId="{4A4FD2FB-3360-004C-BA85-8F34C75E13B6}" srcId="{18717FC7-D520-6B4A-B115-FF59C16A0ED6}" destId="{D38CE887-5977-AB4F-AF69-671D3E5AECD1}" srcOrd="0" destOrd="0" parTransId="{691CB205-6725-974E-AE09-02F7BBA4D302}" sibTransId="{219D2F76-9047-514F-AA37-F09E697B4D83}"/>
    <dgm:cxn modelId="{34C9628E-AA0B-7C42-A05E-14ACD2972527}" srcId="{375C4D86-D796-8E45-BF27-0A9D8558567F}" destId="{C4ABDBE4-4AD2-2444-9CB9-14F5A3227F4D}" srcOrd="0" destOrd="0" parTransId="{A355164E-800F-4D4E-AA85-7A1F221CADD8}" sibTransId="{4AE6C494-004C-B24B-A6EC-D10039E9B565}"/>
    <dgm:cxn modelId="{ADF18504-EE7F-DC4D-A979-9A198EEC109F}" type="presParOf" srcId="{025213A5-37E1-4845-89AA-4CD4112B07F1}" destId="{1888EC37-016E-8F46-ACB4-CD09797ECD18}" srcOrd="0" destOrd="0" presId="urn:microsoft.com/office/officeart/2009/3/layout/OpposingIdeas"/>
    <dgm:cxn modelId="{61ECD9EA-58AF-0346-8595-C724B70641F2}" type="presParOf" srcId="{025213A5-37E1-4845-89AA-4CD4112B07F1}" destId="{A8C2C2A8-7C3B-B94B-A600-01469C7A4F59}" srcOrd="1" destOrd="0" presId="urn:microsoft.com/office/officeart/2009/3/layout/OpposingIdeas"/>
    <dgm:cxn modelId="{CA345D23-835C-5942-AA91-14127EAF6C6D}" type="presParOf" srcId="{025213A5-37E1-4845-89AA-4CD4112B07F1}" destId="{B7C79E87-C3E7-7441-BFDC-2E8B0BA393E7}" srcOrd="2" destOrd="0" presId="urn:microsoft.com/office/officeart/2009/3/layout/OpposingIdeas"/>
    <dgm:cxn modelId="{3F098DAB-73DC-924E-AA78-4CD4D2DAE8CE}" type="presParOf" srcId="{025213A5-37E1-4845-89AA-4CD4112B07F1}" destId="{598BA777-B214-1247-9DD9-2F5889A52326}" srcOrd="3" destOrd="0" presId="urn:microsoft.com/office/officeart/2009/3/layout/OpposingIdeas"/>
    <dgm:cxn modelId="{E3B09A50-6909-5240-8BD2-034F2A86935B}" type="presParOf" srcId="{025213A5-37E1-4845-89AA-4CD4112B07F1}" destId="{30F6A511-C13B-D643-BD82-CA8CDB2498ED}" srcOrd="4" destOrd="0" presId="urn:microsoft.com/office/officeart/2009/3/layout/OpposingIdeas"/>
    <dgm:cxn modelId="{0EAFE097-4124-9147-92E7-862371439164}" type="presParOf" srcId="{025213A5-37E1-4845-89AA-4CD4112B07F1}" destId="{2AF8BC06-A00A-1049-843B-371263A52AB4}" srcOrd="5" destOrd="0" presId="urn:microsoft.com/office/officeart/2009/3/layout/OpposingIdeas"/>
    <dgm:cxn modelId="{E62136DE-134B-F64C-B6C2-A4DA6613F646}" type="presParOf" srcId="{025213A5-37E1-4845-89AA-4CD4112B07F1}" destId="{2BA21FA0-5F64-384A-BF91-1D4537E30F42}" srcOrd="6" destOrd="0" presId="urn:microsoft.com/office/officeart/2009/3/layout/OpposingIdeas"/>
    <dgm:cxn modelId="{AD762930-D35D-B049-A616-502CC6C43D35}" type="presParOf" srcId="{025213A5-37E1-4845-89AA-4CD4112B07F1}" destId="{E2A07735-991B-CC48-A241-BEB00463CF06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8EC37-016E-8F46-ACB4-CD09797ECD18}">
      <dsp:nvSpPr>
        <dsp:cNvPr id="0" name=""/>
        <dsp:cNvSpPr/>
      </dsp:nvSpPr>
      <dsp:spPr>
        <a:xfrm>
          <a:off x="287384" y="0"/>
          <a:ext cx="9577651" cy="5180966"/>
        </a:xfrm>
        <a:prstGeom prst="round2DiagRect">
          <a:avLst>
            <a:gd name="adj1" fmla="val 0"/>
            <a:gd name="adj2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C2C2A8-7C3B-B94B-A600-01469C7A4F59}">
      <dsp:nvSpPr>
        <dsp:cNvPr id="0" name=""/>
        <dsp:cNvSpPr/>
      </dsp:nvSpPr>
      <dsp:spPr>
        <a:xfrm>
          <a:off x="5060949" y="1243433"/>
          <a:ext cx="847" cy="269410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7C79E87-C3E7-7441-BFDC-2E8B0BA393E7}">
      <dsp:nvSpPr>
        <dsp:cNvPr id="0" name=""/>
        <dsp:cNvSpPr/>
      </dsp:nvSpPr>
      <dsp:spPr>
        <a:xfrm>
          <a:off x="1432690" y="327669"/>
          <a:ext cx="3420714" cy="45256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baseline="0" dirty="0" smtClean="0"/>
            <a:t>- </a:t>
          </a:r>
          <a:r>
            <a:rPr lang="ru-RU" sz="2000" kern="1200" baseline="0" dirty="0" smtClean="0"/>
            <a:t>IP-адреса </a:t>
          </a:r>
          <a:r>
            <a:rPr lang="ru-RU" sz="2000" b="1" kern="1200" baseline="0" dirty="0" smtClean="0"/>
            <a:t>не принадлежат </a:t>
          </a:r>
          <a:r>
            <a:rPr lang="ru-RU" sz="2000" kern="1200" baseline="0" dirty="0" smtClean="0"/>
            <a:t>LIR.</a:t>
          </a:r>
          <a:endParaRPr lang="ru-RU" sz="200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/>
            <a:t>- </a:t>
          </a:r>
          <a:r>
            <a:rPr lang="ru-RU" sz="2000" kern="1200" baseline="0" dirty="0" smtClean="0"/>
            <a:t>Выделение (</a:t>
          </a:r>
          <a:r>
            <a:rPr lang="ru-RU" sz="2000" kern="1200" baseline="0" dirty="0" err="1" smtClean="0"/>
            <a:t>allocation</a:t>
          </a:r>
          <a:r>
            <a:rPr lang="ru-RU" sz="2000" kern="1200" baseline="0" dirty="0" smtClean="0"/>
            <a:t>) IP-пространства регистратору </a:t>
          </a:r>
          <a:r>
            <a:rPr lang="ru-RU" sz="2000" b="1" kern="1200" baseline="0" dirty="0" smtClean="0"/>
            <a:t>не оформлено </a:t>
          </a:r>
          <a:r>
            <a:rPr lang="ru-RU" sz="2000" kern="1200" baseline="0" dirty="0" smtClean="0"/>
            <a:t>как получение официальной лицензии или права на использование.</a:t>
          </a:r>
          <a:endParaRPr lang="ru-RU" sz="2000" kern="1200" dirty="0"/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/>
            <a:t>- </a:t>
          </a:r>
          <a:r>
            <a:rPr lang="ru-RU" sz="2000" kern="1200" baseline="0" dirty="0" smtClean="0"/>
            <a:t>Передача IP-пространства от одного </a:t>
          </a:r>
          <a:r>
            <a:rPr lang="ru-RU" sz="2000" kern="1200" baseline="0" dirty="0" err="1" smtClean="0"/>
            <a:t>LIRа</a:t>
          </a:r>
          <a:r>
            <a:rPr lang="ru-RU" sz="2000" kern="1200" baseline="0" dirty="0" smtClean="0"/>
            <a:t> другому </a:t>
          </a:r>
          <a:r>
            <a:rPr lang="ru-RU" sz="2000" b="1" kern="1200" baseline="0" dirty="0" smtClean="0"/>
            <a:t>не сопровождается </a:t>
          </a:r>
          <a:r>
            <a:rPr lang="ru-RU" sz="2000" kern="1200" baseline="0" dirty="0" smtClean="0"/>
            <a:t>выдачей каких-либо бумажных документов регулятором или сторонним арбитром</a:t>
          </a:r>
          <a:r>
            <a:rPr lang="ru-RU" sz="2100" kern="1200" baseline="0" dirty="0" smtClean="0"/>
            <a:t>.</a:t>
          </a:r>
          <a:endParaRPr lang="ru-RU" sz="2100" kern="1200" dirty="0"/>
        </a:p>
      </dsp:txBody>
      <dsp:txXfrm>
        <a:off x="1432690" y="327669"/>
        <a:ext cx="3420714" cy="4525632"/>
      </dsp:txXfrm>
    </dsp:sp>
    <dsp:sp modelId="{598BA777-B214-1247-9DD9-2F5889A52326}">
      <dsp:nvSpPr>
        <dsp:cNvPr id="0" name=""/>
        <dsp:cNvSpPr/>
      </dsp:nvSpPr>
      <dsp:spPr>
        <a:xfrm>
          <a:off x="5186411" y="397409"/>
          <a:ext cx="3725516" cy="478356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2000" kern="1200" dirty="0" smtClean="0"/>
            <a:t>Ст.9  ФЗ О бухгалтерском учете:</a:t>
          </a:r>
          <a:endParaRPr lang="ru-RU" sz="2000" kern="1200" dirty="0"/>
        </a:p>
        <a:p>
          <a:pPr marL="114300" lvl="1" indent="-114300" algn="just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Каждый факт хозяйственной жизни подлежит </a:t>
          </a:r>
          <a:r>
            <a:rPr lang="ru-RU" sz="1400" b="1" kern="1200" dirty="0" smtClean="0"/>
            <a:t>оформлению первичным учетным документом</a:t>
          </a:r>
          <a:r>
            <a:rPr lang="ru-RU" sz="1400" kern="1200" dirty="0" smtClean="0"/>
            <a:t>. Не допускается принятие к бухгалтерскому учету документов, которыми оформляются не имевшие места факты хозяйственной жизни, в том числе лежащие в основе мнимых и притворных сделок. </a:t>
          </a:r>
          <a:endParaRPr lang="ru-RU" sz="1400" kern="1200" dirty="0"/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2000" kern="1200" dirty="0" smtClean="0"/>
            <a:t>В случае споров между государством (в частности, налоговыми органами) и частной компанией фактически действует </a:t>
          </a:r>
          <a:r>
            <a:rPr lang="ru-RU" sz="2000" b="1" kern="1200" dirty="0" smtClean="0"/>
            <a:t>презумпция виновности </a:t>
          </a:r>
          <a:r>
            <a:rPr lang="ru-RU" sz="2000" kern="1200" dirty="0" smtClean="0"/>
            <a:t>последней</a:t>
          </a:r>
          <a:r>
            <a:rPr lang="en-US" sz="2000" kern="1200" dirty="0" smtClean="0"/>
            <a:t>.</a:t>
          </a:r>
          <a:endParaRPr lang="ru-RU" sz="2000" kern="1200" dirty="0"/>
        </a:p>
      </dsp:txBody>
      <dsp:txXfrm>
        <a:off x="5186411" y="397409"/>
        <a:ext cx="3725516" cy="4783562"/>
      </dsp:txXfrm>
    </dsp:sp>
    <dsp:sp modelId="{2AF8BC06-A00A-1049-843B-371263A52AB4}">
      <dsp:nvSpPr>
        <dsp:cNvPr id="0" name=""/>
        <dsp:cNvSpPr/>
      </dsp:nvSpPr>
      <dsp:spPr>
        <a:xfrm rot="16200000">
          <a:off x="-1335266" y="1335266"/>
          <a:ext cx="3730299" cy="1059767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baseline="0" dirty="0" smtClean="0"/>
            <a:t>Правила </a:t>
          </a:r>
          <a:r>
            <a:rPr lang="en-US" sz="2300" kern="1200" baseline="0" dirty="0" smtClean="0"/>
            <a:t>RIPE</a:t>
          </a:r>
          <a:endParaRPr lang="ru-RU" sz="2300" kern="1200" dirty="0"/>
        </a:p>
      </dsp:txBody>
      <dsp:txXfrm>
        <a:off x="-1175099" y="1761276"/>
        <a:ext cx="3409965" cy="528081"/>
      </dsp:txXfrm>
    </dsp:sp>
    <dsp:sp modelId="{E2A07735-991B-CC48-A241-BEB00463CF06}">
      <dsp:nvSpPr>
        <dsp:cNvPr id="0" name=""/>
        <dsp:cNvSpPr/>
      </dsp:nvSpPr>
      <dsp:spPr>
        <a:xfrm rot="5400000">
          <a:off x="7726866" y="2511126"/>
          <a:ext cx="3730299" cy="1059767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Правоприменение</a:t>
          </a:r>
          <a:r>
            <a:rPr lang="ru-RU" sz="2300" kern="1200" dirty="0" smtClean="0"/>
            <a:t> в РФ</a:t>
          </a:r>
          <a:endParaRPr lang="ru-RU" sz="2300" kern="1200" dirty="0"/>
        </a:p>
      </dsp:txBody>
      <dsp:txXfrm>
        <a:off x="7887033" y="2616802"/>
        <a:ext cx="3409965" cy="528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39F25-92FD-4386-9EC6-8E430C93DA07}" type="datetimeFigureOut">
              <a:rPr lang="ru-RU" smtClean="0"/>
              <a:pPr/>
              <a:t>08/06/15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DEF96-A73A-45D1-9F6F-6DB94F05DF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78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B109D-B909-43EE-91D6-AF8458CBA290}" type="datetimeFigureOut">
              <a:rPr lang="ru-RU" smtClean="0"/>
              <a:pPr/>
              <a:t>08/06/15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A184D-E9CD-4403-9CAE-3A21939D83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04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6990"/>
            <a:ext cx="10691813" cy="70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64000" y="507361"/>
            <a:ext cx="8963813" cy="1475444"/>
          </a:xfrm>
        </p:spPr>
        <p:txBody>
          <a:bodyPr lIns="0" tIns="0" rIns="0" bIns="0" anchor="t" anchorCtr="0">
            <a:noAutofit/>
          </a:bodyPr>
          <a:lstStyle>
            <a:lvl1pPr algn="l">
              <a:defRPr sz="3400">
                <a:solidFill>
                  <a:srgbClr val="54C2C1"/>
                </a:solidFill>
              </a:defRPr>
            </a:lvl1pPr>
          </a:lstStyle>
          <a:p>
            <a:r>
              <a:rPr lang="ru-RU" dirty="0" smtClean="0"/>
              <a:t>Нейтрализация DDoS-атак для систем, </a:t>
            </a:r>
            <a:br>
              <a:rPr lang="ru-RU" dirty="0" smtClean="0"/>
            </a:br>
            <a:r>
              <a:rPr lang="ru-RU" dirty="0" smtClean="0"/>
              <a:t>обрабатывающих конфиденциальную </a:t>
            </a:r>
            <a:br>
              <a:rPr lang="ru-RU" dirty="0" smtClean="0"/>
            </a:br>
            <a:r>
              <a:rPr lang="ru-RU" dirty="0" smtClean="0"/>
              <a:t>информацию</a:t>
            </a:r>
            <a:endParaRPr lang="en-US" dirty="0"/>
          </a:p>
        </p:txBody>
      </p:sp>
      <p:sp>
        <p:nvSpPr>
          <p:cNvPr id="10" name="Oval 9"/>
          <p:cNvSpPr/>
          <p:nvPr userDrawn="1"/>
        </p:nvSpPr>
        <p:spPr>
          <a:xfrm>
            <a:off x="8627951" y="5296276"/>
            <a:ext cx="1620000" cy="1620000"/>
          </a:xfrm>
          <a:prstGeom prst="ellipse">
            <a:avLst/>
          </a:prstGeom>
          <a:solidFill>
            <a:srgbClr val="F275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1" name="Oval 10"/>
          <p:cNvSpPr/>
          <p:nvPr userDrawn="1"/>
        </p:nvSpPr>
        <p:spPr>
          <a:xfrm>
            <a:off x="5476874" y="2124075"/>
            <a:ext cx="4526883" cy="4526883"/>
          </a:xfrm>
          <a:prstGeom prst="ellipse">
            <a:avLst/>
          </a:prstGeom>
          <a:noFill/>
          <a:ln w="76200">
            <a:solidFill>
              <a:srgbClr val="F275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" y="6261082"/>
            <a:ext cx="2599996" cy="68899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8840" y="2557464"/>
            <a:ext cx="2790825" cy="276999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2000" b="1" baseline="0">
                <a:solidFill>
                  <a:srgbClr val="54C2C1"/>
                </a:solidFill>
              </a:defRPr>
            </a:lvl1pPr>
            <a:lvl2pPr marL="503971" indent="0">
              <a:buNone/>
              <a:defRPr/>
            </a:lvl2pPr>
            <a:lvl3pPr marL="1007943" indent="0">
              <a:buNone/>
              <a:defRPr/>
            </a:lvl3pPr>
            <a:lvl4pPr marL="1511914" indent="0">
              <a:buNone/>
              <a:defRPr/>
            </a:lvl4pPr>
            <a:lvl5pPr marL="2015886" indent="0">
              <a:buNone/>
              <a:defRPr/>
            </a:lvl5pPr>
          </a:lstStyle>
          <a:p>
            <a:pPr lvl="0"/>
            <a:r>
              <a:rPr lang="ru-RU" dirty="0" smtClean="0"/>
              <a:t>Москва, 2015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07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862" y="873523"/>
            <a:ext cx="9221689" cy="999673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69956" y="1557196"/>
            <a:ext cx="9356694" cy="5138878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25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8069" y="722621"/>
            <a:ext cx="5858631" cy="906154"/>
          </a:xfrm>
        </p:spPr>
        <p:txBody>
          <a:bodyPr anchor="t" anchorCtr="0">
            <a:normAutofit/>
          </a:bodyPr>
          <a:lstStyle>
            <a:lvl1pPr>
              <a:defRPr sz="5600"/>
            </a:lvl1pPr>
          </a:lstStyle>
          <a:p>
            <a:r>
              <a:rPr lang="ru-RU" dirty="0" smtClean="0"/>
              <a:t>Вопросы?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00945" y="1818170"/>
            <a:ext cx="5144256" cy="1653678"/>
          </a:xfrm>
        </p:spPr>
        <p:txBody>
          <a:bodyPr lIns="0" tIns="0" rIns="0" bIns="0"/>
          <a:lstStyle>
            <a:lvl1pPr marL="0" indent="0">
              <a:buNone/>
              <a:defRPr sz="2646" b="1">
                <a:solidFill>
                  <a:srgbClr val="324187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la@qrator.net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64052" y="132102"/>
            <a:ext cx="3608487" cy="23557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8349" y="185910"/>
            <a:ext cx="809626" cy="153616"/>
          </a:xfrm>
          <a:prstGeom prst="rect">
            <a:avLst/>
          </a:prstGeom>
        </p:spPr>
        <p:txBody>
          <a:bodyPr/>
          <a:lstStyle/>
          <a:p>
            <a:fld id="{C0AED891-91B1-409C-94B7-0FF35E52CB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 userDrawn="1"/>
        </p:nvSpPr>
        <p:spPr>
          <a:xfrm>
            <a:off x="0" y="-6990"/>
            <a:ext cx="10691813" cy="70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168" y="2302055"/>
            <a:ext cx="5760000" cy="576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" y="6261082"/>
            <a:ext cx="2599996" cy="6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294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d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8069" y="721516"/>
            <a:ext cx="5858631" cy="906154"/>
          </a:xfrm>
        </p:spPr>
        <p:txBody>
          <a:bodyPr anchor="t" anchorCtr="0">
            <a:normAutofit/>
          </a:bodyPr>
          <a:lstStyle>
            <a:lvl1pPr>
              <a:defRPr sz="5600"/>
            </a:lvl1pPr>
          </a:lstStyle>
          <a:p>
            <a:r>
              <a:rPr lang="ru-RU" dirty="0" smtClean="0"/>
              <a:t>Вопросы?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00945" y="1818170"/>
            <a:ext cx="5144256" cy="1653678"/>
          </a:xfrm>
        </p:spPr>
        <p:txBody>
          <a:bodyPr lIns="0" tIns="0" rIns="0" bIns="0"/>
          <a:lstStyle>
            <a:lvl1pPr marL="0" indent="0">
              <a:buNone/>
              <a:defRPr sz="2646" b="1">
                <a:solidFill>
                  <a:srgbClr val="324187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la@qrator.net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64052" y="132102"/>
            <a:ext cx="3608487" cy="23557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8349" y="185910"/>
            <a:ext cx="809626" cy="153616"/>
          </a:xfrm>
          <a:prstGeom prst="rect">
            <a:avLst/>
          </a:prstGeom>
        </p:spPr>
        <p:txBody>
          <a:bodyPr/>
          <a:lstStyle/>
          <a:p>
            <a:fld id="{C0AED891-91B1-409C-94B7-0FF35E52CB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 userDrawn="1"/>
        </p:nvSpPr>
        <p:spPr>
          <a:xfrm>
            <a:off x="0" y="-6990"/>
            <a:ext cx="10691813" cy="70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301" y="1650999"/>
            <a:ext cx="3370373" cy="55641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" y="6261082"/>
            <a:ext cx="2599996" cy="68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43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6990"/>
            <a:ext cx="10691813" cy="702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pic>
        <p:nvPicPr>
          <p:cNvPr id="12" name="Picture Placeholder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86" b="-3786"/>
          <a:stretch/>
        </p:blipFill>
        <p:spPr>
          <a:xfrm>
            <a:off x="4317366" y="990599"/>
            <a:ext cx="5943698" cy="66575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64000" y="507361"/>
            <a:ext cx="8963813" cy="1475444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100000"/>
              </a:lnSpc>
              <a:defRPr sz="3400" cap="all" baseline="0">
                <a:solidFill>
                  <a:srgbClr val="324187"/>
                </a:solidFill>
              </a:defRPr>
            </a:lvl1pPr>
          </a:lstStyle>
          <a:p>
            <a:r>
              <a:rPr lang="ru-RU" dirty="0" smtClean="0"/>
              <a:t>Остановите </a:t>
            </a:r>
            <a:r>
              <a:rPr lang="en-US" dirty="0" err="1" smtClean="0"/>
              <a:t>Ddos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прежде чем</a:t>
            </a:r>
            <a:br>
              <a:rPr lang="ru-RU" dirty="0" smtClean="0"/>
            </a:br>
            <a:r>
              <a:rPr lang="ru-RU" dirty="0" smtClean="0"/>
              <a:t>он остановит вас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" y="6261082"/>
            <a:ext cx="2599996" cy="68899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78840" y="2287617"/>
            <a:ext cx="2790825" cy="221599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1600" b="0" baseline="0">
                <a:solidFill>
                  <a:srgbClr val="324187"/>
                </a:solidFill>
              </a:defRPr>
            </a:lvl1pPr>
            <a:lvl2pPr marL="503971" indent="0">
              <a:buNone/>
              <a:defRPr/>
            </a:lvl2pPr>
            <a:lvl3pPr marL="1007943" indent="0">
              <a:buNone/>
              <a:defRPr/>
            </a:lvl3pPr>
            <a:lvl4pPr marL="1511914" indent="0">
              <a:buNone/>
              <a:defRPr/>
            </a:lvl4pPr>
            <a:lvl5pPr marL="2015886" indent="0">
              <a:buNone/>
              <a:defRPr/>
            </a:lvl5pPr>
          </a:lstStyle>
          <a:p>
            <a:pPr lvl="0"/>
            <a:r>
              <a:rPr lang="ru-RU" dirty="0" smtClean="0"/>
              <a:t>Описание сервиса </a:t>
            </a:r>
            <a:r>
              <a:rPr lang="en-US" dirty="0" err="1" smtClean="0"/>
              <a:t>Qrator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2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e Icon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/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4354513"/>
            <a:ext cx="2201862" cy="154781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Подпись к иконке на несколько строк</a:t>
            </a:r>
            <a:endParaRPr lang="ru-RU" dirty="0"/>
          </a:p>
        </p:txBody>
      </p:sp>
      <p:sp>
        <p:nvSpPr>
          <p:cNvPr id="36" name="Text Placeholder 34"/>
          <p:cNvSpPr>
            <a:spLocks noGrp="1"/>
          </p:cNvSpPr>
          <p:nvPr>
            <p:ph type="body" sz="quarter" idx="11" hasCustomPrompt="1"/>
          </p:nvPr>
        </p:nvSpPr>
        <p:spPr>
          <a:xfrm>
            <a:off x="3048926" y="4354513"/>
            <a:ext cx="2201862" cy="154781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Подпись к иконке на несколько строк</a:t>
            </a:r>
            <a:endParaRPr lang="ru-RU" dirty="0"/>
          </a:p>
        </p:txBody>
      </p:sp>
      <p:sp>
        <p:nvSpPr>
          <p:cNvPr id="37" name="Text Placeholder 34"/>
          <p:cNvSpPr>
            <a:spLocks noGrp="1"/>
          </p:cNvSpPr>
          <p:nvPr>
            <p:ph type="body" sz="quarter" idx="12" hasCustomPrompt="1"/>
          </p:nvPr>
        </p:nvSpPr>
        <p:spPr>
          <a:xfrm>
            <a:off x="5429986" y="4354513"/>
            <a:ext cx="2201862" cy="154781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Подпись к иконке на несколько строк</a:t>
            </a:r>
            <a:endParaRPr lang="ru-RU" dirty="0"/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13" hasCustomPrompt="1"/>
          </p:nvPr>
        </p:nvSpPr>
        <p:spPr>
          <a:xfrm>
            <a:off x="7811046" y="4354513"/>
            <a:ext cx="2201862" cy="154781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Подпись к иконке на несколько строк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662638" y="863998"/>
            <a:ext cx="9221689" cy="999673"/>
          </a:xfrm>
        </p:spPr>
        <p:txBody>
          <a:bodyPr lIns="0" tIns="0" rIns="0" bIns="0"/>
          <a:lstStyle>
            <a:lvl1pPr>
              <a:defRPr baseline="0"/>
            </a:lvl1pPr>
          </a:lstStyle>
          <a:p>
            <a:r>
              <a:rPr lang="ru-RU" dirty="0" smtClean="0"/>
              <a:t>Заголовок</a:t>
            </a:r>
            <a:br>
              <a:rPr lang="ru-RU" dirty="0" smtClean="0"/>
            </a:br>
            <a:r>
              <a:rPr lang="ru-RU" dirty="0" smtClean="0"/>
              <a:t>в две строки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41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862" y="873523"/>
            <a:ext cx="9221689" cy="999673"/>
          </a:xfrm>
        </p:spPr>
        <p:txBody>
          <a:bodyPr lIns="0" tIns="0" rIns="0" bIns="0" anchor="t" anchorCtr="0">
            <a:noAutofit/>
          </a:bodyPr>
          <a:lstStyle>
            <a:lvl1pPr>
              <a:defRPr b="1"/>
            </a:lvl1pPr>
          </a:lstStyle>
          <a:p>
            <a:r>
              <a:rPr lang="ru-RU" dirty="0" smtClean="0"/>
              <a:t>Заголовок</a:t>
            </a:r>
            <a:br>
              <a:rPr lang="ru-RU" dirty="0" smtClean="0"/>
            </a:br>
            <a:r>
              <a:rPr lang="ru-RU" dirty="0" smtClean="0"/>
              <a:t>в две строки</a:t>
            </a:r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2426328"/>
            <a:ext cx="9390534" cy="430945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20000"/>
              </a:lnSpc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Восход уравновешивает интеграл по ориентированной области, таким образом сбылась мечта идиота - утверждение полностью доказано. Вселенная достаточно огромна, чтобы приливное трение точно представляет собой афелий , при этом, вместо 13 можно взять любую другую константу. </a:t>
            </a:r>
          </a:p>
          <a:p>
            <a:pPr lvl="0"/>
            <a:r>
              <a:rPr lang="ru-RU" dirty="0" smtClean="0"/>
              <a:t>Спектральная картина существенно обуславливает спектральный класс. В связи с этим нужно подчеркнуть, что подмножество непосредственно дает часовой угол. </a:t>
            </a:r>
          </a:p>
          <a:p>
            <a:pPr lvl="0"/>
            <a:r>
              <a:rPr lang="ru-RU" dirty="0" smtClean="0"/>
              <a:t>Дифференциальное исчисление усиливает перигей. Теорема Гаусса - Остроградского отрицательна. 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28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862" y="873523"/>
            <a:ext cx="9221689" cy="999673"/>
          </a:xfrm>
        </p:spPr>
        <p:txBody>
          <a:bodyPr lIns="0" tIns="0" rIns="0" bIns="0" anchor="t" anchorCtr="0">
            <a:noAutofit/>
          </a:bodyPr>
          <a:lstStyle>
            <a:lvl1pPr>
              <a:defRPr b="1"/>
            </a:lvl1pPr>
          </a:lstStyle>
          <a:p>
            <a:r>
              <a:rPr lang="ru-RU" dirty="0" smtClean="0"/>
              <a:t>Образец</a:t>
            </a:r>
            <a:br>
              <a:rPr lang="ru-RU" dirty="0" smtClean="0"/>
            </a:br>
            <a:r>
              <a:rPr lang="ru-RU" dirty="0" smtClean="0"/>
              <a:t>простой таблицы</a:t>
            </a:r>
            <a:endParaRPr lang="en-US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658813" y="2462213"/>
            <a:ext cx="9390062" cy="44545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755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862" y="873523"/>
            <a:ext cx="9221689" cy="999673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ru-RU" dirty="0" smtClean="0"/>
              <a:t>Заголовок</a:t>
            </a:r>
            <a:br>
              <a:rPr lang="ru-RU" dirty="0" smtClean="0"/>
            </a:br>
            <a:r>
              <a:rPr lang="ru-RU" dirty="0" smtClean="0"/>
              <a:t>в две строки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658813" y="2263775"/>
            <a:ext cx="9390062" cy="4652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476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862" y="873523"/>
            <a:ext cx="9221689" cy="999673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>
          <a:xfrm>
            <a:off x="658814" y="4762500"/>
            <a:ext cx="4583142" cy="1266825"/>
          </a:xfrm>
        </p:spPr>
        <p:txBody>
          <a:bodyPr lIns="0" tIns="0" rIns="0" bIns="0">
            <a:normAutofit/>
          </a:bodyPr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solidFill>
                  <a:schemeClr val="tx1"/>
                </a:solidFill>
              </a:defRPr>
            </a:lvl1pPr>
          </a:lstStyle>
          <a:p>
            <a:pPr marL="0" marR="0" lvl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dirty="0" smtClean="0">
              <a:solidFill>
                <a:schemeClr val="bg1"/>
              </a:solidFill>
              <a:latin typeface="Geometria" panose="020B0503020204020204" pitchFamily="34" charset="-52"/>
            </a:endParaRPr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5421314" y="4762500"/>
            <a:ext cx="4628033" cy="1266825"/>
          </a:xfrm>
        </p:spPr>
        <p:txBody>
          <a:bodyPr lIns="0" tIns="0" rIns="0" bIns="0">
            <a:normAutofit/>
          </a:bodyPr>
          <a:lstStyle>
            <a:lvl1pPr marL="0" marR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>
                <a:solidFill>
                  <a:schemeClr val="tx1"/>
                </a:solidFill>
              </a:defRPr>
            </a:lvl1pPr>
          </a:lstStyle>
          <a:p>
            <a:pPr marL="0" marR="0" lvl="0" indent="0" algn="l" defTabSz="10428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 smtClean="0">
                <a:solidFill>
                  <a:schemeClr val="bg1"/>
                </a:solidFill>
                <a:latin typeface="Geometria" panose="020B0503020204020204" pitchFamily="34" charset="-52"/>
              </a:rPr>
              <a:t>Тсвсвекст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0" y="1487488"/>
            <a:ext cx="10691813" cy="29273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407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862" y="873523"/>
            <a:ext cx="9221689" cy="999673"/>
          </a:xfrm>
        </p:spPr>
        <p:txBody>
          <a:bodyPr lIns="0" tIns="0" rIns="0" bIns="0" anchor="t" anchorCtr="0"/>
          <a:lstStyle>
            <a:lvl1pPr>
              <a:defRPr b="1" baseline="0"/>
            </a:lvl1pPr>
          </a:lstStyle>
          <a:p>
            <a:r>
              <a:rPr lang="ru-RU" dirty="0" smtClean="0"/>
              <a:t>Длинный заголовок</a:t>
            </a:r>
            <a:br>
              <a:rPr lang="ru-RU" dirty="0" smtClean="0"/>
            </a:br>
            <a:r>
              <a:rPr lang="ru-RU" dirty="0" smtClean="0"/>
              <a:t>в две строки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67915" y="2272420"/>
            <a:ext cx="4578301" cy="4423654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45224" y="2271713"/>
            <a:ext cx="3781425" cy="3395662"/>
          </a:xfrm>
        </p:spPr>
        <p:txBody>
          <a:bodyPr lIns="0" tIns="0" rIns="0" bIns="0">
            <a:noAutofit/>
          </a:bodyPr>
          <a:lstStyle>
            <a:lvl1pPr marL="457200" indent="-457200">
              <a:buFont typeface="+mj-lt"/>
              <a:buAutoNum type="arabicPeriod"/>
              <a:defRPr sz="2000" baseline="0">
                <a:solidFill>
                  <a:schemeClr val="tx1"/>
                </a:solidFill>
              </a:defRPr>
            </a:lvl1pPr>
            <a:lvl2pPr marL="961171" indent="-457200">
              <a:buFont typeface="+mj-lt"/>
              <a:buAutoNum type="arabicPeriod"/>
              <a:defRPr sz="2000"/>
            </a:lvl2pPr>
            <a:lvl3pPr marL="1465143" indent="-457200">
              <a:buFont typeface="+mj-lt"/>
              <a:buAutoNum type="arabicPeriod"/>
              <a:defRPr sz="2000"/>
            </a:lvl3pPr>
            <a:lvl4pPr marL="1969114" indent="-457200">
              <a:buFont typeface="+mj-lt"/>
              <a:buAutoNum type="arabicPeriod"/>
              <a:defRPr sz="2000"/>
            </a:lvl4pPr>
            <a:lvl5pPr marL="2473086" indent="-457200">
              <a:buFont typeface="+mj-lt"/>
              <a:buAutoNum type="arabicPeriod"/>
              <a:defRPr sz="2000"/>
            </a:lvl5pPr>
          </a:lstStyle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523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8862" y="873523"/>
            <a:ext cx="9221689" cy="999673"/>
          </a:xfrm>
        </p:spPr>
        <p:txBody>
          <a:bodyPr lIns="0" tIns="0" rIns="0" bIns="0" anchor="t" anchorCtr="0"/>
          <a:lstStyle>
            <a:lvl1pPr>
              <a:defRPr b="1" baseline="0"/>
            </a:lvl1pPr>
          </a:lstStyle>
          <a:p>
            <a:r>
              <a:rPr lang="ru-RU" dirty="0" smtClean="0"/>
              <a:t>Длинный заголовок</a:t>
            </a:r>
            <a:br>
              <a:rPr lang="ru-RU" dirty="0" smtClean="0"/>
            </a:br>
            <a:r>
              <a:rPr lang="ru-RU" dirty="0" smtClean="0"/>
              <a:t>в две строки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5427192" y="2272420"/>
            <a:ext cx="4599458" cy="4423654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74216" y="2271713"/>
            <a:ext cx="3781425" cy="3395662"/>
          </a:xfrm>
        </p:spPr>
        <p:txBody>
          <a:bodyPr lIns="0" tIns="0" rIns="0" bIns="0">
            <a:noAutofit/>
          </a:bodyPr>
          <a:lstStyle>
            <a:lvl1pPr marL="457200" indent="-457200">
              <a:buFont typeface="+mj-lt"/>
              <a:buAutoNum type="arabicPeriod"/>
              <a:defRPr sz="2000" baseline="0">
                <a:solidFill>
                  <a:schemeClr val="tx1"/>
                </a:solidFill>
              </a:defRPr>
            </a:lvl1pPr>
            <a:lvl2pPr marL="961171" indent="-457200">
              <a:buFont typeface="+mj-lt"/>
              <a:buAutoNum type="arabicPeriod"/>
              <a:defRPr sz="2000"/>
            </a:lvl2pPr>
            <a:lvl3pPr marL="1465143" indent="-457200">
              <a:buFont typeface="+mj-lt"/>
              <a:buAutoNum type="arabicPeriod"/>
              <a:defRPr sz="2000"/>
            </a:lvl3pPr>
            <a:lvl4pPr marL="1969114" indent="-457200">
              <a:buFont typeface="+mj-lt"/>
              <a:buAutoNum type="arabicPeriod"/>
              <a:defRPr sz="2000"/>
            </a:lvl4pPr>
            <a:lvl5pPr marL="2473086" indent="-457200">
              <a:buFont typeface="+mj-lt"/>
              <a:buAutoNum type="arabicPeriod"/>
              <a:defRPr sz="2000"/>
            </a:lvl5pPr>
          </a:lstStyle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</a:p>
          <a:p>
            <a:pPr lvl="0"/>
            <a:r>
              <a:rPr lang="ru-RU" dirty="0" smtClean="0"/>
              <a:t>Пункт списка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962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63998"/>
            <a:ext cx="9221689" cy="999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36" name="Straight Connector 35"/>
          <p:cNvCxnSpPr/>
          <p:nvPr userDrawn="1"/>
        </p:nvCxnSpPr>
        <p:spPr>
          <a:xfrm>
            <a:off x="0" y="533400"/>
            <a:ext cx="10691813" cy="0"/>
          </a:xfrm>
          <a:prstGeom prst="line">
            <a:avLst/>
          </a:prstGeom>
          <a:ln w="12700">
            <a:solidFill>
              <a:srgbClr val="54C2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 flipV="1">
            <a:off x="2060884" y="0"/>
            <a:ext cx="0" cy="533400"/>
          </a:xfrm>
          <a:prstGeom prst="line">
            <a:avLst/>
          </a:prstGeom>
          <a:ln w="12700">
            <a:solidFill>
              <a:srgbClr val="54C2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 userDrawn="1"/>
        </p:nvCxnSpPr>
        <p:spPr>
          <a:xfrm flipH="1" flipV="1">
            <a:off x="9710664" y="0"/>
            <a:ext cx="2238" cy="533400"/>
          </a:xfrm>
          <a:prstGeom prst="line">
            <a:avLst/>
          </a:prstGeom>
          <a:ln w="12700">
            <a:solidFill>
              <a:srgbClr val="54C2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 userDrawn="1"/>
        </p:nvSpPr>
        <p:spPr>
          <a:xfrm>
            <a:off x="2131459" y="105304"/>
            <a:ext cx="1076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54C2C1"/>
                </a:solidFill>
                <a:latin typeface="Geometria" panose="020B0503020204020204" pitchFamily="34" charset="-52"/>
              </a:rPr>
              <a:t>qrator.net</a:t>
            </a:r>
            <a:endParaRPr lang="ru-RU" sz="1400" b="1" dirty="0">
              <a:solidFill>
                <a:srgbClr val="54C2C1"/>
              </a:solidFill>
              <a:latin typeface="Geometria" panose="020B0503020204020204" pitchFamily="34" charset="-52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63" y="214755"/>
            <a:ext cx="1188000" cy="1342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8911" y="6908667"/>
            <a:ext cx="663277" cy="30198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800" b="1">
                <a:solidFill>
                  <a:srgbClr val="54C2C1"/>
                </a:solidFill>
                <a:latin typeface="Geometria" panose="020B0503020204020204" pitchFamily="34" charset="-52"/>
              </a:defRPr>
            </a:lvl1pPr>
          </a:lstStyle>
          <a:p>
            <a:fld id="{AF62F86C-73EA-433C-BDE2-C7571680283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915496" y="105304"/>
            <a:ext cx="5918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54C2C1"/>
                </a:solidFill>
                <a:latin typeface="Geometria" panose="020B0503020204020204" pitchFamily="34" charset="-52"/>
              </a:rPr>
              <a:t>2015</a:t>
            </a:r>
            <a:endParaRPr lang="ru-RU" sz="1400" b="1" dirty="0">
              <a:solidFill>
                <a:srgbClr val="54C2C1"/>
              </a:solidFill>
              <a:latin typeface="Geometria" panose="020B0503020204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47108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3" r:id="rId2"/>
    <p:sldLayoutId id="2147483674" r:id="rId3"/>
    <p:sldLayoutId id="2147483686" r:id="rId4"/>
    <p:sldLayoutId id="2147483687" r:id="rId5"/>
    <p:sldLayoutId id="2147483685" r:id="rId6"/>
    <p:sldLayoutId id="2147483684" r:id="rId7"/>
    <p:sldLayoutId id="2147483691" r:id="rId8"/>
    <p:sldLayoutId id="2147483692" r:id="rId9"/>
    <p:sldLayoutId id="2147483690" r:id="rId10"/>
    <p:sldLayoutId id="2147483675" r:id="rId11"/>
    <p:sldLayoutId id="2147483694" r:id="rId12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54C2C1"/>
          </a:solidFill>
          <a:latin typeface="Geometria" panose="020B0503020204020204" pitchFamily="34" charset="-52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Geometria" panose="020B0503020204020204" pitchFamily="34" charset="-52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Geometria" panose="020B0503020204020204" pitchFamily="34" charset="-52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Geometria" panose="020B0503020204020204" pitchFamily="34" charset="-52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Geometria" panose="020B0503020204020204" pitchFamily="34" charset="-52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Geometria" panose="020B0503020204020204" pitchFamily="34" charset="-52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544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orient="horz" pos="4218" userDrawn="1">
          <p15:clr>
            <a:srgbClr val="F26B43"/>
          </p15:clr>
        </p15:guide>
        <p15:guide id="4" pos="6316" userDrawn="1">
          <p15:clr>
            <a:srgbClr val="F26B43"/>
          </p15:clr>
        </p15:guide>
        <p15:guide id="5" pos="805" userDrawn="1">
          <p15:clr>
            <a:srgbClr val="F26B43"/>
          </p15:clr>
        </p15:guide>
        <p15:guide id="6" pos="918" userDrawn="1">
          <p15:clr>
            <a:srgbClr val="F26B43"/>
          </p15:clr>
        </p15:guide>
        <p15:guide id="7" pos="1304" userDrawn="1">
          <p15:clr>
            <a:srgbClr val="F26B43"/>
          </p15:clr>
        </p15:guide>
        <p15:guide id="8" pos="1417" userDrawn="1">
          <p15:clr>
            <a:srgbClr val="F26B43"/>
          </p15:clr>
        </p15:guide>
        <p15:guide id="9" pos="1803" userDrawn="1">
          <p15:clr>
            <a:srgbClr val="F26B43"/>
          </p15:clr>
        </p15:guide>
        <p15:guide id="10" pos="1916" userDrawn="1">
          <p15:clr>
            <a:srgbClr val="F26B43"/>
          </p15:clr>
        </p15:guide>
        <p15:guide id="11" pos="2302" userDrawn="1">
          <p15:clr>
            <a:srgbClr val="F26B43"/>
          </p15:clr>
        </p15:guide>
        <p15:guide id="12" pos="2415" userDrawn="1">
          <p15:clr>
            <a:srgbClr val="F26B43"/>
          </p15:clr>
        </p15:guide>
        <p15:guide id="13" pos="2801" userDrawn="1">
          <p15:clr>
            <a:srgbClr val="F26B43"/>
          </p15:clr>
        </p15:guide>
        <p15:guide id="14" pos="2914" userDrawn="1">
          <p15:clr>
            <a:srgbClr val="F26B43"/>
          </p15:clr>
        </p15:guide>
        <p15:guide id="15" pos="3299" userDrawn="1">
          <p15:clr>
            <a:srgbClr val="F26B43"/>
          </p15:clr>
        </p15:guide>
        <p15:guide id="16" pos="3413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3934" userDrawn="1">
          <p15:clr>
            <a:srgbClr val="F26B43"/>
          </p15:clr>
        </p15:guide>
        <p15:guide id="19" pos="4320" userDrawn="1">
          <p15:clr>
            <a:srgbClr val="F26B43"/>
          </p15:clr>
        </p15:guide>
        <p15:guide id="20" pos="4433" userDrawn="1">
          <p15:clr>
            <a:srgbClr val="F26B43"/>
          </p15:clr>
        </p15:guide>
        <p15:guide id="21" pos="4819" userDrawn="1">
          <p15:clr>
            <a:srgbClr val="F26B43"/>
          </p15:clr>
        </p15:guide>
        <p15:guide id="22" pos="4932" userDrawn="1">
          <p15:clr>
            <a:srgbClr val="F26B43"/>
          </p15:clr>
        </p15:guide>
        <p15:guide id="23" pos="5318" userDrawn="1">
          <p15:clr>
            <a:srgbClr val="F26B43"/>
          </p15:clr>
        </p15:guide>
        <p15:guide id="24" pos="5431" userDrawn="1">
          <p15:clr>
            <a:srgbClr val="F26B43"/>
          </p15:clr>
        </p15:guide>
        <p15:guide id="25" pos="5817" userDrawn="1">
          <p15:clr>
            <a:srgbClr val="F26B43"/>
          </p15:clr>
        </p15:guide>
        <p15:guide id="26" pos="59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Правовые особенности передачи</a:t>
            </a:r>
            <a:br>
              <a:rPr lang="ru-RU" dirty="0" smtClean="0"/>
            </a:br>
            <a:r>
              <a:rPr lang="ru-RU" dirty="0" smtClean="0"/>
              <a:t>пространства </a:t>
            </a:r>
            <a:r>
              <a:rPr lang="en-US" dirty="0" smtClean="0"/>
              <a:t>IP</a:t>
            </a:r>
            <a:r>
              <a:rPr lang="ru-RU" dirty="0" smtClean="0"/>
              <a:t> между</a:t>
            </a:r>
            <a:br>
              <a:rPr lang="ru-RU" dirty="0" smtClean="0"/>
            </a:br>
            <a:r>
              <a:rPr lang="en-US" dirty="0" smtClean="0"/>
              <a:t>LIR</a:t>
            </a:r>
            <a:r>
              <a:rPr lang="ru-RU" dirty="0" smtClean="0"/>
              <a:t> в РФ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8840" y="2287617"/>
            <a:ext cx="2790825" cy="588623"/>
          </a:xfrm>
        </p:spPr>
        <p:txBody>
          <a:bodyPr/>
          <a:lstStyle/>
          <a:p>
            <a:pPr lvl="0"/>
            <a:r>
              <a:rPr lang="ru-RU" dirty="0" smtClean="0"/>
              <a:t>Алексей Семеняка</a:t>
            </a:r>
          </a:p>
          <a:p>
            <a:pPr lvl="0"/>
            <a:r>
              <a:rPr lang="en-US" dirty="0" smtClean="0"/>
              <a:t>Qrator Labs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019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Предпосылки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Свободное пространство </a:t>
            </a:r>
            <a:r>
              <a:rPr lang="en-US" dirty="0" smtClean="0"/>
              <a:t>IPv4 </a:t>
            </a:r>
            <a:r>
              <a:rPr lang="ru-RU" dirty="0" smtClean="0"/>
              <a:t>стремительно сокращается</a:t>
            </a:r>
            <a:r>
              <a:rPr lang="en-US" dirty="0" smtClean="0"/>
              <a:t>. </a:t>
            </a:r>
            <a:r>
              <a:rPr lang="ru-RU" dirty="0" smtClean="0"/>
              <a:t>В связи с этим все большую популярность набирают сделки по покупке </a:t>
            </a:r>
            <a:r>
              <a:rPr lang="en-US" dirty="0" smtClean="0"/>
              <a:t>IP-</a:t>
            </a:r>
            <a:r>
              <a:rPr lang="ru-RU" dirty="0" smtClean="0"/>
              <a:t>адресов на «вторичном рынке»</a:t>
            </a:r>
            <a:r>
              <a:rPr lang="en-US" dirty="0" smtClean="0"/>
              <a:t> </a:t>
            </a:r>
            <a:r>
              <a:rPr lang="ru-RU" dirty="0" smtClean="0"/>
              <a:t>между </a:t>
            </a:r>
            <a:r>
              <a:rPr lang="en-US" dirty="0" smtClean="0"/>
              <a:t>LIR</a:t>
            </a:r>
            <a:r>
              <a:rPr lang="ru-RU" dirty="0" err="1" smtClean="0"/>
              <a:t>ами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en-US" dirty="0" smtClean="0"/>
              <a:t>RIPE </a:t>
            </a:r>
            <a:r>
              <a:rPr lang="ru-RU" dirty="0" smtClean="0"/>
              <a:t>существует стандартная процедура передачи </a:t>
            </a:r>
            <a:r>
              <a:rPr lang="en-US" dirty="0" smtClean="0"/>
              <a:t>IP-</a:t>
            </a:r>
            <a:r>
              <a:rPr lang="ru-RU" dirty="0" smtClean="0"/>
              <a:t>пространства</a:t>
            </a:r>
            <a:r>
              <a:rPr lang="en-US" dirty="0" smtClean="0"/>
              <a:t> (transfer)</a:t>
            </a:r>
            <a:r>
              <a:rPr lang="ru-RU" dirty="0" smtClean="0"/>
              <a:t> от одного </a:t>
            </a:r>
            <a:r>
              <a:rPr lang="en-US" dirty="0" smtClean="0"/>
              <a:t>LIR</a:t>
            </a:r>
            <a:r>
              <a:rPr lang="ru-RU" dirty="0" smtClean="0"/>
              <a:t>а другому</a:t>
            </a:r>
            <a:r>
              <a:rPr lang="en-US" dirty="0" smtClean="0"/>
              <a:t>.</a:t>
            </a:r>
          </a:p>
          <a:p>
            <a:r>
              <a:rPr lang="ru-RU" dirty="0" smtClean="0"/>
              <a:t>Объем сделок по передаче адресов, выполненных по этой процедуре, растет</a:t>
            </a:r>
            <a:r>
              <a:rPr lang="en-US" dirty="0" smtClean="0"/>
              <a:t>.</a:t>
            </a:r>
          </a:p>
          <a:p>
            <a:r>
              <a:rPr lang="ru-RU" dirty="0" smtClean="0"/>
              <a:t>Все хорошо</a:t>
            </a:r>
            <a:r>
              <a:rPr lang="en-US" dirty="0" smtClean="0"/>
              <a:t>?</a:t>
            </a:r>
          </a:p>
          <a:p>
            <a:r>
              <a:rPr lang="en-US" dirty="0"/>
              <a:t>	</a:t>
            </a:r>
            <a:r>
              <a:rPr lang="ru-RU" i="1" dirty="0" smtClean="0"/>
              <a:t>Почти</a:t>
            </a:r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5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занудства</a:t>
            </a:r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303008504"/>
              </p:ext>
            </p:extLst>
          </p:nvPr>
        </p:nvGraphicFramePr>
        <p:xfrm>
          <a:off x="368300" y="1575428"/>
          <a:ext cx="10121900" cy="5180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610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проблема решается сейчас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Безвозмездная передача </a:t>
            </a:r>
            <a:r>
              <a:rPr lang="en-US" dirty="0" smtClean="0"/>
              <a:t>IP-</a:t>
            </a:r>
            <a:r>
              <a:rPr lang="ru-RU" dirty="0" smtClean="0"/>
              <a:t>адресов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ru-RU" dirty="0"/>
              <a:t>м</a:t>
            </a:r>
            <a:r>
              <a:rPr lang="ru-RU" dirty="0" smtClean="0"/>
              <a:t>ожно обойтись вообще без участия государства</a:t>
            </a:r>
            <a:endParaRPr lang="ru-RU" dirty="0"/>
          </a:p>
          <a:p>
            <a:pPr marL="1213157" lvl="1" indent="-457200"/>
            <a:r>
              <a:rPr lang="ru-RU" sz="1800" dirty="0" smtClean="0"/>
              <a:t>Но денег передающая сторона не получит</a:t>
            </a:r>
            <a:r>
              <a:rPr lang="en-US" sz="1800" dirty="0" smtClean="0"/>
              <a:t>.</a:t>
            </a:r>
            <a:endParaRPr lang="ru-RU" sz="1800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Серые схемы</a:t>
            </a:r>
            <a:r>
              <a:rPr lang="en-US" dirty="0" smtClean="0"/>
              <a:t>: </a:t>
            </a:r>
            <a:r>
              <a:rPr lang="ru-RU" dirty="0" smtClean="0"/>
              <a:t>договор на выполнение каких-</a:t>
            </a:r>
            <a:r>
              <a:rPr lang="ru-RU" dirty="0" smtClean="0"/>
              <a:t>то </a:t>
            </a:r>
            <a:r>
              <a:rPr lang="ru-RU" dirty="0" smtClean="0"/>
              <a:t>работ</a:t>
            </a:r>
            <a:r>
              <a:rPr lang="en-US" dirty="0" smtClean="0"/>
              <a:t>, </a:t>
            </a:r>
            <a:r>
              <a:rPr lang="ru-RU" dirty="0" smtClean="0"/>
              <a:t>являющийся основанием для перевода денег</a:t>
            </a:r>
            <a:r>
              <a:rPr lang="en-US" dirty="0" smtClean="0"/>
              <a:t>.</a:t>
            </a:r>
          </a:p>
          <a:p>
            <a:pPr marL="1213157" lvl="1" indent="-457200"/>
            <a:r>
              <a:rPr lang="ru-RU" sz="1800" dirty="0" smtClean="0"/>
              <a:t>Например, консалтинговые услуги</a:t>
            </a:r>
          </a:p>
          <a:p>
            <a:pPr marL="1213157" lvl="1" indent="-457200"/>
            <a:r>
              <a:rPr lang="ru-RU" sz="1800" dirty="0" smtClean="0"/>
              <a:t>Или «работы по переоформлению объекта в базе данных </a:t>
            </a:r>
            <a:r>
              <a:rPr lang="en-US" sz="1800" dirty="0" smtClean="0"/>
              <a:t>RIPE</a:t>
            </a:r>
            <a:r>
              <a:rPr lang="ru-RU" sz="1800" dirty="0" smtClean="0"/>
              <a:t>»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236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Риски серых схем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Налоговые</a:t>
            </a:r>
            <a:endParaRPr lang="ru-RU" dirty="0"/>
          </a:p>
          <a:p>
            <a:pPr marL="1213157" lvl="1" indent="-457200"/>
            <a:r>
              <a:rPr lang="ru-RU" sz="1800" dirty="0" smtClean="0"/>
              <a:t>Покупатель и продавец – на разных системах налогообложения</a:t>
            </a:r>
            <a:r>
              <a:rPr lang="en-US" sz="1800" dirty="0" smtClean="0"/>
              <a:t>. </a:t>
            </a:r>
            <a:r>
              <a:rPr lang="ru-RU" sz="1800" dirty="0" smtClean="0"/>
              <a:t>С точки зрения налоговых органов – уход от налогов</a:t>
            </a:r>
            <a:r>
              <a:rPr lang="en-US" sz="1800" dirty="0" smtClean="0"/>
              <a:t>.</a:t>
            </a:r>
          </a:p>
          <a:p>
            <a:pPr marL="1213157" lvl="1" indent="-457200"/>
            <a:r>
              <a:rPr lang="ru-RU" sz="1800" dirty="0" smtClean="0"/>
              <a:t>Покупатель и</a:t>
            </a:r>
            <a:r>
              <a:rPr lang="en-US" sz="1800" dirty="0" smtClean="0"/>
              <a:t>/</a:t>
            </a:r>
            <a:r>
              <a:rPr lang="ru-RU" sz="1800" dirty="0" smtClean="0"/>
              <a:t>или продавец недавно ведут хозяйственную деятельность</a:t>
            </a:r>
            <a:r>
              <a:rPr lang="en-US" sz="1800" dirty="0" smtClean="0"/>
              <a:t>. </a:t>
            </a:r>
            <a:r>
              <a:rPr lang="ru-RU" sz="1800" dirty="0" smtClean="0"/>
              <a:t>С точки зрения налоговых органов – работа с фирмами-однодневками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marL="1213157" lvl="1" indent="-457200"/>
            <a:r>
              <a:rPr lang="ru-RU" sz="1800" dirty="0" smtClean="0"/>
              <a:t>…</a:t>
            </a:r>
            <a:endParaRPr lang="ru-RU" sz="1800" dirty="0"/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Хозяйственные</a:t>
            </a:r>
            <a:endParaRPr lang="en-US" dirty="0" smtClean="0"/>
          </a:p>
          <a:p>
            <a:pPr marL="1213157" lvl="1" indent="-457200"/>
            <a:r>
              <a:rPr lang="ru-RU" sz="1800" dirty="0" err="1" smtClean="0"/>
              <a:t>Рассинхронизация</a:t>
            </a:r>
            <a:r>
              <a:rPr lang="en-US" sz="1800" dirty="0" smtClean="0"/>
              <a:t> </a:t>
            </a:r>
            <a:r>
              <a:rPr lang="ru-RU" sz="1800" dirty="0" smtClean="0"/>
              <a:t>действий по договору (например, выплат) и факта передачи </a:t>
            </a:r>
            <a:r>
              <a:rPr lang="en-US" sz="1800" dirty="0" smtClean="0"/>
              <a:t>IP-</a:t>
            </a:r>
            <a:r>
              <a:rPr lang="ru-RU" sz="1800" dirty="0" smtClean="0"/>
              <a:t>пространства</a:t>
            </a:r>
            <a:r>
              <a:rPr lang="en-US" sz="1800" dirty="0"/>
              <a:t>.</a:t>
            </a:r>
            <a:endParaRPr lang="ru-RU" sz="1800" dirty="0" smtClean="0"/>
          </a:p>
          <a:p>
            <a:pPr marL="1213157" lvl="1" indent="-457200"/>
            <a:r>
              <a:rPr lang="ru-RU" sz="1800" dirty="0" smtClean="0"/>
              <a:t>Оспаривание сделки</a:t>
            </a:r>
            <a:r>
              <a:rPr lang="en-US" sz="1800" dirty="0"/>
              <a:t> </a:t>
            </a:r>
            <a:r>
              <a:rPr lang="ru-RU" sz="1800" dirty="0" smtClean="0"/>
              <a:t>в сомнительных случаях</a:t>
            </a:r>
            <a:r>
              <a:rPr lang="en-US" sz="1800" dirty="0" smtClean="0"/>
              <a:t>.</a:t>
            </a:r>
          </a:p>
          <a:p>
            <a:pPr marL="1213157" lvl="1" indent="-457200"/>
            <a:r>
              <a:rPr lang="en-US" sz="1800" dirty="0" smtClean="0"/>
              <a:t>…</a:t>
            </a:r>
          </a:p>
          <a:p>
            <a:pPr marL="0" lvl="1" indent="0">
              <a:buNone/>
            </a:pPr>
            <a:endParaRPr lang="ru-RU" sz="1800" dirty="0"/>
          </a:p>
          <a:p>
            <a:pPr marL="0" lvl="1" indent="0"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841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вывести этот рынок из тени</a:t>
            </a:r>
            <a:r>
              <a:rPr lang="en-US" dirty="0" smtClean="0"/>
              <a:t>?</a:t>
            </a:r>
            <a:endParaRPr lang="ru-RU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09" t="-180" r="25609" b="180"/>
          <a:stretch/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F62F86C-73EA-433C-BDE2-C75716802834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080500" y="1041400"/>
            <a:ext cx="331088" cy="4082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27200" y="736600"/>
            <a:ext cx="4635500" cy="62478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isometricLeftDown"/>
              <a:lightRig rig="threePt" dir="t"/>
            </a:scene3d>
          </a:bodyPr>
          <a:lstStyle/>
          <a:p>
            <a:pPr algn="ctr"/>
            <a:r>
              <a:rPr lang="ru-RU" sz="40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sz="40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924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Спасибо!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 smtClean="0"/>
              <a:t>as@</a:t>
            </a:r>
            <a:r>
              <a:rPr lang="en-US" b="1" dirty="0" err="1" smtClean="0"/>
              <a:t>qrator.net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9297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Qrator colors">
      <a:dk1>
        <a:srgbClr val="404040"/>
      </a:dk1>
      <a:lt1>
        <a:sysClr val="window" lastClr="FFFFFF"/>
      </a:lt1>
      <a:dk2>
        <a:srgbClr val="44546A"/>
      </a:dk2>
      <a:lt2>
        <a:srgbClr val="E7E6E6"/>
      </a:lt2>
      <a:accent1>
        <a:srgbClr val="54C2C1"/>
      </a:accent1>
      <a:accent2>
        <a:srgbClr val="F27556"/>
      </a:accent2>
      <a:accent3>
        <a:srgbClr val="324187"/>
      </a:accent3>
      <a:accent4>
        <a:srgbClr val="FFD53B"/>
      </a:accent4>
      <a:accent5>
        <a:srgbClr val="912EC8"/>
      </a:accent5>
      <a:accent6>
        <a:srgbClr val="92D050"/>
      </a:accent6>
      <a:hlink>
        <a:srgbClr val="00B0F0"/>
      </a:hlink>
      <a:folHlink>
        <a:srgbClr val="954F72"/>
      </a:folHlink>
    </a:clrScheme>
    <a:fontScheme name="Geometria">
      <a:majorFont>
        <a:latin typeface="Geometria"/>
        <a:ea typeface=""/>
        <a:cs typeface=""/>
      </a:majorFont>
      <a:minorFont>
        <a:latin typeface="Geomet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</TotalTime>
  <Words>341</Words>
  <Application>Microsoft Macintosh PowerPoint</Application>
  <PresentationFormat>Другой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Правовые особенности передачи пространства IP между LIR в РФ</vt:lpstr>
      <vt:lpstr>Предпосылки</vt:lpstr>
      <vt:lpstr>Немного занудства</vt:lpstr>
      <vt:lpstr>Как проблема решается сейчас.</vt:lpstr>
      <vt:lpstr>Риски серых схем</vt:lpstr>
      <vt:lpstr>Как вывести этот рынок из тени?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Brodik</dc:creator>
  <cp:lastModifiedBy>Алексей Семеняка</cp:lastModifiedBy>
  <cp:revision>54</cp:revision>
  <dcterms:created xsi:type="dcterms:W3CDTF">2015-03-26T04:44:56Z</dcterms:created>
  <dcterms:modified xsi:type="dcterms:W3CDTF">2015-06-08T20:04:18Z</dcterms:modified>
</cp:coreProperties>
</file>