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5" r:id="rId2"/>
    <p:sldId id="312" r:id="rId3"/>
    <p:sldId id="295" r:id="rId4"/>
    <p:sldId id="296" r:id="rId5"/>
    <p:sldId id="287" r:id="rId6"/>
    <p:sldId id="294" r:id="rId7"/>
    <p:sldId id="299" r:id="rId8"/>
    <p:sldId id="315" r:id="rId9"/>
    <p:sldId id="310" r:id="rId10"/>
    <p:sldId id="314" r:id="rId11"/>
    <p:sldId id="284" r:id="rId12"/>
    <p:sldId id="297" r:id="rId13"/>
    <p:sldId id="304" r:id="rId14"/>
    <p:sldId id="309" r:id="rId15"/>
    <p:sldId id="317" r:id="rId16"/>
    <p:sldId id="313" r:id="rId17"/>
    <p:sldId id="311" r:id="rId18"/>
    <p:sldId id="31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7" autoAdjust="0"/>
    <p:restoredTop sz="99615" autoAdjust="0"/>
  </p:normalViewPr>
  <p:slideViewPr>
    <p:cSldViewPr snapToGrid="0" snapToObjects="1">
      <p:cViewPr varScale="1">
        <p:scale>
          <a:sx n="97" d="100"/>
          <a:sy n="97" d="100"/>
        </p:scale>
        <p:origin x="129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144"/>
    </p:cViewPr>
  </p:sorterViewPr>
  <p:notesViewPr>
    <p:cSldViewPr snapToGrid="0" snapToObjects="1">
      <p:cViewPr varScale="1">
        <p:scale>
          <a:sx n="92" d="100"/>
          <a:sy n="92" d="100"/>
        </p:scale>
        <p:origin x="239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66E55-C06C-904F-B110-4C288FBFF225}" type="datetimeFigureOut">
              <a:rPr lang="en-US" smtClean="0"/>
              <a:t>6/7/2015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481EF-ED56-0C4B-BEFD-30B64B303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8683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3BB5C-09E8-A243-9F35-18F298EA0960}" type="datetimeFigureOut">
              <a:rPr lang="en-US" smtClean="0"/>
              <a:t>6/7/2015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4AB23-49F4-0945-8497-0E5C538E2E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274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4AB23-49F4-0945-8497-0E5C538E2EB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444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/>
              <a:t>What are the network factors that create an end user’s experience over the internet?</a:t>
            </a:r>
          </a:p>
          <a:p>
            <a:pPr lvl="1"/>
            <a:r>
              <a:rPr lang="en-US" sz="1600" dirty="0"/>
              <a:t>Not just bandwidth</a:t>
            </a:r>
          </a:p>
          <a:p>
            <a:pPr lvl="1"/>
            <a:r>
              <a:rPr lang="en-US" sz="1600" dirty="0"/>
              <a:t>All about QoE - Quality of Experience</a:t>
            </a:r>
          </a:p>
          <a:p>
            <a:r>
              <a:rPr lang="en-US" sz="1800" dirty="0"/>
              <a:t>Why do we need to know this information?</a:t>
            </a:r>
          </a:p>
          <a:p>
            <a:pPr lvl="1"/>
            <a:r>
              <a:rPr lang="en-US" sz="1600" dirty="0"/>
              <a:t>Where to put connections, compute and data - where to put a data centre!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4AB23-49F4-0945-8497-0E5C538E2EB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856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/>
              <a:t> It is a single measure from which a rich set of information can be derived</a:t>
            </a:r>
          </a:p>
          <a:p>
            <a:pPr lvl="0"/>
            <a:r>
              <a:rPr lang="en-GB" dirty="0"/>
              <a:t>It does not rely on averages, it is Network Performance Science</a:t>
            </a:r>
          </a:p>
          <a:p>
            <a:pPr lvl="0"/>
            <a:r>
              <a:rPr lang="en-GB" dirty="0"/>
              <a:t>Many </a:t>
            </a:r>
            <a:r>
              <a:rPr lang="en-GB" dirty="0" err="1"/>
              <a:t>telcos</a:t>
            </a:r>
            <a:r>
              <a:rPr lang="en-GB" dirty="0"/>
              <a:t> use it to reduce costs and improve service simultaneously</a:t>
            </a:r>
          </a:p>
          <a:p>
            <a:pPr lvl="0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4AB23-49F4-0945-8497-0E5C538E2EB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32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sample of data points looks random – apart from a minimum delay and an obvious spread, not much can be gleaned.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4AB23-49F4-0945-8497-0E5C538E2EB1}" type="slidenum">
              <a:rPr lang="en-GB" noProof="0" smtClean="0"/>
              <a:t>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© Predictable Network Solutions and Martin Geddes 2015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37412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G, S, and V form a set of ‘basis vectors’ for</a:t>
            </a:r>
            <a:r>
              <a:rPr lang="en-US" baseline="0" dirty="0" smtClean="0"/>
              <a:t> the overall ∆Q. It is important to remember that it is this overall ∆Q that determines application outcomes; but for understanding how the network gives rise to ∆Q, G, S and V are very helpful.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4AB23-49F4-0945-8497-0E5C538E2EB1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© Predictable Network Solutions and Martin Geddes 2015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89450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More detailed analysis is required to know the quantifiable impact on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As the data we collect builds to a larger sample size we will map it to the applications our customers’ customers use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For the “snap shot” of the data we have so far we will use the famous  Nielsen study as a good general benchmark of response time that we can use to judge the impact of quality attenuation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0.1 seconds - the user feels that the system is reacting instantaneously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1.0 second - the user loses interest in the game, transaction , video call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4AB23-49F4-0945-8497-0E5C538E2EB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036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4AB23-49F4-0945-8497-0E5C538E2EB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03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88434"/>
            <a:ext cx="2133600" cy="365125"/>
          </a:xfrm>
        </p:spPr>
        <p:txBody>
          <a:bodyPr/>
          <a:lstStyle/>
          <a:p>
            <a:fld id="{6FE80E80-E276-1447-83C3-BE34662B2A0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 descr="IXcellera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727" y="6420518"/>
            <a:ext cx="1387929" cy="31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9729" y="246535"/>
            <a:ext cx="256054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0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0E80-E276-1447-83C3-BE34662B2A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E80E80-E276-1447-83C3-BE34662B2A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05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80E80-E276-1447-83C3-BE34662B2A0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-with-word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8" y="6312792"/>
            <a:ext cx="1045090" cy="480028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1154198" y="6621891"/>
            <a:ext cx="2576209" cy="2218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© Predictable Network Solutions 2015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553200" y="638843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E80E80-E276-1447-83C3-BE34662B2A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 descr="IXcellerate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727" y="6420518"/>
            <a:ext cx="1387929" cy="31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39729" y="246535"/>
            <a:ext cx="256054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0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://www.slideshare.net/mgeddes/introduction-to-q-extract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0E80-E276-1447-83C3-BE34662B2A0D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8659" y="1262125"/>
            <a:ext cx="8198141" cy="3182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8900" b="1" i="1" dirty="0" smtClean="0"/>
          </a:p>
          <a:p>
            <a:r>
              <a:rPr lang="en-US" sz="8900" b="1" i="1" dirty="0" smtClean="0"/>
              <a:t>Evaluating the internet end-user experience in the Russian Federation</a:t>
            </a:r>
          </a:p>
          <a:p>
            <a:endParaRPr lang="en-US" sz="8900" b="1" i="1" dirty="0"/>
          </a:p>
          <a:p>
            <a:r>
              <a:rPr lang="en-US" sz="8900" b="1" i="1" dirty="0"/>
              <a:t>Initial Findings</a:t>
            </a:r>
          </a:p>
          <a:p>
            <a:endParaRPr lang="en-US" sz="8900" b="1" i="1" dirty="0" smtClean="0"/>
          </a:p>
          <a:p>
            <a:endParaRPr lang="en-US" b="1" i="1" dirty="0"/>
          </a:p>
          <a:p>
            <a:r>
              <a:rPr lang="en-US" sz="4900" b="1" i="1" dirty="0" smtClean="0"/>
              <a:t>Research commissioned from Predictable Network Solutions by Euraisa:Peering</a:t>
            </a:r>
          </a:p>
          <a:p>
            <a:r>
              <a:rPr lang="en-US" sz="4000" b="1" i="1" dirty="0" smtClean="0"/>
              <a:t>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4126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0E80-E276-1447-83C3-BE34662B2A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186309"/>
              </p:ext>
            </p:extLst>
          </p:nvPr>
        </p:nvGraphicFramePr>
        <p:xfrm>
          <a:off x="501443" y="1082767"/>
          <a:ext cx="4729321" cy="2381771"/>
        </p:xfrm>
        <a:graphic>
          <a:graphicData uri="http://schemas.openxmlformats.org/drawingml/2006/table">
            <a:tbl>
              <a:tblPr firstRow="1" firstCol="1">
                <a:tableStyleId>{3C2FFA5D-87B4-456A-9821-1D502468CF0F}</a:tableStyleId>
              </a:tblPr>
              <a:tblGrid>
                <a:gridCol w="519072"/>
                <a:gridCol w="576745"/>
                <a:gridCol w="519072"/>
                <a:gridCol w="519072"/>
                <a:gridCol w="519072"/>
                <a:gridCol w="519072"/>
                <a:gridCol w="519072"/>
                <a:gridCol w="519072"/>
                <a:gridCol w="519072"/>
              </a:tblGrid>
              <a:tr h="1858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Path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 smtClean="0">
                          <a:effectLst/>
                        </a:rPr>
                        <a:t>Fiber time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G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Ratio</a:t>
                      </a:r>
                      <a:endParaRPr lang="en-US" sz="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 smtClean="0">
                          <a:effectLst/>
                        </a:rPr>
                        <a:t>S(MTU) 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V50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V75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V95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GSV95 </a:t>
                      </a:r>
                      <a:r>
                        <a:rPr lang="en-GB" sz="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</a:tr>
              <a:tr h="2439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 smtClean="0">
                          <a:effectLst/>
                        </a:rPr>
                        <a:t>Moscow-Frankfurt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19.52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45.22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1.09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0.31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10.34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</a:tr>
              <a:tr h="2439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 smtClean="0">
                          <a:effectLst/>
                        </a:rPr>
                        <a:t>Moscow-London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24.15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53.10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1.09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0.32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2.35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</a:tr>
              <a:tr h="2439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 smtClean="0">
                          <a:effectLst/>
                        </a:rPr>
                        <a:t>Moscow-Chelyabinsk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14.40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24.30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0.61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0.76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1.04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</a:tr>
              <a:tr h="2439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 smtClean="0">
                          <a:effectLst/>
                        </a:rPr>
                        <a:t>Moscow-Singapore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81.29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303.19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1.15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0.46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9525" marR="9525" marT="9525" marB="0" anchor="b"/>
                </a:tc>
              </a:tr>
              <a:tr h="2439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 smtClean="0">
                          <a:effectLst/>
                        </a:rPr>
                        <a:t>Moscow-Ireland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26.99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63.60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0.48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</a:tr>
              <a:tr h="2439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 smtClean="0">
                          <a:effectLst/>
                        </a:rPr>
                        <a:t>Chelyabinsk-Frankfurt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33.91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65.80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1.04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/>
                </a:tc>
              </a:tr>
              <a:tr h="2439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 smtClean="0">
                          <a:effectLst/>
                        </a:rPr>
                        <a:t>Chelyabinsk-Ireland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40.78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78.20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1.07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0.26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0.34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0.95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/>
                </a:tc>
              </a:tr>
              <a:tr h="2439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 smtClean="0">
                          <a:effectLst/>
                        </a:rPr>
                        <a:t>Chelyabinsk-Singapore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68.52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326.83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2.28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0.29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0.42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0.77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9525" marR="9525" marT="9525" marB="0" anchor="b"/>
                </a:tc>
              </a:tr>
              <a:tr h="2439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 smtClean="0">
                          <a:effectLst/>
                        </a:rPr>
                        <a:t>Chelyabinsk-London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38.34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85.28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1.64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0.38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0.57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3962" y="250947"/>
            <a:ext cx="4157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  What does the initial data say?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109884" y="1189703"/>
            <a:ext cx="727587" cy="442452"/>
          </a:xfrm>
          <a:prstGeom prst="ellipse">
            <a:avLst/>
          </a:prstGeom>
          <a:noFill/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>
            <a:stCxn id="5" idx="6"/>
          </p:cNvCxnSpPr>
          <p:nvPr/>
        </p:nvCxnSpPr>
        <p:spPr>
          <a:xfrm>
            <a:off x="4837471" y="1410929"/>
            <a:ext cx="924232" cy="221226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61702" y="1484049"/>
            <a:ext cx="3382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Severe Congestion for 5% of traffic = poor video call or gaming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2517059" y="1226263"/>
            <a:ext cx="727587" cy="442452"/>
          </a:xfrm>
          <a:prstGeom prst="ellipse">
            <a:avLst/>
          </a:prstGeom>
          <a:noFill/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215149" y="1452716"/>
            <a:ext cx="2487560" cy="72965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61701" y="2074692"/>
            <a:ext cx="2753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Bandwidth looks sufficient</a:t>
            </a:r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1951705" y="1944641"/>
            <a:ext cx="727587" cy="442452"/>
          </a:xfrm>
          <a:prstGeom prst="ellipse">
            <a:avLst/>
          </a:prstGeom>
          <a:noFill/>
          <a:ln w="222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951705" y="2883329"/>
            <a:ext cx="727587" cy="442452"/>
          </a:xfrm>
          <a:prstGeom prst="ellipse">
            <a:avLst/>
          </a:prstGeom>
          <a:noFill/>
          <a:ln w="222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679293" y="2207654"/>
            <a:ext cx="3200397" cy="1036991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679293" y="3118276"/>
            <a:ext cx="3200397" cy="1036991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33768" y="3059979"/>
            <a:ext cx="2753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“G” is almost four times the direct route, rather than around two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5909186" y="4132037"/>
            <a:ext cx="2753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“G” is almost five times the direct route, rather than around two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353963" y="4387616"/>
            <a:ext cx="4903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smtClean="0"/>
              <a:t>The data tells different stories depending on what the impact of quality attenuation is on the application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0066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6477"/>
            <a:ext cx="6617110" cy="75954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 smtClean="0"/>
              <a:t>Looking at “distance” only</a:t>
            </a:r>
            <a:endParaRPr lang="en-US" sz="3200" dirty="0"/>
          </a:p>
        </p:txBody>
      </p:sp>
      <p:pic>
        <p:nvPicPr>
          <p:cNvPr id="6" name="Content Placeholder 5" descr="Screen Shot 2015-04-17 at 15.55.33.pn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965" y="1357553"/>
            <a:ext cx="2019653" cy="202836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0E80-E276-1447-83C3-BE34662B2A0D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Picture 7" descr="ML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77" y="3510364"/>
            <a:ext cx="8359936" cy="36172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14377" y="1830882"/>
            <a:ext cx="3438000" cy="1555882"/>
            <a:chOff x="314377" y="1830882"/>
            <a:chExt cx="3400524" cy="1555882"/>
          </a:xfrm>
        </p:grpSpPr>
        <p:grpSp>
          <p:nvGrpSpPr>
            <p:cNvPr id="10" name="Group 9"/>
            <p:cNvGrpSpPr/>
            <p:nvPr/>
          </p:nvGrpSpPr>
          <p:grpSpPr>
            <a:xfrm>
              <a:off x="314377" y="2808734"/>
              <a:ext cx="3400524" cy="578030"/>
              <a:chOff x="314377" y="2719183"/>
              <a:chExt cx="3400524" cy="57803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V="1">
                <a:off x="314377" y="2719183"/>
                <a:ext cx="0" cy="5780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3714901" y="2719183"/>
                <a:ext cx="0" cy="5780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314377" y="3004127"/>
                <a:ext cx="3400524" cy="814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Rectangular Callout 10"/>
            <p:cNvSpPr/>
            <p:nvPr/>
          </p:nvSpPr>
          <p:spPr>
            <a:xfrm>
              <a:off x="691956" y="1830882"/>
              <a:ext cx="2059588" cy="871115"/>
            </a:xfrm>
            <a:prstGeom prst="wedgeRectCallout">
              <a:avLst>
                <a:gd name="adj1" fmla="val -21228"/>
                <a:gd name="adj2" fmla="val 8960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Round-trip time in point-to-point great-circle </a:t>
              </a:r>
              <a:r>
                <a:rPr lang="en-US" dirty="0" smtClean="0">
                  <a:solidFill>
                    <a:schemeClr val="tx1"/>
                  </a:solidFill>
                </a:rPr>
                <a:t>fiber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14376" y="3791546"/>
            <a:ext cx="7516941" cy="1332194"/>
            <a:chOff x="314376" y="3791546"/>
            <a:chExt cx="7516941" cy="1332194"/>
          </a:xfrm>
        </p:grpSpPr>
        <p:grpSp>
          <p:nvGrpSpPr>
            <p:cNvPr id="16" name="Group 15"/>
            <p:cNvGrpSpPr/>
            <p:nvPr/>
          </p:nvGrpSpPr>
          <p:grpSpPr>
            <a:xfrm>
              <a:off x="314376" y="3791546"/>
              <a:ext cx="7516941" cy="578030"/>
              <a:chOff x="314377" y="2719183"/>
              <a:chExt cx="3400524" cy="57803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314377" y="2719183"/>
                <a:ext cx="0" cy="5780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3714901" y="2719183"/>
                <a:ext cx="0" cy="5780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V="1">
                <a:off x="314377" y="3004127"/>
                <a:ext cx="3400524" cy="814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ular Callout 16"/>
            <p:cNvSpPr/>
            <p:nvPr/>
          </p:nvSpPr>
          <p:spPr>
            <a:xfrm>
              <a:off x="2244517" y="4678345"/>
              <a:ext cx="2059588" cy="445395"/>
            </a:xfrm>
            <a:prstGeom prst="wedgeRectCallout">
              <a:avLst>
                <a:gd name="adj1" fmla="val -20833"/>
                <a:gd name="adj2" fmla="val -173066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Measured ‘G’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022774" y="3787475"/>
            <a:ext cx="3154797" cy="1331097"/>
            <a:chOff x="5022774" y="3787475"/>
            <a:chExt cx="3154797" cy="1331097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8006618" y="3787475"/>
              <a:ext cx="0" cy="5780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7660364" y="4282307"/>
              <a:ext cx="517207" cy="13999"/>
              <a:chOff x="7660364" y="4282307"/>
              <a:chExt cx="517207" cy="13999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 flipV="1">
                <a:off x="7660364" y="4282307"/>
                <a:ext cx="170953" cy="814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H="1" flipV="1">
                <a:off x="8006618" y="4288165"/>
                <a:ext cx="170953" cy="814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ectangular Callout 23"/>
            <p:cNvSpPr/>
            <p:nvPr/>
          </p:nvSpPr>
          <p:spPr>
            <a:xfrm>
              <a:off x="5022774" y="4673177"/>
              <a:ext cx="2609358" cy="445395"/>
            </a:xfrm>
            <a:prstGeom prst="wedgeRectCallout">
              <a:avLst>
                <a:gd name="adj1" fmla="val 51234"/>
                <a:gd name="adj2" fmla="val -13468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Measured </a:t>
              </a:r>
              <a:r>
                <a:rPr lang="en-US" dirty="0" smtClean="0">
                  <a:solidFill>
                    <a:schemeClr val="tx1"/>
                  </a:solidFill>
                </a:rPr>
                <a:t>‘S’ for an MTU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284592" y="3787475"/>
            <a:ext cx="2653856" cy="2568875"/>
            <a:chOff x="6284592" y="3787475"/>
            <a:chExt cx="2653856" cy="256887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8686800" y="3787475"/>
              <a:ext cx="0" cy="5780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8006618" y="4072419"/>
              <a:ext cx="680182" cy="8142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ular Callout 29"/>
            <p:cNvSpPr/>
            <p:nvPr/>
          </p:nvSpPr>
          <p:spPr>
            <a:xfrm>
              <a:off x="6284592" y="5542008"/>
              <a:ext cx="2653856" cy="814342"/>
            </a:xfrm>
            <a:prstGeom prst="wedgeRectCallout">
              <a:avLst>
                <a:gd name="adj1" fmla="val 30590"/>
                <a:gd name="adj2" fmla="val -22582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Measured </a:t>
              </a:r>
              <a:r>
                <a:rPr lang="en-US" dirty="0" smtClean="0">
                  <a:solidFill>
                    <a:schemeClr val="tx1"/>
                  </a:solidFill>
                </a:rPr>
                <a:t>‘V’ showing 50%, 75% and 95% centiles of variability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1" name="Straight Connector 30"/>
          <p:cNvCxnSpPr/>
          <p:nvPr/>
        </p:nvCxnSpPr>
        <p:spPr>
          <a:xfrm>
            <a:off x="314377" y="3533302"/>
            <a:ext cx="3438000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/>
          <p:cNvSpPr txBox="1">
            <a:spLocks/>
          </p:cNvSpPr>
          <p:nvPr/>
        </p:nvSpPr>
        <p:spPr>
          <a:xfrm>
            <a:off x="4304105" y="1064465"/>
            <a:ext cx="2604027" cy="19484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Moscow and Chelyabinsk to/from </a:t>
            </a:r>
            <a:endParaRPr lang="en-US" sz="1400" dirty="0"/>
          </a:p>
          <a:p>
            <a:r>
              <a:rPr lang="en-US" sz="1800" dirty="0"/>
              <a:t>London</a:t>
            </a:r>
          </a:p>
          <a:p>
            <a:r>
              <a:rPr lang="en-US" sz="1800" dirty="0"/>
              <a:t>Dublin</a:t>
            </a:r>
          </a:p>
          <a:p>
            <a:r>
              <a:rPr lang="en-US" sz="1800" dirty="0"/>
              <a:t>Frankfurt</a:t>
            </a:r>
          </a:p>
          <a:p>
            <a:r>
              <a:rPr lang="en-US" sz="1800" dirty="0"/>
              <a:t>Singapore</a:t>
            </a:r>
          </a:p>
          <a:p>
            <a:pPr marL="0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51563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0E80-E276-1447-83C3-BE34662B2A0D}" type="slidenum">
              <a:rPr lang="en-US" smtClean="0"/>
              <a:t>12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71" y="1609126"/>
            <a:ext cx="7138218" cy="45972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2284" y="250199"/>
            <a:ext cx="5860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RTT for zero packet size in direct fibre route 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452284" y="791163"/>
            <a:ext cx="569130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az-Cyrl-AZ" sz="2400" dirty="0"/>
              <a:t> двусторонняя задержка прямой маршрут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5252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5-22 at 12.39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910" y="835000"/>
            <a:ext cx="6010882" cy="3859869"/>
          </a:xfrm>
          <a:prstGeom prst="rect">
            <a:avLst/>
          </a:prstGeom>
        </p:spPr>
      </p:pic>
      <p:sp>
        <p:nvSpPr>
          <p:cNvPr id="18" name="Hexagon 17"/>
          <p:cNvSpPr/>
          <p:nvPr/>
        </p:nvSpPr>
        <p:spPr>
          <a:xfrm>
            <a:off x="536533" y="3275139"/>
            <a:ext cx="6981203" cy="2724715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 rot="20580000">
            <a:off x="396271" y="2178553"/>
            <a:ext cx="1546777" cy="807271"/>
          </a:xfrm>
          <a:prstGeom prst="ellipse">
            <a:avLst/>
          </a:prstGeom>
          <a:solidFill>
            <a:srgbClr val="9663A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0E80-E276-1447-83C3-BE34662B2A0D}" type="slidenum">
              <a:rPr lang="en-US" smtClean="0"/>
              <a:t>13</a:t>
            </a:fld>
            <a:endParaRPr lang="en-US"/>
          </a:p>
        </p:txBody>
      </p:sp>
      <p:pic>
        <p:nvPicPr>
          <p:cNvPr id="2" name="Picture 1" descr="MC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">
            <a:off x="5195652" y="1321742"/>
            <a:ext cx="2254085" cy="91895"/>
          </a:xfrm>
          <a:prstGeom prst="rect">
            <a:avLst/>
          </a:prstGeom>
        </p:spPr>
      </p:pic>
      <p:pic>
        <p:nvPicPr>
          <p:cNvPr id="3" name="Picture 2" descr="MF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"/>
          <a:stretch/>
        </p:blipFill>
        <p:spPr>
          <a:xfrm rot="9720000">
            <a:off x="303664" y="1655829"/>
            <a:ext cx="4989038" cy="747831"/>
          </a:xfrm>
          <a:prstGeom prst="rect">
            <a:avLst/>
          </a:prstGeom>
        </p:spPr>
      </p:pic>
      <p:pic>
        <p:nvPicPr>
          <p:cNvPr id="7" name="Picture 6" descr="MD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55688">
            <a:off x="4948" y="1486793"/>
            <a:ext cx="5169365" cy="49559"/>
          </a:xfrm>
          <a:prstGeom prst="rect">
            <a:avLst/>
          </a:prstGeom>
        </p:spPr>
      </p:pic>
      <p:pic>
        <p:nvPicPr>
          <p:cNvPr id="8" name="Picture 7" descr="ML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9" b="-3"/>
          <a:stretch/>
        </p:blipFill>
        <p:spPr>
          <a:xfrm rot="10140000">
            <a:off x="701910" y="1593974"/>
            <a:ext cx="4508167" cy="17552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5159255" y="1284417"/>
            <a:ext cx="4045961" cy="4027680"/>
          </a:xfrm>
          <a:prstGeom prst="line">
            <a:avLst/>
          </a:prstGeom>
          <a:ln>
            <a:solidFill>
              <a:srgbClr val="008000">
                <a:alpha val="8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2284" y="250199"/>
            <a:ext cx="5860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Actual RTT for MTU packet with congestion</a:t>
            </a:r>
            <a:endParaRPr lang="en-GB" sz="2400" dirty="0"/>
          </a:p>
        </p:txBody>
      </p:sp>
      <p:pic>
        <p:nvPicPr>
          <p:cNvPr id="13" name="Picture 12" descr="MF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6" t="4067"/>
          <a:stretch/>
        </p:blipFill>
        <p:spPr>
          <a:xfrm rot="10800000">
            <a:off x="893948" y="4119550"/>
            <a:ext cx="1059788" cy="5050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27267" y="3930685"/>
            <a:ext cx="4880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“Distance” impact of V – variability due to load 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901245" y="5254978"/>
            <a:ext cx="4880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“Distance” impact of S – bandwidth restriction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834113" y="5713385"/>
            <a:ext cx="589729" cy="4571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185486" y="4339243"/>
            <a:ext cx="3304687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az-Cyrl-AZ" sz="2000" dirty="0" smtClean="0"/>
              <a:t>Изменчивость</a:t>
            </a:r>
            <a:r>
              <a:rPr lang="en-GB" sz="2000" dirty="0" smtClean="0"/>
              <a:t> “</a:t>
            </a:r>
            <a:r>
              <a:rPr lang="ru-RU" sz="2000" dirty="0" smtClean="0"/>
              <a:t>расстояние</a:t>
            </a:r>
            <a:r>
              <a:rPr lang="en-GB" sz="2000" dirty="0" smtClean="0"/>
              <a:t>” </a:t>
            </a:r>
            <a:endParaRPr lang="en-GB" sz="2000" dirty="0"/>
          </a:p>
        </p:txBody>
      </p:sp>
      <p:sp>
        <p:nvSpPr>
          <p:cNvPr id="10" name="Rectangle 9"/>
          <p:cNvSpPr/>
          <p:nvPr/>
        </p:nvSpPr>
        <p:spPr>
          <a:xfrm>
            <a:off x="2185486" y="5760414"/>
            <a:ext cx="3473067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az-Cyrl-AZ" sz="2000" dirty="0"/>
              <a:t> ширина </a:t>
            </a:r>
            <a:r>
              <a:rPr lang="az-Cyrl-AZ" sz="2000" dirty="0" smtClean="0"/>
              <a:t>полосы</a:t>
            </a:r>
            <a:r>
              <a:rPr lang="en-GB" sz="2000" dirty="0" smtClean="0"/>
              <a:t> “</a:t>
            </a:r>
            <a:r>
              <a:rPr lang="ru-RU" sz="2000" dirty="0" smtClean="0"/>
              <a:t>расстояние</a:t>
            </a:r>
            <a:r>
              <a:rPr lang="en-GB" sz="2000" dirty="0" smtClean="0"/>
              <a:t>”</a:t>
            </a:r>
            <a:endParaRPr lang="en-GB" sz="2000" dirty="0"/>
          </a:p>
        </p:txBody>
      </p:sp>
      <p:sp>
        <p:nvSpPr>
          <p:cNvPr id="14" name="Rectangle 13"/>
          <p:cNvSpPr/>
          <p:nvPr/>
        </p:nvSpPr>
        <p:spPr>
          <a:xfrm>
            <a:off x="364054" y="3472446"/>
            <a:ext cx="6417508" cy="124108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64054" y="4973233"/>
            <a:ext cx="6417508" cy="120781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26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 rot="20580000">
            <a:off x="2673847" y="2577774"/>
            <a:ext cx="1546777" cy="807271"/>
          </a:xfrm>
          <a:prstGeom prst="ellipse">
            <a:avLst/>
          </a:prstGeom>
          <a:solidFill>
            <a:srgbClr val="9663A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0E80-E276-1447-83C3-BE34662B2A0D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Screen Shot 2015-05-22 at 12.39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05" y="1010166"/>
            <a:ext cx="7669161" cy="492472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16697688">
            <a:off x="1322341" y="2559022"/>
            <a:ext cx="1543664" cy="668847"/>
          </a:xfrm>
          <a:prstGeom prst="ellipse">
            <a:avLst/>
          </a:prstGeom>
          <a:solidFill>
            <a:schemeClr val="accent4">
              <a:lumMod val="60000"/>
              <a:lumOff val="40000"/>
              <a:alpha val="5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 rot="168236">
            <a:off x="1270460" y="1830801"/>
            <a:ext cx="358158" cy="163823"/>
          </a:xfrm>
          <a:prstGeom prst="ellipse">
            <a:avLst/>
          </a:prstGeom>
          <a:solidFill>
            <a:schemeClr val="accent4">
              <a:lumMod val="60000"/>
              <a:lumOff val="40000"/>
              <a:alpha val="5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509325">
            <a:off x="2665830" y="1041957"/>
            <a:ext cx="797208" cy="172198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41158" y="3795927"/>
            <a:ext cx="8325853" cy="2389032"/>
          </a:xfrm>
          <a:prstGeom prst="roundRect">
            <a:avLst/>
          </a:prstGeom>
          <a:gradFill>
            <a:gsLst>
              <a:gs pos="10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Congestion </a:t>
            </a:r>
            <a:r>
              <a:rPr lang="en-GB" dirty="0"/>
              <a:t>due to </a:t>
            </a:r>
            <a:r>
              <a:rPr lang="en-GB" dirty="0" smtClean="0"/>
              <a:t>load can have a bigger impact that distance</a:t>
            </a:r>
            <a:endParaRPr lang="en-GB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Frankfurt could be in Africa or Russia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London could be in </a:t>
            </a:r>
            <a:r>
              <a:rPr lang="en-GB" dirty="0" smtClean="0"/>
              <a:t>Dublin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algn="ctr"/>
            <a:r>
              <a:rPr lang="en-GB" dirty="0"/>
              <a:t>Note that  the impact of load “V” can be measured (and  hence managed) to deliver quality to the end </a:t>
            </a:r>
            <a:r>
              <a:rPr lang="en-GB" dirty="0" smtClean="0"/>
              <a:t>user.</a:t>
            </a:r>
            <a:endParaRPr lang="en-GB" dirty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84738" y="390769"/>
            <a:ext cx="4829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dirty="0"/>
              <a:t>внере есть </a:t>
            </a:r>
            <a:r>
              <a:rPr lang="en-GB" dirty="0"/>
              <a:t>Frankfurt</a:t>
            </a:r>
            <a:r>
              <a:rPr lang="en-GB" dirty="0" smtClean="0"/>
              <a:t>?</a:t>
            </a:r>
            <a:r>
              <a:rPr lang="az-Cyrl-AZ" dirty="0"/>
              <a:t> </a:t>
            </a:r>
            <a:r>
              <a:rPr lang="en-GB" dirty="0" smtClean="0"/>
              <a:t>I Where is Frankfurt</a:t>
            </a:r>
            <a:r>
              <a:rPr lang="en-GB" dirty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44792" y="3336118"/>
            <a:ext cx="249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561707" y="1578506"/>
            <a:ext cx="249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065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0E80-E276-1447-83C3-BE34662B2A0D}" type="slidenum">
              <a:rPr lang="en-US" smtClean="0"/>
              <a:t>15</a:t>
            </a:fld>
            <a:endParaRPr lang="en-US" dirty="0"/>
          </a:p>
        </p:txBody>
      </p:sp>
      <p:pic>
        <p:nvPicPr>
          <p:cNvPr id="3" name="Picture 2" descr="http://store.pixelfilmstudios.com/images/ajax-load-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595" y="1754832"/>
            <a:ext cx="6456351" cy="331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91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0E80-E276-1447-83C3-BE34662B2A0D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84" y="1163050"/>
            <a:ext cx="7231412" cy="50782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7083" y="304800"/>
            <a:ext cx="5368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Averages do not tell the whole story….</a:t>
            </a: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827422" y="818114"/>
            <a:ext cx="3379515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это только верхушка айсберга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08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0E80-E276-1447-83C3-BE34662B2A0D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8929" y="486075"/>
            <a:ext cx="4247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Summary of initial findings</a:t>
            </a:r>
            <a:endParaRPr lang="en-GB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2116" y="1118616"/>
            <a:ext cx="822468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Internet users can get decent www performance from servers outside of Russia (in western Europe) i.e. &lt; 100 </a:t>
            </a:r>
            <a:r>
              <a:rPr lang="en-GB" sz="2000" dirty="0" err="1" smtClean="0"/>
              <a:t>ms</a:t>
            </a:r>
            <a:r>
              <a:rPr lang="en-GB" sz="2000" dirty="0" smtClean="0"/>
              <a:t> delay</a:t>
            </a:r>
          </a:p>
          <a:p>
            <a:endParaRPr lang="en-GB" sz="2000" dirty="0" smtClean="0"/>
          </a:p>
          <a:p>
            <a:r>
              <a:rPr lang="en-GB" sz="2000" dirty="0" smtClean="0"/>
              <a:t>But…..</a:t>
            </a:r>
          </a:p>
          <a:p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Applications that don’t like “V”, variability, should   avoid Frankfurt and London  - video, gaming  </a:t>
            </a:r>
            <a:r>
              <a:rPr lang="en-GB" sz="2000" dirty="0" err="1" smtClean="0"/>
              <a:t>etc</a:t>
            </a: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Adding bandwidth will not reduce the congestion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r>
              <a:rPr lang="en-GB" sz="2000" dirty="0" smtClean="0"/>
              <a:t>Further research will determine the variability of </a:t>
            </a:r>
            <a:r>
              <a:rPr lang="en-US" sz="2000" dirty="0"/>
              <a:t>∆</a:t>
            </a:r>
            <a:r>
              <a:rPr lang="en-US" sz="2000" dirty="0" smtClean="0"/>
              <a:t>Q and how certain applications are impacted in different parts of Russia and Eurasia and answer questions like: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Where to put what applications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Where to handoff traffic</a:t>
            </a: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9764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0E80-E276-1447-83C3-BE34662B2A0D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12723" y="1347019"/>
            <a:ext cx="6076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Thanks!</a:t>
            </a:r>
          </a:p>
          <a:p>
            <a:endParaRPr lang="en-GB" dirty="0" smtClean="0"/>
          </a:p>
          <a:p>
            <a:r>
              <a:rPr lang="en-GB" dirty="0" smtClean="0"/>
              <a:t>pete.cladingbowl@ixcellerate.com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47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an Internet Exchange Point or IPX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125" y="3265266"/>
            <a:ext cx="476250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0E80-E276-1447-83C3-BE34662B2A0D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366" y="1226763"/>
            <a:ext cx="3815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New peering point @ IXcellerate  Moscow One data centre</a:t>
            </a:r>
          </a:p>
          <a:p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Private and public peering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Connected to LINX and MSK-IX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Where else do we need to be?</a:t>
            </a:r>
            <a:endParaRPr lang="en-GB" sz="2000" dirty="0"/>
          </a:p>
        </p:txBody>
      </p:sp>
      <p:sp>
        <p:nvSpPr>
          <p:cNvPr id="6" name="Rectangle 5"/>
          <p:cNvSpPr/>
          <p:nvPr/>
        </p:nvSpPr>
        <p:spPr>
          <a:xfrm>
            <a:off x="4692245" y="1319096"/>
            <a:ext cx="3909204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На площадке </a:t>
            </a:r>
            <a:r>
              <a:rPr lang="ru-RU" dirty="0" smtClean="0"/>
              <a:t>I</a:t>
            </a:r>
            <a:r>
              <a:rPr lang="en-GB" dirty="0" smtClean="0"/>
              <a:t>X</a:t>
            </a:r>
            <a:r>
              <a:rPr lang="ru-RU" dirty="0" smtClean="0"/>
              <a:t>cellerate </a:t>
            </a:r>
            <a:r>
              <a:rPr lang="ru-RU" dirty="0"/>
              <a:t>Moscow One доступна услуга «Частный пиринг» </a:t>
            </a:r>
            <a:r>
              <a:rPr lang="ru-RU" dirty="0" smtClean="0"/>
              <a:t>, </a:t>
            </a:r>
            <a:r>
              <a:rPr lang="ru-RU" dirty="0"/>
              <a:t>отличительной </a:t>
            </a:r>
            <a:r>
              <a:rPr lang="ru-RU" dirty="0" smtClean="0"/>
              <a:t>особенностью</a:t>
            </a:r>
            <a:r>
              <a:rPr lang="en-GB" dirty="0" smtClean="0"/>
              <a:t>,</a:t>
            </a:r>
            <a:r>
              <a:rPr lang="ru-RU" dirty="0" smtClean="0"/>
              <a:t> </a:t>
            </a:r>
            <a:r>
              <a:rPr lang="ru-RU" dirty="0"/>
              <a:t>которой является соединение типа «один-с-одним» на основе двусторонней договоренности.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15607" y="197584"/>
            <a:ext cx="2590800" cy="816428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7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6" descr="Eurasia:p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41" y="329108"/>
            <a:ext cx="2381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69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95954" y="2150306"/>
            <a:ext cx="8725342" cy="258060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0E80-E276-1447-83C3-BE34662B2A0D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54" y="2760394"/>
            <a:ext cx="8725342" cy="1360431"/>
          </a:xfrm>
          <a:prstGeom prst="rect">
            <a:avLst/>
          </a:prstGeom>
          <a:solidFill>
            <a:srgbClr val="5B9BD5">
              <a:alpha val="31000"/>
            </a:srgbClr>
          </a:solidFill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222013" y="277671"/>
            <a:ext cx="83885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About</a:t>
            </a:r>
            <a:r>
              <a:rPr kumimoji="0" lang="en-GB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me -  Pete Cladingbowl -  </a:t>
            </a:r>
            <a:r>
              <a:rPr lang="az-Cyrl-AZ" kern="0" dirty="0">
                <a:solidFill>
                  <a:prstClr val="black"/>
                </a:solidFill>
              </a:rPr>
              <a:t>обо мне</a:t>
            </a: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lvl="0" indent="-342900" algn="just" defTabSz="914400">
              <a:buFont typeface="Arial" panose="020B0604020202020204" pitchFamily="34" charset="0"/>
              <a:buChar char="•"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Mechanical engineer </a:t>
            </a:r>
            <a:r>
              <a:rPr lang="en-GB" kern="0" dirty="0" smtClean="0">
                <a:solidFill>
                  <a:prstClr val="black"/>
                </a:solidFill>
              </a:rPr>
              <a:t>I </a:t>
            </a:r>
            <a:r>
              <a:rPr lang="az-Cyrl-AZ" kern="0" dirty="0" smtClean="0">
                <a:solidFill>
                  <a:prstClr val="black"/>
                </a:solidFill>
              </a:rPr>
              <a:t>инженер-механик</a:t>
            </a: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Worked in the oil industry and manufacturing on process flows </a:t>
            </a:r>
          </a:p>
          <a:p>
            <a:pPr marL="342900" lvl="0" indent="-342900" algn="just" defTabSz="914400">
              <a:buFont typeface="Arial" panose="020B0604020202020204" pitchFamily="34" charset="0"/>
              <a:buChar char="•"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Then 15+ years in telecoms and data centres I </a:t>
            </a:r>
            <a:r>
              <a:rPr lang="az-Cyrl-AZ" kern="0" dirty="0">
                <a:solidFill>
                  <a:prstClr val="black"/>
                </a:solidFill>
              </a:rPr>
              <a:t>15 лет телекоммуникации</a:t>
            </a: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Seek to understand what impacts flows in packet networks…..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7127" y="2192774"/>
            <a:ext cx="625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“forces” impact on network flows?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grayscl/>
          </a:blip>
          <a:srcRect r="81966"/>
          <a:stretch/>
        </p:blipFill>
        <p:spPr>
          <a:xfrm rot="16200000">
            <a:off x="7524295" y="2972304"/>
            <a:ext cx="599845" cy="102603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18272" r="63841"/>
          <a:stretch/>
        </p:blipFill>
        <p:spPr>
          <a:xfrm rot="5400000">
            <a:off x="2309112" y="2955844"/>
            <a:ext cx="595424" cy="10303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58837" r="20081"/>
          <a:stretch/>
        </p:blipFill>
        <p:spPr>
          <a:xfrm rot="16200000">
            <a:off x="5925392" y="2962113"/>
            <a:ext cx="701748" cy="10303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33923" r="39566"/>
          <a:stretch/>
        </p:blipFill>
        <p:spPr>
          <a:xfrm rot="5400000">
            <a:off x="3776157" y="2881939"/>
            <a:ext cx="882502" cy="10303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80973"/>
          <a:stretch/>
        </p:blipFill>
        <p:spPr>
          <a:xfrm rot="5400000">
            <a:off x="840781" y="2925452"/>
            <a:ext cx="633366" cy="1030313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69885" y="4114403"/>
            <a:ext cx="8229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427529" y="4120825"/>
            <a:ext cx="434227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az-Cyrl-AZ" sz="2400" dirty="0"/>
              <a:t>  Воздействие сетевого </a:t>
            </a:r>
            <a:r>
              <a:rPr lang="az-Cyrl-AZ" sz="2400" dirty="0" smtClean="0"/>
              <a:t>потока</a:t>
            </a:r>
            <a:r>
              <a:rPr lang="en-GB" sz="2400" dirty="0" smtClean="0"/>
              <a:t>? 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17010" y="5006966"/>
            <a:ext cx="8231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∆Q is what I use to inform me about flow and the forces impacting on it </a:t>
            </a:r>
          </a:p>
          <a:p>
            <a:r>
              <a:rPr lang="en-GB" sz="2000" b="1" dirty="0" smtClean="0"/>
              <a:t> so I know where to put data centres and peering points….  </a:t>
            </a:r>
            <a:endParaRPr lang="en-GB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2827758" y="5802321"/>
            <a:ext cx="3891193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dirty="0"/>
              <a:t>Дельта</a:t>
            </a:r>
            <a:r>
              <a:rPr lang="en-GB" sz="2000" b="1" dirty="0"/>
              <a:t> </a:t>
            </a:r>
            <a:r>
              <a:rPr lang="en-GB" sz="2000" b="1" dirty="0" smtClean="0"/>
              <a:t>Q = </a:t>
            </a:r>
            <a:r>
              <a:rPr lang="az-Cyrl-AZ" sz="2000" b="1" dirty="0"/>
              <a:t> глубокое понимание</a:t>
            </a:r>
            <a:r>
              <a:rPr lang="en-GB" sz="2000" b="1" dirty="0" smtClean="0"/>
              <a:t> 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39587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0E80-E276-1447-83C3-BE34662B2A0D}" type="slidenum">
              <a:rPr lang="en-US" smtClean="0"/>
              <a:t>4</a:t>
            </a:fld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50224" y="2101369"/>
            <a:ext cx="7082052" cy="1623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The science bit:</a:t>
            </a:r>
          </a:p>
          <a:p>
            <a:r>
              <a:rPr lang="en-US" sz="1800" dirty="0" smtClean="0"/>
              <a:t>All </a:t>
            </a:r>
            <a:r>
              <a:rPr lang="en-US" sz="1800" dirty="0"/>
              <a:t>packets experience </a:t>
            </a:r>
            <a:r>
              <a:rPr lang="en-US" sz="1800" dirty="0" smtClean="0"/>
              <a:t>delay and some </a:t>
            </a:r>
            <a:r>
              <a:rPr lang="en-US" sz="1800" dirty="0"/>
              <a:t>packets are </a:t>
            </a:r>
            <a:r>
              <a:rPr lang="en-US" sz="1800" dirty="0" smtClean="0"/>
              <a:t>lost</a:t>
            </a:r>
          </a:p>
          <a:p>
            <a:r>
              <a:rPr lang="en-US" sz="1800" dirty="0" smtClean="0"/>
              <a:t>It is the </a:t>
            </a:r>
            <a:r>
              <a:rPr lang="en-US" sz="1800" dirty="0"/>
              <a:t>distribution </a:t>
            </a:r>
            <a:r>
              <a:rPr lang="en-US" sz="1800" dirty="0" smtClean="0"/>
              <a:t>of </a:t>
            </a:r>
            <a:r>
              <a:rPr lang="en-US" sz="1800" dirty="0"/>
              <a:t>delay and </a:t>
            </a:r>
            <a:r>
              <a:rPr lang="en-US" sz="1800" dirty="0" smtClean="0"/>
              <a:t>loss that applications </a:t>
            </a:r>
            <a:r>
              <a:rPr lang="en-US" sz="1800" dirty="0"/>
              <a:t>are sensitive to </a:t>
            </a:r>
            <a:endParaRPr lang="en-US" sz="1800" dirty="0" smtClean="0"/>
          </a:p>
          <a:p>
            <a:r>
              <a:rPr lang="en-US" sz="1800" dirty="0" smtClean="0"/>
              <a:t>∆Q is a proxy for the quality of the user experience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6094" y="304893"/>
            <a:ext cx="6208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∆Q</a:t>
            </a:r>
            <a:r>
              <a:rPr lang="en-GB" sz="2400" kern="0" dirty="0" smtClean="0">
                <a:solidFill>
                  <a:prstClr val="black"/>
                </a:solidFill>
              </a:rPr>
              <a:t>  is </a:t>
            </a:r>
            <a:r>
              <a:rPr lang="en-GB" sz="2400" i="1" kern="0" dirty="0" smtClean="0">
                <a:solidFill>
                  <a:prstClr val="black"/>
                </a:solidFill>
              </a:rPr>
              <a:t>quality attenuation </a:t>
            </a:r>
            <a:r>
              <a:rPr lang="en-GB" sz="2400" kern="0" dirty="0" smtClean="0">
                <a:solidFill>
                  <a:prstClr val="black"/>
                </a:solidFill>
              </a:rPr>
              <a:t>of the </a:t>
            </a:r>
            <a:r>
              <a:rPr lang="en-GB" sz="2400" dirty="0" smtClean="0"/>
              <a:t>user experience</a:t>
            </a:r>
            <a:endParaRPr lang="en-GB" sz="2400" dirty="0"/>
          </a:p>
        </p:txBody>
      </p:sp>
      <p:sp>
        <p:nvSpPr>
          <p:cNvPr id="19" name="Rectangle 18"/>
          <p:cNvSpPr/>
          <p:nvPr/>
        </p:nvSpPr>
        <p:spPr>
          <a:xfrm>
            <a:off x="388307" y="3973651"/>
            <a:ext cx="40492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∆Q arises from two sources</a:t>
            </a:r>
            <a:r>
              <a:rPr lang="en-US" sz="2000" dirty="0" smtClean="0"/>
              <a:t>:</a:t>
            </a:r>
          </a:p>
          <a:p>
            <a:endParaRPr lang="en-US" sz="1200" dirty="0"/>
          </a:p>
          <a:p>
            <a:r>
              <a:rPr lang="en-US" sz="2000" dirty="0"/>
              <a:t>Structural </a:t>
            </a:r>
          </a:p>
          <a:p>
            <a:r>
              <a:rPr lang="en-US" sz="2000" dirty="0" smtClean="0"/>
              <a:t>G - Network topology</a:t>
            </a:r>
          </a:p>
          <a:p>
            <a:r>
              <a:rPr lang="en-US" sz="2000" dirty="0" smtClean="0"/>
              <a:t>S - Speed </a:t>
            </a:r>
            <a:r>
              <a:rPr lang="en-US" sz="2000" dirty="0"/>
              <a:t>of </a:t>
            </a:r>
            <a:r>
              <a:rPr lang="en-US" sz="2000" dirty="0" smtClean="0"/>
              <a:t>links</a:t>
            </a:r>
          </a:p>
          <a:p>
            <a:endParaRPr lang="en-US" sz="1200" dirty="0"/>
          </a:p>
          <a:p>
            <a:r>
              <a:rPr lang="en-US" sz="2000" dirty="0" smtClean="0"/>
              <a:t>Variable load   </a:t>
            </a:r>
            <a:endParaRPr lang="en-US" sz="2000" dirty="0"/>
          </a:p>
          <a:p>
            <a:r>
              <a:rPr lang="en-US" sz="2000" dirty="0" smtClean="0"/>
              <a:t>V - The applied load &amp;  </a:t>
            </a:r>
            <a:r>
              <a:rPr lang="en-US" sz="2000" dirty="0"/>
              <a:t>its pattern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6412" y="4052476"/>
            <a:ext cx="4480272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z-Cyrl-AZ" dirty="0" smtClean="0"/>
              <a:t> </a:t>
            </a:r>
            <a:r>
              <a:rPr lang="en-US" sz="2400" dirty="0" smtClean="0"/>
              <a:t>∆Q</a:t>
            </a:r>
            <a:r>
              <a:rPr lang="en-GB" dirty="0" smtClean="0"/>
              <a:t>  -  “</a:t>
            </a:r>
            <a:r>
              <a:rPr lang="ru-RU" dirty="0" smtClean="0"/>
              <a:t>Дельта</a:t>
            </a:r>
            <a:r>
              <a:rPr lang="en-GB" dirty="0" smtClean="0"/>
              <a:t> Q” </a:t>
            </a:r>
          </a:p>
          <a:p>
            <a:r>
              <a:rPr lang="az-Cyrl-AZ" dirty="0" smtClean="0"/>
              <a:t>качество</a:t>
            </a:r>
            <a:r>
              <a:rPr lang="en-GB" dirty="0" smtClean="0"/>
              <a:t> </a:t>
            </a:r>
            <a:r>
              <a:rPr lang="az-Cyrl-AZ" dirty="0" smtClean="0"/>
              <a:t>затухания</a:t>
            </a:r>
            <a:r>
              <a:rPr lang="en-GB" dirty="0" smtClean="0"/>
              <a:t>  = “</a:t>
            </a:r>
            <a:r>
              <a:rPr lang="ru-RU" dirty="0" smtClean="0"/>
              <a:t>потери </a:t>
            </a:r>
            <a:r>
              <a:rPr lang="ru-RU" dirty="0"/>
              <a:t>и </a:t>
            </a:r>
            <a:r>
              <a:rPr lang="ru-RU" dirty="0" smtClean="0"/>
              <a:t>задержки</a:t>
            </a:r>
            <a:r>
              <a:rPr lang="en-GB" dirty="0" smtClean="0"/>
              <a:t>”</a:t>
            </a:r>
            <a:endParaRPr lang="en-GB" dirty="0"/>
          </a:p>
          <a:p>
            <a:r>
              <a:rPr lang="ru-RU" sz="2400" dirty="0"/>
              <a:t>состоит </a:t>
            </a:r>
            <a:r>
              <a:rPr lang="ru-RU" sz="2400" dirty="0" smtClean="0"/>
              <a:t>из</a:t>
            </a:r>
            <a:r>
              <a:rPr lang="en-GB" sz="2400" dirty="0" smtClean="0"/>
              <a:t>:</a:t>
            </a:r>
          </a:p>
          <a:p>
            <a:endParaRPr lang="en-GB" sz="600" dirty="0" smtClean="0"/>
          </a:p>
          <a:p>
            <a:r>
              <a:rPr lang="en-GB" dirty="0" smtClean="0"/>
              <a:t>			</a:t>
            </a:r>
            <a:r>
              <a:rPr lang="en-GB" sz="2400" dirty="0" smtClean="0"/>
              <a:t>G – </a:t>
            </a:r>
            <a:r>
              <a:rPr lang="az-Cyrl-AZ" sz="2400" dirty="0" smtClean="0"/>
              <a:t>география</a:t>
            </a:r>
            <a:endParaRPr lang="en-GB" sz="2400" dirty="0" smtClean="0"/>
          </a:p>
          <a:p>
            <a:r>
              <a:rPr lang="en-GB" sz="2400" dirty="0" smtClean="0"/>
              <a:t>			S – </a:t>
            </a:r>
            <a:r>
              <a:rPr lang="ru-RU" sz="2400" dirty="0" smtClean="0"/>
              <a:t>скорость</a:t>
            </a:r>
            <a:endParaRPr lang="en-GB" sz="2400" dirty="0" smtClean="0"/>
          </a:p>
          <a:p>
            <a:r>
              <a:rPr lang="en-GB" sz="2400" dirty="0" smtClean="0"/>
              <a:t>			V - </a:t>
            </a:r>
            <a:r>
              <a:rPr lang="az-Cyrl-AZ" sz="2400" dirty="0"/>
              <a:t>скопление</a:t>
            </a:r>
            <a:endParaRPr lang="en-GB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8272" r="63841"/>
          <a:stretch/>
        </p:blipFill>
        <p:spPr>
          <a:xfrm rot="5400000">
            <a:off x="5208658" y="5062313"/>
            <a:ext cx="346633" cy="5998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grayscl/>
          </a:blip>
          <a:srcRect r="81966"/>
          <a:stretch/>
        </p:blipFill>
        <p:spPr>
          <a:xfrm rot="16200000">
            <a:off x="5162416" y="5238379"/>
            <a:ext cx="413941" cy="70804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58837" r="20081"/>
          <a:stretch/>
        </p:blipFill>
        <p:spPr>
          <a:xfrm rot="16200000">
            <a:off x="5215958" y="5709290"/>
            <a:ext cx="332031" cy="4874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224" y="693050"/>
            <a:ext cx="1757813" cy="11655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64462" y="1176730"/>
            <a:ext cx="60052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But what matters is - does </a:t>
            </a:r>
            <a:r>
              <a:rPr lang="en-US" sz="2000" dirty="0"/>
              <a:t>the user notice?????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1970" y="1988947"/>
            <a:ext cx="8725342" cy="194581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1419" y="2041129"/>
            <a:ext cx="1354524" cy="16314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84157" y="3546770"/>
            <a:ext cx="1131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Maxwell 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389601" y="3602931"/>
            <a:ext cx="65413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For more info - </a:t>
            </a:r>
            <a:r>
              <a:rPr lang="en-GB" sz="1100" dirty="0" smtClean="0">
                <a:hlinkClick r:id="rId7"/>
              </a:rPr>
              <a:t>http</a:t>
            </a:r>
            <a:r>
              <a:rPr lang="en-GB" sz="1100" dirty="0">
                <a:hlinkClick r:id="rId7"/>
              </a:rPr>
              <a:t>://</a:t>
            </a:r>
            <a:r>
              <a:rPr lang="en-GB" sz="1100" dirty="0" smtClean="0">
                <a:hlinkClick r:id="rId7"/>
              </a:rPr>
              <a:t>www.slideshare.net/mgeddes/introduction-to-q-extracts</a:t>
            </a:r>
            <a:endParaRPr lang="en-GB" sz="1100" dirty="0" smtClean="0"/>
          </a:p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07884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99532" y="305133"/>
            <a:ext cx="4026310" cy="6466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3200" noProof="0" dirty="0" smtClean="0"/>
              <a:t>Measuring ∆Q</a:t>
            </a:r>
            <a:endParaRPr lang="en-GB" sz="3200" noProof="0" dirty="0"/>
          </a:p>
        </p:txBody>
      </p:sp>
      <p:grpSp>
        <p:nvGrpSpPr>
          <p:cNvPr id="4" name="Group 3"/>
          <p:cNvGrpSpPr/>
          <p:nvPr/>
        </p:nvGrpSpPr>
        <p:grpSpPr>
          <a:xfrm>
            <a:off x="157763" y="1023384"/>
            <a:ext cx="2841077" cy="1893211"/>
            <a:chOff x="597104" y="1417638"/>
            <a:chExt cx="7508556" cy="552432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387" y="1417638"/>
              <a:ext cx="7101273" cy="4970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 rot="16200000">
              <a:off x="-713933" y="3474131"/>
              <a:ext cx="3313472" cy="6913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b="1" dirty="0" smtClean="0"/>
                <a:t>Delay</a:t>
              </a:r>
              <a:endParaRPr lang="en-GB" sz="105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17682" y="6201044"/>
              <a:ext cx="2484794" cy="7409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/>
                <a:t>Elapsed Time</a:t>
              </a:r>
              <a:endParaRPr lang="en-GB" sz="1000" b="1" dirty="0"/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873" y="2726931"/>
            <a:ext cx="5013341" cy="350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 rot="16200000">
            <a:off x="1665091" y="4239231"/>
            <a:ext cx="189519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Delay</a:t>
            </a:r>
            <a:endParaRPr lang="en-GB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55988" y="6059129"/>
            <a:ext cx="138887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Packet size</a:t>
            </a:r>
            <a:endParaRPr lang="en-GB" sz="1600" b="1" dirty="0"/>
          </a:p>
        </p:txBody>
      </p:sp>
      <p:sp>
        <p:nvSpPr>
          <p:cNvPr id="8" name="Down Arrow 7"/>
          <p:cNvSpPr/>
          <p:nvPr/>
        </p:nvSpPr>
        <p:spPr>
          <a:xfrm rot="19399446">
            <a:off x="2651538" y="2240114"/>
            <a:ext cx="694604" cy="11350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298722" y="1621364"/>
            <a:ext cx="3903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Viewing the data by packet size shows the structure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336866" y="3361763"/>
            <a:ext cx="2074161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/>
              <a:t>Просмотр данных по размеру пакета показана структура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9855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8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855406"/>
            <a:ext cx="7688437" cy="538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5256076" y="2492896"/>
            <a:ext cx="0" cy="1824708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256076" y="4317604"/>
            <a:ext cx="0" cy="1380027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56076" y="2120602"/>
            <a:ext cx="0" cy="372294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436096" y="4725144"/>
            <a:ext cx="2902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latin typeface="+mn-lt"/>
              </a:rPr>
              <a:t>G</a:t>
            </a:r>
            <a:r>
              <a:rPr lang="en-GB" sz="2800" b="1" dirty="0" smtClean="0"/>
              <a:t>eography ∆</a:t>
            </a:r>
            <a:r>
              <a:rPr lang="en-GB" sz="2800" b="1" dirty="0"/>
              <a:t>Q </a:t>
            </a:r>
            <a:endParaRPr lang="en-GB" sz="28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096" y="2996952"/>
            <a:ext cx="2439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u="sng" dirty="0" smtClean="0">
                <a:latin typeface="+mn-lt"/>
              </a:rPr>
              <a:t>S</a:t>
            </a:r>
            <a:r>
              <a:rPr lang="en-GB" sz="2800" b="1" dirty="0" smtClean="0">
                <a:latin typeface="+mn-lt"/>
              </a:rPr>
              <a:t>ize </a:t>
            </a:r>
            <a:r>
              <a:rPr lang="en-GB" sz="2800" b="1" dirty="0" smtClean="0"/>
              <a:t>related ∆Q</a:t>
            </a:r>
            <a:endParaRPr lang="en-GB" sz="28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96" y="1898829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u="sng" dirty="0" smtClean="0">
                <a:latin typeface="+mn-lt"/>
              </a:rPr>
              <a:t>V</a:t>
            </a:r>
            <a:r>
              <a:rPr lang="en-GB" sz="2800" b="1" dirty="0" smtClean="0">
                <a:latin typeface="+mn-lt"/>
              </a:rPr>
              <a:t>ariable </a:t>
            </a:r>
            <a:r>
              <a:rPr lang="en-GB" sz="2800" b="1" dirty="0" smtClean="0"/>
              <a:t>∆Q</a:t>
            </a:r>
            <a:endParaRPr lang="en-GB" sz="28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5129" y="4653136"/>
            <a:ext cx="511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latin typeface="+mn-lt"/>
              </a:rPr>
              <a:t>G</a:t>
            </a:r>
            <a:endParaRPr lang="en-GB" sz="4000" b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3983" y="2924944"/>
            <a:ext cx="426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latin typeface="+mn-lt"/>
              </a:rPr>
              <a:t>S</a:t>
            </a:r>
            <a:endParaRPr lang="en-GB" sz="4000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33983" y="1988840"/>
            <a:ext cx="4876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latin typeface="+mn-lt"/>
              </a:rPr>
              <a:t>V</a:t>
            </a:r>
            <a:endParaRPr lang="en-GB" sz="4000" b="1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07970" y="1065510"/>
            <a:ext cx="35803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70C0"/>
                </a:solidFill>
              </a:rPr>
              <a:t>All ∆Q is (everywhere and always) comprised of these three basic elements.</a:t>
            </a:r>
          </a:p>
          <a:p>
            <a:pPr algn="ctr"/>
            <a:r>
              <a:rPr lang="en-GB" sz="2000" b="1" dirty="0">
                <a:solidFill>
                  <a:srgbClr val="0070C0"/>
                </a:solidFill>
              </a:rPr>
              <a:t>Each of those components could also contribute to loss.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1105749" y="3027709"/>
            <a:ext cx="331347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Delay</a:t>
            </a:r>
            <a:endParaRPr lang="en-GB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24070" y="6012404"/>
            <a:ext cx="190745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Packet size</a:t>
            </a:r>
            <a:endParaRPr lang="en-GB" sz="2800" b="1" dirty="0"/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9532" y="305133"/>
            <a:ext cx="4026310" cy="646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The “forces” impacting flow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5700315" y="5183270"/>
            <a:ext cx="1523238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az-Cyrl-AZ" sz="2400" dirty="0" smtClean="0"/>
              <a:t>география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5760479" y="3505363"/>
            <a:ext cx="133126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dirty="0" smtClean="0"/>
              <a:t>скорость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5551450" y="2388466"/>
            <a:ext cx="157171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az-Cyrl-AZ" sz="2400" dirty="0"/>
              <a:t>скопление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3901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0E80-E276-1447-83C3-BE34662B2A0D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68" y="1275626"/>
            <a:ext cx="3662275" cy="238995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5268" y="153792"/>
            <a:ext cx="5366603" cy="75680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How do we establish the impact on the </a:t>
            </a:r>
          </a:p>
          <a:p>
            <a:r>
              <a:rPr lang="en-US" sz="2000" dirty="0" smtClean="0"/>
              <a:t>User’s experience from the measurement of</a:t>
            </a:r>
            <a:r>
              <a:rPr lang="en-US" sz="2000" dirty="0"/>
              <a:t> ∆</a:t>
            </a:r>
            <a:r>
              <a:rPr lang="en-US" sz="2000" dirty="0" smtClean="0"/>
              <a:t>Q?  </a:t>
            </a:r>
            <a:endParaRPr lang="en-US" sz="2000" dirty="0"/>
          </a:p>
        </p:txBody>
      </p:sp>
      <p:pic>
        <p:nvPicPr>
          <p:cNvPr id="6" name="Picture 5" descr="time-to-first-fram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21" y="4308564"/>
            <a:ext cx="3456755" cy="21401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927" y="1550618"/>
            <a:ext cx="3604545" cy="2150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19798" y="1215487"/>
            <a:ext cx="2877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HTTP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474080" y="3776004"/>
            <a:ext cx="2877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Time to first frame</a:t>
            </a:r>
            <a:endParaRPr lang="en-GB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232477"/>
            <a:ext cx="3671382" cy="21159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1436" y="3769771"/>
            <a:ext cx="2877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IPTV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07923" y="910597"/>
            <a:ext cx="3367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It depends on the application……..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576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539" y="4532352"/>
            <a:ext cx="2472921" cy="163965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0E80-E276-1447-83C3-BE34662B2A0D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3640" y="4143530"/>
            <a:ext cx="7783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Nielsen study on user experience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0.1 seconds - the user feels that the system is reacting instantaneously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1.0 second - the user loses interest in </a:t>
            </a:r>
            <a:r>
              <a:rPr lang="en-GB" dirty="0" smtClean="0"/>
              <a:t>the </a:t>
            </a:r>
            <a:r>
              <a:rPr lang="en-GB" dirty="0"/>
              <a:t>game, transaction , video </a:t>
            </a:r>
            <a:r>
              <a:rPr lang="en-GB" dirty="0" smtClean="0"/>
              <a:t>call</a:t>
            </a:r>
            <a:endParaRPr lang="en-GB" sz="2400" dirty="0"/>
          </a:p>
        </p:txBody>
      </p:sp>
      <p:pic>
        <p:nvPicPr>
          <p:cNvPr id="7" name="Content Placeholder 5" descr="Screen Shot 2015-04-17 at 15.55.3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153" y="1580317"/>
            <a:ext cx="2085640" cy="209464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16163" y="1254488"/>
            <a:ext cx="7568532" cy="2312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Date gathered to/from  </a:t>
            </a:r>
          </a:p>
          <a:p>
            <a:r>
              <a:rPr lang="en-US" sz="1800" dirty="0" smtClean="0"/>
              <a:t>Moscow</a:t>
            </a:r>
          </a:p>
          <a:p>
            <a:r>
              <a:rPr lang="en-GB" sz="1800" dirty="0" smtClean="0"/>
              <a:t>Chelyabinsk</a:t>
            </a:r>
          </a:p>
          <a:p>
            <a:r>
              <a:rPr lang="en-US" sz="1800" dirty="0" smtClean="0"/>
              <a:t>London</a:t>
            </a:r>
          </a:p>
          <a:p>
            <a:r>
              <a:rPr lang="en-US" sz="1800" dirty="0" smtClean="0"/>
              <a:t>Dublin</a:t>
            </a:r>
          </a:p>
          <a:p>
            <a:r>
              <a:rPr lang="en-GB" sz="1800" dirty="0" smtClean="0"/>
              <a:t>Frankfurt</a:t>
            </a:r>
          </a:p>
          <a:p>
            <a:r>
              <a:rPr lang="en-GB" sz="1800" dirty="0" smtClean="0"/>
              <a:t>Singapore</a:t>
            </a:r>
          </a:p>
          <a:p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416509" y="302368"/>
            <a:ext cx="4858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/>
              <a:t>Initial data gathered and the user experience</a:t>
            </a:r>
          </a:p>
        </p:txBody>
      </p:sp>
    </p:spTree>
    <p:extLst>
      <p:ext uri="{BB962C8B-B14F-4D97-AF65-F5344CB8AC3E}">
        <p14:creationId xmlns:p14="http://schemas.microsoft.com/office/powerpoint/2010/main" val="127552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0E80-E276-1447-83C3-BE34662B2A0D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927026"/>
              </p:ext>
            </p:extLst>
          </p:nvPr>
        </p:nvGraphicFramePr>
        <p:xfrm>
          <a:off x="570271" y="1437834"/>
          <a:ext cx="7954299" cy="3991939"/>
        </p:xfrm>
        <a:graphic>
          <a:graphicData uri="http://schemas.openxmlformats.org/drawingml/2006/table">
            <a:tbl>
              <a:tblPr firstRow="1" firstCol="1">
                <a:tableStyleId>{3C2FFA5D-87B4-456A-9821-1D502468CF0F}</a:tableStyleId>
              </a:tblPr>
              <a:tblGrid>
                <a:gridCol w="873033"/>
                <a:gridCol w="970035"/>
                <a:gridCol w="873033"/>
                <a:gridCol w="873033"/>
                <a:gridCol w="873033"/>
                <a:gridCol w="873033"/>
                <a:gridCol w="873033"/>
                <a:gridCol w="873033"/>
                <a:gridCol w="873033"/>
              </a:tblGrid>
              <a:tr h="3114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Path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Fiber time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Ratio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S(MTU)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V50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V75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V95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GSV95 </a:t>
                      </a:r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effectLst/>
                        </a:rPr>
                        <a:t>Moscow-Frankfurt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19.52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45.22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1.09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0.21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0.31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10.34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effectLst/>
                        </a:rPr>
                        <a:t>Moscow-London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24.15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53.10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1.09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0.32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0.80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2.35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effectLst/>
                        </a:rPr>
                        <a:t>Moscow-Chelyabinsk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14.40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24.30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2.00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0.61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0.76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1.04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effectLst/>
                        </a:rPr>
                        <a:t>Moscow-Singapore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81.29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303.19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1.15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0.23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0.30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0.46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9525" marR="9525" marT="9525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effectLst/>
                        </a:rPr>
                        <a:t>Moscow-Ireland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26.99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63.60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1.14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0.22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0.30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0.48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effectLst/>
                        </a:rPr>
                        <a:t>Chelyabinsk-Frankfurt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33.91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65.80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1.04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0.23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0.30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0.50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effectLst/>
                        </a:rPr>
                        <a:t>Chelyabinsk-Ireland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40.78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78.20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1.07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0.26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0.34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0.95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effectLst/>
                        </a:rPr>
                        <a:t>Chelyabinsk-Singapore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68.52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326.83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2.28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0.29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0.42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0.77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9525" marR="9525" marT="9525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effectLst/>
                        </a:rPr>
                        <a:t>Chelyabinsk-London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38.34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85.28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1.64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0.30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0.38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0.57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3962" y="250947"/>
            <a:ext cx="5732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  RTT times </a:t>
            </a:r>
            <a:r>
              <a:rPr lang="en-GB" sz="2400" dirty="0"/>
              <a:t>in milliseconds </a:t>
            </a:r>
            <a:r>
              <a:rPr lang="en-GB" sz="2400" dirty="0" smtClean="0"/>
              <a:t>derived from</a:t>
            </a:r>
            <a:r>
              <a:rPr lang="en-US" sz="2400" dirty="0"/>
              <a:t> ∆Q</a:t>
            </a:r>
            <a:r>
              <a:rPr lang="en-GB" sz="2400" dirty="0" smtClean="0"/>
              <a:t>  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12723" y="5474942"/>
            <a:ext cx="6912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For comparison “low latency” RTT from specialists 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Moscow - </a:t>
            </a:r>
            <a:r>
              <a:rPr lang="en-GB" sz="1200" dirty="0"/>
              <a:t>London </a:t>
            </a:r>
            <a:r>
              <a:rPr lang="en-GB" sz="1200" dirty="0" smtClean="0"/>
              <a:t>		48 </a:t>
            </a:r>
            <a:r>
              <a:rPr lang="en-GB" sz="1200" dirty="0" err="1" smtClean="0"/>
              <a:t>ms</a:t>
            </a: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Moscow – Frankfurt 		36 </a:t>
            </a:r>
            <a:r>
              <a:rPr lang="en-GB" sz="1200" dirty="0" err="1" smtClean="0"/>
              <a:t>ms</a:t>
            </a:r>
            <a:endParaRPr lang="en-GB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sp>
        <p:nvSpPr>
          <p:cNvPr id="5" name="Rectangle 4"/>
          <p:cNvSpPr/>
          <p:nvPr/>
        </p:nvSpPr>
        <p:spPr>
          <a:xfrm>
            <a:off x="570271" y="813108"/>
            <a:ext cx="3319498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az-Cyrl-AZ" sz="2400" dirty="0"/>
              <a:t>двусторонняя задержка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79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NSol General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4378</TotalTime>
  <Words>1290</Words>
  <Application>Microsoft Office PowerPoint</Application>
  <PresentationFormat>On-screen Show (4:3)</PresentationFormat>
  <Paragraphs>361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PNSol General 2015</vt:lpstr>
      <vt:lpstr>PowerPoint Presentation</vt:lpstr>
      <vt:lpstr>PowerPoint Presentation</vt:lpstr>
      <vt:lpstr>PowerPoint Presentation</vt:lpstr>
      <vt:lpstr>PowerPoint Presentation</vt:lpstr>
      <vt:lpstr>Measuring ∆Q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Looking at “distance” only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Predictable Network Solutions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of Network Metrics</dc:title>
  <dc:creator>Peter Thompson</dc:creator>
  <cp:lastModifiedBy>Peter Cladingbowl</cp:lastModifiedBy>
  <cp:revision>132</cp:revision>
  <dcterms:created xsi:type="dcterms:W3CDTF">2012-05-31T10:57:48Z</dcterms:created>
  <dcterms:modified xsi:type="dcterms:W3CDTF">2015-06-07T17:32:10Z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