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</p:sldMasterIdLst>
  <p:notesMasterIdLst>
    <p:notesMasterId r:id="rId18"/>
  </p:notesMasterIdLst>
  <p:sldIdLst>
    <p:sldId id="284" r:id="rId2"/>
    <p:sldId id="287" r:id="rId3"/>
    <p:sldId id="288" r:id="rId4"/>
    <p:sldId id="270" r:id="rId5"/>
    <p:sldId id="275" r:id="rId6"/>
    <p:sldId id="277" r:id="rId7"/>
    <p:sldId id="276" r:id="rId8"/>
    <p:sldId id="264" r:id="rId9"/>
    <p:sldId id="280" r:id="rId10"/>
    <p:sldId id="278" r:id="rId11"/>
    <p:sldId id="279" r:id="rId12"/>
    <p:sldId id="283" r:id="rId13"/>
    <p:sldId id="289" r:id="rId14"/>
    <p:sldId id="286" r:id="rId15"/>
    <p:sldId id="282" r:id="rId16"/>
    <p:sldId id="28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4706" autoAdjust="0"/>
  </p:normalViewPr>
  <p:slideViewPr>
    <p:cSldViewPr snapToGrid="0" snapToObjects="1">
      <p:cViewPr varScale="1">
        <p:scale>
          <a:sx n="52" d="100"/>
          <a:sy n="52" d="100"/>
        </p:scale>
        <p:origin x="-15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BA64E-E2DB-DD4D-B55A-418AE3E859ED}" type="datetimeFigureOut">
              <a:rPr lang="en-US" smtClean="0"/>
              <a:t>03/09/14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81AE0-3A37-2642-ACF9-BCA1A34C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22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Importance of routing security and stability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Sky is not falling but threats and vulnerabilities are concerning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 array of technologies, BCPs, coordination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 People hold the whole thing together - incidents get resolved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 deal of ISPs take this seriously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Interdependencies make it difficult to see wider deployment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Free-riders (conscious or unconscious) are a problem - lack of awareness and incentives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81AE0-3A37-2642-ACF9-BCA1A34C5A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18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Взаимосогласованные нормы безопасной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маршрутизации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Importance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routing security and stability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Sky is not falling but threats and vulnerabilities are concerning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 array of technologies, BCPs, coordination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 People hold the whole thing together - incidents get resolved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 deal of ISPs take this seriously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Interdependencies make it difficult to see wider deployment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Free-riders (conscious or unconscious) are a problem - lack of awareness and incentives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81AE0-3A37-2642-ACF9-BCA1A34C5A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18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1" dirty="0" smtClean="0">
                <a:latin typeface="Chalkboard SE"/>
              </a:rPr>
              <a:t>While the mass media often create awareness-knowledge of an innovation, interpersonal communication with peers is necessary to persuade most individuals to adopt a new idea</a:t>
            </a:r>
            <a:endParaRPr lang="ru-RU" b="0" i="1" dirty="0" smtClean="0">
              <a:latin typeface="Chalkboard SE"/>
            </a:endParaRPr>
          </a:p>
          <a:p>
            <a:endParaRPr lang="ru-RU" b="0" i="1" dirty="0" smtClean="0">
              <a:latin typeface="Chalkboard SE"/>
            </a:endParaRPr>
          </a:p>
          <a:p>
            <a:r>
              <a:rPr lang="ru-RU" b="0" i="1" dirty="0" smtClean="0">
                <a:latin typeface="Chalkboard SE"/>
              </a:rPr>
              <a:t>В то время как масс-медиа</a:t>
            </a:r>
            <a:r>
              <a:rPr lang="ru-RU" b="0" i="1" baseline="0" dirty="0" smtClean="0">
                <a:latin typeface="Chalkboard SE"/>
              </a:rPr>
              <a:t> часто создают знание-осведомленность относительно инновации, необходимо межличностное общение пиров для убеждения большинства индивидуумов принять новую идею на вооружение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81AE0-3A37-2642-ACF9-BCA1A34C5A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310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81AE0-3A37-2642-ACF9-BCA1A34C5A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310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 The organization (ISP/network operator) recognizes the interdependent nature of the global routing system and its own role in contributing to a secure and resilient Internet</a:t>
            </a:r>
          </a:p>
          <a:p>
            <a:r>
              <a:rPr lang="en-US" dirty="0" smtClean="0"/>
              <a:t>2) The organization integrates best current practices related to routing security and resilience in its network management processes in line with the Guidelines</a:t>
            </a:r>
          </a:p>
          <a:p>
            <a:r>
              <a:rPr lang="en-US" dirty="0" smtClean="0"/>
              <a:t>3) The organization is committed to preventing, detecting and mitigating routing incidents through collaboration and coordination with peers and other ISPs in line with the Guidelines</a:t>
            </a:r>
          </a:p>
          <a:p>
            <a:r>
              <a:rPr lang="en-US" dirty="0" smtClean="0"/>
              <a:t>4) The organization encourages its customers and peers to adopt these Principles and Guidelines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81AE0-3A37-2642-ACF9-BCA1A34C5A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48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E53B-226E-4A1F-82B0-7A682A7CEE4E}" type="datetime3">
              <a:rPr lang="en-US" smtClean="0"/>
              <a:t>3 September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81463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E53B-226E-4A1F-82B0-7A682A7CEE4E}" type="datetime3">
              <a:rPr lang="en-US" smtClean="0"/>
              <a:t>3 September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355986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E53B-226E-4A1F-82B0-7A682A7CEE4E}" type="datetime3">
              <a:rPr lang="en-US" smtClean="0"/>
              <a:t>3 September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563231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16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228600" y="228601"/>
            <a:ext cx="8689975" cy="4763527"/>
          </a:xfrm>
          <a:solidFill>
            <a:srgbClr val="63666A"/>
          </a:solidFill>
        </p:spPr>
        <p:txBody>
          <a:bodyPr/>
          <a:lstStyle/>
          <a:p>
            <a:r>
              <a:rPr lang="en-US" dirty="0" smtClean="0"/>
              <a:t>Click icon to insert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28600" y="1089406"/>
            <a:ext cx="8686800" cy="618631"/>
          </a:xfrm>
        </p:spPr>
        <p:txBody>
          <a:bodyPr bIns="0" anchor="b" anchorCtr="0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28600" y="1708038"/>
            <a:ext cx="8682411" cy="433965"/>
          </a:xfrm>
        </p:spPr>
        <p:txBody>
          <a:bodyPr tIns="137160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 bwMode="gray">
          <a:xfrm>
            <a:off x="0" y="6427114"/>
            <a:ext cx="1828800" cy="430886"/>
          </a:xfrm>
          <a:prstGeom prst="rect">
            <a:avLst/>
          </a:prstGeom>
        </p:spPr>
        <p:txBody>
          <a:bodyPr vert="horz" wrap="none" lIns="228600" tIns="45720" rIns="228600" bIns="201168" rtlCol="0" anchor="b" anchorCtr="0">
            <a:noAutofit/>
          </a:bodyPr>
          <a:lstStyle>
            <a:defPPr>
              <a:defRPr lang="en-US"/>
            </a:defPPr>
            <a:lvl1pPr>
              <a:defRPr sz="1000">
                <a:latin typeface="Arial" pitchFamily="34" charset="0"/>
              </a:defRPr>
            </a:lvl1pPr>
          </a:lstStyle>
          <a:p>
            <a:pPr lvl="0">
              <a:tabLst>
                <a:tab pos="284163" algn="l"/>
              </a:tabLst>
            </a:pPr>
            <a:r>
              <a:rPr lang="en-US" dirty="0" smtClean="0"/>
              <a:t>www.internetsociety.org</a:t>
            </a:r>
            <a:endParaRPr lang="en-US" dirty="0"/>
          </a:p>
        </p:txBody>
      </p:sp>
      <p:grpSp>
        <p:nvGrpSpPr>
          <p:cNvPr id="46" name="Group 45"/>
          <p:cNvGrpSpPr>
            <a:grpSpLocks noChangeAspect="1"/>
          </p:cNvGrpSpPr>
          <p:nvPr userDrawn="1"/>
        </p:nvGrpSpPr>
        <p:grpSpPr bwMode="gray">
          <a:xfrm>
            <a:off x="6895367" y="5831829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47" name="Freeform 46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52001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6C7FC27A-355E-477E-9DCD-CE46EC05A252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C4D62B78-4118-4F90-ADB6-C738423865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228600" y="1143000"/>
            <a:ext cx="8686800" cy="49188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044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537A9AEB-FA90-4044-BC29-301C029FE37F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C4D62B78-4118-4F90-ADB6-C738423865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228600" y="225425"/>
            <a:ext cx="8689974" cy="5836471"/>
          </a:xfrm>
        </p:spPr>
        <p:txBody>
          <a:bodyPr tIns="18288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489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itle, Content,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 noChangeAspect="1"/>
          </p:cNvSpPr>
          <p:nvPr>
            <p:ph type="pic" sz="quarter" idx="14" hasCustomPrompt="1"/>
          </p:nvPr>
        </p:nvSpPr>
        <p:spPr bwMode="gray">
          <a:xfrm>
            <a:off x="228600" y="3886200"/>
            <a:ext cx="8686800" cy="1828800"/>
          </a:xfrm>
        </p:spPr>
        <p:txBody>
          <a:bodyPr/>
          <a:lstStyle/>
          <a:p>
            <a:r>
              <a:rPr lang="en-US" dirty="0" smtClean="0"/>
              <a:t>Click icon to insert picture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3216EF0-3ECE-44F7-88C9-6EC3A87139B8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C4D62B78-4118-4F90-ADB6-C738423865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228600" y="225425"/>
            <a:ext cx="8686800" cy="3660775"/>
          </a:xfrm>
        </p:spPr>
        <p:txBody>
          <a:bodyPr tIns="18288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825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- Full Imag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 hasCustomPrompt="1"/>
          </p:nvPr>
        </p:nvSpPr>
        <p:spPr>
          <a:xfrm>
            <a:off x="228600" y="228600"/>
            <a:ext cx="8686800" cy="6400800"/>
          </a:xfrm>
          <a:solidFill>
            <a:srgbClr val="63666A"/>
          </a:solidFill>
        </p:spPr>
        <p:txBody>
          <a:bodyPr/>
          <a:lstStyle/>
          <a:p>
            <a:r>
              <a:rPr lang="en-US" dirty="0" smtClean="0"/>
              <a:t>Click icon to insert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28600" y="1280160"/>
            <a:ext cx="8686800" cy="685800"/>
          </a:xfrm>
        </p:spPr>
        <p:txBody>
          <a:bodyPr vert="horz" lIns="228600" tIns="182880" rIns="228600" bIns="0" rtlCol="0" anchor="b" anchorCtr="0">
            <a:no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Divider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789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- Parti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228600" y="2705100"/>
            <a:ext cx="8686800" cy="3924300"/>
          </a:xfrm>
          <a:solidFill>
            <a:srgbClr val="63666A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icon to insert picture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228600" y="228602"/>
            <a:ext cx="8686800" cy="2355752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228600" y="1280160"/>
            <a:ext cx="8686800" cy="685800"/>
          </a:xfrm>
        </p:spPr>
        <p:txBody>
          <a:bodyPr vert="horz" lIns="228600" tIns="182880" rIns="228600" bIns="0" rtlCol="0" anchor="b" anchorCtr="0">
            <a:no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Section Divider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7673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 userDrawn="1"/>
        </p:nvSpPr>
        <p:spPr bwMode="gray">
          <a:xfrm>
            <a:off x="228600" y="228602"/>
            <a:ext cx="8689975" cy="4763527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 userDrawn="1"/>
        </p:nvSpPr>
        <p:spPr bwMode="gray">
          <a:xfrm>
            <a:off x="0" y="6427114"/>
            <a:ext cx="1828800" cy="430886"/>
          </a:xfrm>
          <a:prstGeom prst="rect">
            <a:avLst/>
          </a:prstGeom>
        </p:spPr>
        <p:txBody>
          <a:bodyPr vert="horz" wrap="none" lIns="228600" tIns="45720" rIns="228600" bIns="201168" rtlCol="0" anchor="b" anchorCtr="0">
            <a:noAutofit/>
          </a:bodyPr>
          <a:lstStyle>
            <a:defPPr>
              <a:defRPr lang="en-US"/>
            </a:defPPr>
            <a:lvl1pPr>
              <a:defRPr sz="1000">
                <a:latin typeface="Arial" pitchFamily="34" charset="0"/>
              </a:defRPr>
            </a:lvl1pPr>
          </a:lstStyle>
          <a:p>
            <a:pPr lvl="0">
              <a:tabLst>
                <a:tab pos="284163" algn="l"/>
              </a:tabLst>
            </a:pPr>
            <a:r>
              <a:rPr lang="en-US" dirty="0" smtClean="0"/>
              <a:t>www.internetsociety.org</a:t>
            </a:r>
            <a:endParaRPr lang="en-US" dirty="0"/>
          </a:p>
        </p:txBody>
      </p:sp>
      <p:grpSp>
        <p:nvGrpSpPr>
          <p:cNvPr id="43" name="Group 42"/>
          <p:cNvGrpSpPr>
            <a:grpSpLocks noChangeAspect="1"/>
          </p:cNvGrpSpPr>
          <p:nvPr userDrawn="1"/>
        </p:nvGrpSpPr>
        <p:grpSpPr bwMode="gray">
          <a:xfrm>
            <a:off x="6895367" y="5831829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46" name="Freeform 45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Text Placeholder 4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1219200"/>
            <a:ext cx="4341813" cy="1036320"/>
          </a:xfrm>
        </p:spPr>
        <p:txBody>
          <a:bodyPr/>
          <a:lstStyle>
            <a:lvl1pPr>
              <a:spcBef>
                <a:spcPts val="0"/>
              </a:spcBef>
              <a:defRPr sz="1400" b="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Optional Telephone Number, </a:t>
            </a:r>
            <a:r>
              <a:rPr lang="en-US" dirty="0" err="1" smtClean="0"/>
              <a:t>eMail</a:t>
            </a:r>
            <a:r>
              <a:rPr lang="en-US" dirty="0" smtClean="0"/>
              <a:t>, etc.</a:t>
            </a:r>
          </a:p>
        </p:txBody>
      </p:sp>
      <p:sp>
        <p:nvSpPr>
          <p:cNvPr id="45" name="Title 44"/>
          <p:cNvSpPr>
            <a:spLocks noGrp="1"/>
          </p:cNvSpPr>
          <p:nvPr>
            <p:ph type="title" hasCustomPrompt="1"/>
          </p:nvPr>
        </p:nvSpPr>
        <p:spPr>
          <a:xfrm>
            <a:off x="228600" y="225425"/>
            <a:ext cx="4343400" cy="461665"/>
          </a:xfrm>
        </p:spPr>
        <p:txBody>
          <a:bodyPr bIns="0">
            <a:spAutoFit/>
          </a:bodyPr>
          <a:lstStyle>
            <a:lvl1pPr>
              <a:defRPr sz="200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Optional Contact Name</a:t>
            </a:r>
            <a:endParaRPr lang="en-US" dirty="0"/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687090"/>
            <a:ext cx="4343400" cy="341632"/>
          </a:xfrm>
        </p:spPr>
        <p:txBody>
          <a:bodyPr vert="horz" lIns="228600" tIns="91440" rIns="228600" bIns="0" rtlCol="0" anchor="t" anchorCtr="0">
            <a:spAutoFit/>
          </a:bodyPr>
          <a:lstStyle>
            <a:lvl1pPr>
              <a:defRPr lang="en-US" sz="1800" b="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>
                <a:solidFill>
                  <a:schemeClr val="tx1"/>
                </a:solidFill>
              </a:defRPr>
            </a:lvl2pPr>
            <a:lvl3pPr>
              <a:defRPr lang="en-US" dirty="0" smtClean="0">
                <a:solidFill>
                  <a:schemeClr val="tx1"/>
                </a:solidFill>
              </a:defRPr>
            </a:lvl3pPr>
            <a:lvl4pPr>
              <a:defRPr lang="en-US" dirty="0" smtClean="0">
                <a:solidFill>
                  <a:schemeClr val="tx1"/>
                </a:solidFill>
              </a:defRPr>
            </a:lvl4pPr>
            <a:lvl5pPr>
              <a:defRPr lang="en-US" dirty="0">
                <a:solidFill>
                  <a:schemeClr val="tx1"/>
                </a:solidFill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dirty="0" smtClean="0"/>
              <a:t>Optional Title</a:t>
            </a:r>
          </a:p>
        </p:txBody>
      </p:sp>
    </p:spTree>
    <p:extLst>
      <p:ext uri="{BB962C8B-B14F-4D97-AF65-F5344CB8AC3E}">
        <p14:creationId xmlns:p14="http://schemas.microsoft.com/office/powerpoint/2010/main" val="965361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97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E53B-226E-4A1F-82B0-7A682A7CEE4E}" type="datetime3">
              <a:rPr lang="en-US" smtClean="0"/>
              <a:t>3 September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261515"/>
      </p:ext>
    </p:extLst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A14A-FE2D-4ED7-AA9B-4CD08956E9BA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60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E53B-226E-4A1F-82B0-7A682A7CEE4E}" type="datetime3">
              <a:rPr lang="en-US" smtClean="0"/>
              <a:t>3 September 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024567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34A5-A4D3-4F59-911D-DDE9E097F670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694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8CC9-28E9-4A06-822C-4CBC4F3D85FD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79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E53B-226E-4A1F-82B0-7A682A7CEE4E}" type="datetime3">
              <a:rPr lang="en-US" smtClean="0"/>
              <a:t>3 September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633464"/>
      </p:ext>
    </p:extLst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E53B-226E-4A1F-82B0-7A682A7CEE4E}" type="datetime3">
              <a:rPr lang="en-US" smtClean="0"/>
              <a:t>3 September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671951"/>
      </p:ext>
    </p:extLst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08/05/14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62B78-4118-4F90-ADB6-C738423865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7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77" r:id="rId12"/>
    <p:sldLayoutId id="2147483662" r:id="rId13"/>
    <p:sldLayoutId id="2147483673" r:id="rId14"/>
    <p:sldLayoutId id="2147483674" r:id="rId15"/>
    <p:sldLayoutId id="2147483663" r:id="rId16"/>
    <p:sldLayoutId id="2147483671" r:id="rId17"/>
    <p:sldLayoutId id="2147483678" r:id="rId18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mailto:routingmanifesto@isoc.org" TargetMode="External"/><Relationship Id="rId3" Type="http://schemas.openxmlformats.org/officeDocument/2006/relationships/hyperlink" Target="http://www.routingmanifesto.or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routingmanifesto.or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outingmanifesto.or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 bwMode="gray">
          <a:xfrm>
            <a:off x="228600" y="228600"/>
            <a:ext cx="8689975" cy="4764088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3424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Collective responsibility and collaboration for Routing Resilience </a:t>
            </a:r>
            <a:r>
              <a:rPr lang="en-US" dirty="0" smtClean="0">
                <a:solidFill>
                  <a:srgbClr val="FFFFFF"/>
                </a:solidFill>
              </a:rPr>
              <a:t>and Security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599" y="3243520"/>
            <a:ext cx="8689975" cy="1749168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FFFFFF"/>
                </a:solidFill>
              </a:rPr>
              <a:t>Mutually Agreed Norms for Routing Security (MANRS)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28599" y="5292164"/>
            <a:ext cx="8689975" cy="43396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robachevsky@isoc.org</a:t>
            </a:r>
            <a:endParaRPr lang="en-US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gray">
          <a:xfrm>
            <a:off x="7552062" y="6083194"/>
            <a:ext cx="1371600" cy="538843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4536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83" y="225425"/>
            <a:ext cx="8686800" cy="917575"/>
          </a:xfrm>
        </p:spPr>
        <p:txBody>
          <a:bodyPr/>
          <a:lstStyle/>
          <a:p>
            <a:r>
              <a:rPr lang="ru-RU" b="1" dirty="0"/>
              <a:t>Действия </a:t>
            </a:r>
            <a:r>
              <a:rPr lang="ru-RU" b="1" dirty="0" smtClean="0"/>
              <a:t>(</a:t>
            </a:r>
            <a:r>
              <a:rPr lang="en-US" b="1" dirty="0" smtClean="0"/>
              <a:t>2)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Предотвратить трафик с подложными </a:t>
            </a:r>
            <a:r>
              <a:rPr lang="en-US" dirty="0"/>
              <a:t>IP-</a:t>
            </a:r>
            <a:r>
              <a:rPr lang="ru-RU" dirty="0" smtClean="0"/>
              <a:t>адресами</a:t>
            </a:r>
            <a:endParaRPr lang="en-US" i="1" dirty="0" smtClean="0">
              <a:latin typeface="Gill Sans MT"/>
              <a:cs typeface="Gill Sans MT"/>
            </a:endParaRPr>
          </a:p>
          <a:p>
            <a:pPr marL="400050" lvl="1" indent="0">
              <a:buNone/>
            </a:pPr>
            <a:r>
              <a:rPr lang="en-US" i="1" dirty="0"/>
              <a:t>Network </a:t>
            </a:r>
            <a:r>
              <a:rPr lang="en-US" i="1" dirty="0" smtClean="0"/>
              <a:t>operator </a:t>
            </a:r>
            <a:r>
              <a:rPr lang="en-US" b="1" i="1" dirty="0" smtClean="0"/>
              <a:t>implements</a:t>
            </a:r>
            <a:r>
              <a:rPr lang="en-US" i="1" dirty="0" smtClean="0"/>
              <a:t> </a:t>
            </a:r>
            <a:r>
              <a:rPr lang="en-US" i="1" dirty="0"/>
              <a:t>a system that enables </a:t>
            </a:r>
            <a:r>
              <a:rPr lang="en-US" b="1" i="1" dirty="0"/>
              <a:t>source address validation for at least single-homed stub customer networks</a:t>
            </a:r>
            <a:r>
              <a:rPr lang="en-US" i="1" dirty="0"/>
              <a:t>, their own end-users and infrastructure. Network </a:t>
            </a:r>
            <a:r>
              <a:rPr lang="en-US" i="1" dirty="0" smtClean="0"/>
              <a:t>operator </a:t>
            </a:r>
            <a:r>
              <a:rPr lang="en-US" b="1" i="1" dirty="0" smtClean="0"/>
              <a:t>implements</a:t>
            </a:r>
            <a:r>
              <a:rPr lang="en-US" i="1" dirty="0" smtClean="0"/>
              <a:t> </a:t>
            </a:r>
            <a:r>
              <a:rPr lang="en-US" i="1" dirty="0"/>
              <a:t>filtering to prevent packets with incorrect source IP address from </a:t>
            </a:r>
            <a:r>
              <a:rPr lang="en-US" b="1" i="1" dirty="0"/>
              <a:t>entering and leaving </a:t>
            </a:r>
            <a:r>
              <a:rPr lang="en-US" i="1" dirty="0"/>
              <a:t>the network</a:t>
            </a:r>
            <a:r>
              <a:rPr lang="en-US" i="1" dirty="0" smtClean="0"/>
              <a:t>.</a:t>
            </a:r>
            <a:r>
              <a:rPr lang="en-US" sz="1800" dirty="0" smtClean="0"/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4 September 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83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83" y="225425"/>
            <a:ext cx="8686800" cy="917575"/>
          </a:xfrm>
        </p:spPr>
        <p:txBody>
          <a:bodyPr/>
          <a:lstStyle/>
          <a:p>
            <a:r>
              <a:rPr lang="ru-RU" b="1" dirty="0"/>
              <a:t>Действия </a:t>
            </a:r>
            <a:r>
              <a:rPr lang="ru-RU" b="1" dirty="0" smtClean="0"/>
              <a:t>(</a:t>
            </a:r>
            <a:r>
              <a:rPr lang="en-US" b="1" dirty="0" smtClean="0"/>
              <a:t>3)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Укрепить информационный обмен и координацию между сетевыми операторами в глобальном масштабе</a:t>
            </a:r>
            <a:endParaRPr lang="en-US" dirty="0"/>
          </a:p>
          <a:p>
            <a:pPr marL="400050" lvl="1" indent="0">
              <a:buNone/>
            </a:pPr>
            <a:endParaRPr lang="en-US" i="1" dirty="0" smtClean="0">
              <a:latin typeface="Gill Sans MT"/>
              <a:cs typeface="Gill Sans MT"/>
            </a:endParaRPr>
          </a:p>
          <a:p>
            <a:pPr marL="400050" lvl="1" indent="0">
              <a:buNone/>
            </a:pPr>
            <a:r>
              <a:rPr lang="en-US" i="1" dirty="0" smtClean="0">
                <a:latin typeface="Gill Sans MT"/>
                <a:cs typeface="Gill Sans MT"/>
              </a:rPr>
              <a:t>Network </a:t>
            </a:r>
            <a:r>
              <a:rPr lang="en-US" i="1" dirty="0" smtClean="0">
                <a:latin typeface="Gill Sans MT"/>
                <a:cs typeface="Gill Sans MT"/>
              </a:rPr>
              <a:t>operator </a:t>
            </a:r>
            <a:r>
              <a:rPr lang="en-US" b="1" i="1" dirty="0" smtClean="0">
                <a:latin typeface="Gill Sans MT"/>
                <a:cs typeface="Gill Sans MT"/>
              </a:rPr>
              <a:t>maintains </a:t>
            </a:r>
            <a:r>
              <a:rPr lang="en-US" b="1" i="1" dirty="0">
                <a:latin typeface="Gill Sans MT"/>
                <a:cs typeface="Gill Sans MT"/>
              </a:rPr>
              <a:t>globally accessible up-to-date contact information.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4 September 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34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означает поддержка </a:t>
            </a:r>
            <a:r>
              <a:rPr lang="en-US" dirty="0" smtClean="0"/>
              <a:t>MANRS?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Организация поддерживает Принципы и выполняет хотя бы одно из действий</a:t>
            </a:r>
          </a:p>
          <a:p>
            <a:r>
              <a:rPr lang="ru-RU" dirty="0" smtClean="0"/>
              <a:t>Организация становится Участником </a:t>
            </a:r>
            <a:r>
              <a:rPr lang="en-US" dirty="0" smtClean="0"/>
              <a:t>MANRS</a:t>
            </a:r>
            <a:r>
              <a:rPr lang="ru-RU" dirty="0" smtClean="0"/>
              <a:t>, содействуя улучшению и расширению документа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5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может стать участником движения?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Сетевые операторы</a:t>
            </a:r>
          </a:p>
          <a:p>
            <a:r>
              <a:rPr lang="ru-RU" dirty="0" smtClean="0"/>
              <a:t>Другие организации, выступающие в этой роли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4 September 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566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8CC9-28E9-4A06-822C-4CBC4F3D85FD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 descr="Screen Shot 2014-07-24 at 00.49.4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600"/>
            <a:ext cx="9144000" cy="613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92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80808" y="2602868"/>
            <a:ext cx="65393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hlinkClick r:id="rId2"/>
              </a:rPr>
              <a:t>routingmanifesto@</a:t>
            </a:r>
            <a:r>
              <a:rPr lang="en-US" sz="3600" dirty="0" smtClean="0">
                <a:hlinkClick r:id="rId2"/>
              </a:rPr>
              <a:t>isoc.org</a:t>
            </a:r>
            <a:endParaRPr lang="en-US" sz="3600" dirty="0" smtClean="0"/>
          </a:p>
          <a:p>
            <a:pPr algn="ctr"/>
            <a:r>
              <a:rPr lang="en-US" sz="3600" dirty="0">
                <a:hlinkClick r:id="rId3"/>
              </a:rPr>
              <a:t>http://</a:t>
            </a:r>
            <a:r>
              <a:rPr lang="en-US" sz="3600" dirty="0" smtClean="0">
                <a:hlinkClick r:id="rId3"/>
              </a:rPr>
              <a:t>www.routingmanifesto.org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6604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4 September 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1324" y="1937495"/>
            <a:ext cx="88535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Gill Sans"/>
                <a:cs typeface="Gill Sans"/>
              </a:rPr>
              <a:t>Сможете ли вы поддержать </a:t>
            </a:r>
            <a:r>
              <a:rPr lang="en-US" sz="4400" dirty="0" smtClean="0">
                <a:latin typeface="Gill Sans"/>
                <a:cs typeface="Gill Sans"/>
              </a:rPr>
              <a:t>MANRS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69167" y="4716166"/>
            <a:ext cx="2997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robachevsky@isoc.org</a:t>
            </a:r>
            <a:endParaRPr lang="en-US" sz="2400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 bwMode="gray">
          <a:xfrm>
            <a:off x="7552062" y="6083194"/>
            <a:ext cx="1371600" cy="538843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9" name="Freeform 8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409135" y="3244334"/>
            <a:ext cx="68996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>
                <a:latin typeface="Abadi MT Condensed Extra Bold"/>
                <a:cs typeface="Abadi MT Condensed Extra Bold"/>
              </a:rPr>
              <a:t>?</a:t>
            </a:r>
            <a:endParaRPr lang="en-US" sz="8800" dirty="0"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536014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 bwMode="gray">
          <a:xfrm>
            <a:off x="228600" y="228600"/>
            <a:ext cx="8689975" cy="4764088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3424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FF"/>
                </a:solidFill>
              </a:rPr>
              <a:t>Коллективная ответственность и сотрудничество</a:t>
            </a:r>
            <a:br>
              <a:rPr lang="ru-RU" dirty="0" smtClean="0">
                <a:solidFill>
                  <a:srgbClr val="FFFFFF"/>
                </a:solidFill>
              </a:rPr>
            </a:br>
            <a:r>
              <a:rPr lang="ru-RU" dirty="0" smtClean="0">
                <a:solidFill>
                  <a:srgbClr val="FFFFFF"/>
                </a:solidFill>
              </a:rPr>
              <a:t>для устойчивой и защищенной системы маршрутизации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599" y="3243520"/>
            <a:ext cx="8689975" cy="1749168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FFFFFF"/>
                </a:solidFill>
              </a:rPr>
              <a:t>Mutually </a:t>
            </a:r>
            <a:r>
              <a:rPr lang="en-US" sz="4400" dirty="0">
                <a:solidFill>
                  <a:srgbClr val="FFFFFF"/>
                </a:solidFill>
              </a:rPr>
              <a:t>Agreed Norms for Routing Security (MANRS)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28599" y="5292164"/>
            <a:ext cx="8689975" cy="43396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robachevsky@isoc.org</a:t>
            </a:r>
            <a:endParaRPr lang="en-US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gray">
          <a:xfrm>
            <a:off x="7552062" y="6083194"/>
            <a:ext cx="1371600" cy="538843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25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Манифест</a:t>
            </a:r>
            <a:r>
              <a:rPr lang="en-US" b="1" dirty="0" smtClean="0"/>
              <a:t> (MANRS)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4 September 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28600" y="1143000"/>
            <a:ext cx="8915400" cy="4918896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ru-RU" dirty="0" smtClean="0"/>
              <a:t>Определяет минимальный пакет мер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ru-RU" dirty="0" smtClean="0"/>
              <a:t>Подчеркивает коллективный фокус</a:t>
            </a:r>
            <a:endParaRPr lang="en-US" dirty="0" smtClean="0"/>
          </a:p>
          <a:p>
            <a:pPr marL="708025">
              <a:lnSpc>
                <a:spcPct val="100000"/>
              </a:lnSpc>
              <a:spcBef>
                <a:spcPts val="4200"/>
              </a:spcBef>
            </a:pPr>
            <a:r>
              <a:rPr lang="en-US" b="0" i="1" dirty="0" smtClean="0">
                <a:latin typeface="Gill Sans"/>
                <a:cs typeface="Gill Sans"/>
              </a:rPr>
              <a:t>“</a:t>
            </a:r>
            <a:r>
              <a:rPr lang="ru-RU" i="1" dirty="0">
                <a:latin typeface="Gill Sans"/>
                <a:cs typeface="Gill Sans"/>
              </a:rPr>
              <a:t>В то время как масс-медиа часто </a:t>
            </a:r>
            <a:r>
              <a:rPr lang="ru-RU" i="1" dirty="0" smtClean="0">
                <a:latin typeface="Gill Sans"/>
                <a:cs typeface="Gill Sans"/>
              </a:rPr>
              <a:t>помогает осведомленности </a:t>
            </a:r>
            <a:r>
              <a:rPr lang="ru-RU" i="1" dirty="0">
                <a:latin typeface="Gill Sans"/>
                <a:cs typeface="Gill Sans"/>
              </a:rPr>
              <a:t>относительно инновации, необходимо межличностное общение пиров для убеждения большинства индивидуумов принять новую идею на вооружение</a:t>
            </a:r>
            <a:r>
              <a:rPr lang="en-US" b="0" i="1" dirty="0" smtClean="0">
                <a:latin typeface="Gill Sans"/>
                <a:cs typeface="Gill Sans"/>
              </a:rPr>
              <a:t>” </a:t>
            </a:r>
            <a:r>
              <a:rPr lang="en-US" b="0" i="1" dirty="0" smtClean="0">
                <a:latin typeface="Gill Sans"/>
                <a:cs typeface="Gill Sans"/>
              </a:rPr>
              <a:t/>
            </a:r>
            <a:br>
              <a:rPr lang="en-US" b="0" i="1" dirty="0" smtClean="0">
                <a:latin typeface="Gill Sans"/>
                <a:cs typeface="Gill Sans"/>
              </a:rPr>
            </a:br>
            <a:r>
              <a:rPr lang="en-US" b="0" i="1" dirty="0" smtClean="0">
                <a:latin typeface="Gill Sans"/>
                <a:cs typeface="Gill Sans"/>
              </a:rPr>
              <a:t>(</a:t>
            </a:r>
            <a:r>
              <a:rPr lang="en-US" b="0" i="1" dirty="0">
                <a:latin typeface="Gill Sans"/>
                <a:cs typeface="Gill Sans"/>
              </a:rPr>
              <a:t>Rogers &amp; Kincaid, 1981).</a:t>
            </a:r>
            <a:endParaRPr lang="en-US" b="0" i="1" dirty="0" smtClean="0"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069563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728"/>
            <a:ext cx="8229600" cy="1143000"/>
          </a:xfrm>
        </p:spPr>
        <p:txBody>
          <a:bodyPr/>
          <a:lstStyle/>
          <a:p>
            <a:r>
              <a:rPr lang="ru-RU" b="1" dirty="0" smtClean="0"/>
              <a:t>Цели Манифеста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228599" y="1142999"/>
            <a:ext cx="8730673" cy="5391727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buFont typeface="Arial" charset="0"/>
              <a:buChar char="•"/>
            </a:pPr>
            <a:r>
              <a:rPr lang="ru-RU" dirty="0" smtClean="0">
                <a:latin typeface="Arial" charset="0"/>
              </a:rPr>
              <a:t>Повысить осведомленность и стимулировать конкретные действия</a:t>
            </a:r>
          </a:p>
          <a:p>
            <a:pPr lvl="1">
              <a:spcBef>
                <a:spcPct val="0"/>
              </a:spcBef>
              <a:buFont typeface="Arial" charset="0"/>
              <a:buChar char="•"/>
            </a:pPr>
            <a:r>
              <a:rPr lang="ru-RU" dirty="0" smtClean="0">
                <a:latin typeface="Arial" charset="0"/>
              </a:rPr>
              <a:t>Растущее сообщество последователей Манифеста</a:t>
            </a:r>
            <a:endParaRPr lang="ru-RU" dirty="0" smtClean="0">
              <a:latin typeface="Arial" charset="0"/>
            </a:endParaRPr>
          </a:p>
          <a:p>
            <a:pPr>
              <a:spcBef>
                <a:spcPts val="2400"/>
              </a:spcBef>
              <a:buFont typeface="Arial" charset="0"/>
              <a:buChar char="•"/>
            </a:pPr>
            <a:r>
              <a:rPr lang="ru-RU" dirty="0" smtClean="0">
                <a:latin typeface="Arial" charset="0"/>
              </a:rPr>
              <a:t>Продемонстрировать</a:t>
            </a:r>
            <a:r>
              <a:rPr lang="ru-RU" dirty="0" smtClean="0">
                <a:latin typeface="Arial" charset="0"/>
              </a:rPr>
              <a:t>, что отрасль способна решать сложные проблемы</a:t>
            </a:r>
            <a:endParaRPr lang="en-US" dirty="0" smtClean="0">
              <a:latin typeface="Arial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Font typeface="Arial" charset="0"/>
              <a:buChar char="•"/>
            </a:pPr>
            <a:endParaRPr lang="ru-RU" dirty="0" smtClean="0">
              <a:latin typeface="Arial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Font typeface="Arial" charset="0"/>
              <a:buChar char="•"/>
            </a:pPr>
            <a:r>
              <a:rPr lang="ru-RU" dirty="0" smtClean="0">
                <a:latin typeface="Arial" charset="0"/>
              </a:rPr>
              <a:t>Четкий призыв</a:t>
            </a:r>
            <a:r>
              <a:rPr lang="en-US" dirty="0" smtClean="0">
                <a:latin typeface="Arial" charset="0"/>
              </a:rPr>
              <a:t>: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b="1" i="1" dirty="0" smtClean="0">
                <a:latin typeface="Gill Sans MT"/>
              </a:rPr>
              <a:t>“</a:t>
            </a:r>
            <a:r>
              <a:rPr lang="ru-RU" b="1" i="1" dirty="0" smtClean="0">
                <a:latin typeface="Gill Sans"/>
                <a:cs typeface="Gill Sans"/>
              </a:rPr>
              <a:t>Мы делаем как минимум это </a:t>
            </a:r>
            <a:br>
              <a:rPr lang="ru-RU" b="1" i="1" dirty="0" smtClean="0">
                <a:latin typeface="Gill Sans"/>
                <a:cs typeface="Gill Sans"/>
              </a:rPr>
            </a:br>
            <a:r>
              <a:rPr lang="ru-RU" b="1" i="1" dirty="0" smtClean="0">
                <a:latin typeface="Gill Sans"/>
                <a:cs typeface="Gill Sans"/>
              </a:rPr>
              <a:t>				и ожидаем от вас того же!</a:t>
            </a:r>
            <a:r>
              <a:rPr lang="en-US" b="1" i="1" dirty="0" smtClean="0">
                <a:latin typeface="Gill Sans MT"/>
              </a:rPr>
              <a:t>”</a:t>
            </a:r>
            <a:endParaRPr lang="en-US" b="1" i="1" dirty="0" smtClean="0">
              <a:latin typeface="Gill Sans M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3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MANRS, </a:t>
            </a:r>
            <a:r>
              <a:rPr lang="ru-RU" b="1" dirty="0" smtClean="0"/>
              <a:t>более конкретно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>
                <a:hlinkClick r:id="rId3"/>
              </a:rPr>
              <a:t>http://www.routingmanifesto.org</a:t>
            </a:r>
            <a:endParaRPr lang="en-US" b="1" dirty="0"/>
          </a:p>
        </p:txBody>
      </p:sp>
      <p:sp>
        <p:nvSpPr>
          <p:cNvPr id="28674" name="Text Placeholder 2"/>
          <p:cNvSpPr>
            <a:spLocks noGrp="1"/>
          </p:cNvSpPr>
          <p:nvPr>
            <p:ph idx="1"/>
          </p:nvPr>
        </p:nvSpPr>
        <p:spPr>
          <a:xfrm>
            <a:off x="203200" y="1600200"/>
            <a:ext cx="8940800" cy="4525963"/>
          </a:xfrm>
        </p:spPr>
        <p:txBody>
          <a:bodyPr>
            <a:normAutofit fontScale="92500"/>
          </a:bodyPr>
          <a:lstStyle/>
          <a:p>
            <a:pPr marL="457200" indent="-457200" eaLnBrk="1" hangingPunct="1">
              <a:buFontTx/>
              <a:buChar char="-"/>
            </a:pPr>
            <a:r>
              <a:rPr lang="ru-RU" sz="3000" dirty="0" smtClean="0">
                <a:latin typeface="Arial" charset="0"/>
              </a:rPr>
              <a:t>Принципы решения проблем</a:t>
            </a:r>
            <a:r>
              <a:rPr lang="en-US" sz="3000" dirty="0" smtClean="0">
                <a:latin typeface="Arial" charset="0"/>
              </a:rPr>
              <a:t> </a:t>
            </a:r>
            <a:endParaRPr lang="en-US" sz="3000" dirty="0" smtClean="0">
              <a:latin typeface="Arial" charset="0"/>
            </a:endParaRPr>
          </a:p>
          <a:p>
            <a:pPr marL="857250" lvl="1" indent="-457200">
              <a:buFontTx/>
              <a:buChar char="-"/>
            </a:pPr>
            <a:r>
              <a:rPr lang="ru-RU" sz="2400" dirty="0" smtClean="0">
                <a:latin typeface="Arial" charset="0"/>
              </a:rPr>
              <a:t>Взаимозависимость и взаимодействие</a:t>
            </a:r>
            <a:endParaRPr lang="en-US" sz="2400" dirty="0" smtClean="0">
              <a:latin typeface="Arial" charset="0"/>
            </a:endParaRPr>
          </a:p>
          <a:p>
            <a:pPr marL="857250" lvl="1" indent="-457200">
              <a:buFontTx/>
              <a:buChar char="-"/>
            </a:pPr>
            <a:r>
              <a:rPr lang="ru-RU" sz="2400" dirty="0" smtClean="0">
                <a:latin typeface="Arial" charset="0"/>
              </a:rPr>
              <a:t>Приверженность Передовым Практикам</a:t>
            </a:r>
            <a:endParaRPr lang="en-US" sz="2400" dirty="0" smtClean="0">
              <a:latin typeface="Arial" charset="0"/>
            </a:endParaRPr>
          </a:p>
          <a:p>
            <a:pPr marL="857250" lvl="1" indent="-457200">
              <a:buFontTx/>
              <a:buChar char="-"/>
            </a:pPr>
            <a:r>
              <a:rPr lang="ru-RU" sz="2400" dirty="0" smtClean="0">
                <a:latin typeface="Arial" charset="0"/>
              </a:rPr>
              <a:t>Стимулирование клиентов и пиров</a:t>
            </a:r>
            <a:endParaRPr lang="en-US" sz="2400" dirty="0">
              <a:latin typeface="Arial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ru-RU" sz="3000" dirty="0" smtClean="0">
                <a:latin typeface="Arial" charset="0"/>
              </a:rPr>
              <a:t>Наиболее важные «Действия»</a:t>
            </a:r>
            <a:r>
              <a:rPr lang="en-US" sz="3000" dirty="0" smtClean="0">
                <a:latin typeface="Arial" charset="0"/>
              </a:rPr>
              <a:t> </a:t>
            </a:r>
            <a:endParaRPr lang="en-US" sz="3000" dirty="0" smtClean="0">
              <a:latin typeface="Arial" charset="0"/>
            </a:endParaRPr>
          </a:p>
          <a:p>
            <a:pPr marL="857250" lvl="1" indent="-457200">
              <a:buFontTx/>
              <a:buChar char="-"/>
            </a:pPr>
            <a:r>
              <a:rPr lang="ru-RU" sz="2400" dirty="0" smtClean="0">
                <a:latin typeface="Arial" charset="0"/>
              </a:rPr>
              <a:t>Фильтрация анонсов </a:t>
            </a:r>
            <a:r>
              <a:rPr lang="en-US" sz="2400" dirty="0" smtClean="0">
                <a:latin typeface="Arial" charset="0"/>
              </a:rPr>
              <a:t>BGP</a:t>
            </a:r>
            <a:endParaRPr lang="en-US" sz="2400" dirty="0" smtClean="0">
              <a:latin typeface="Arial" charset="0"/>
            </a:endParaRPr>
          </a:p>
          <a:p>
            <a:pPr marL="857250" lvl="1" indent="-457200">
              <a:buFontTx/>
              <a:buChar char="-"/>
            </a:pPr>
            <a:r>
              <a:rPr lang="ru-RU" sz="2400" dirty="0" smtClean="0">
                <a:latin typeface="Arial" charset="0"/>
              </a:rPr>
              <a:t>Анти-</a:t>
            </a:r>
            <a:r>
              <a:rPr lang="ru-RU" sz="2400" dirty="0" err="1" smtClean="0">
                <a:latin typeface="Arial" charset="0"/>
              </a:rPr>
              <a:t>спуфинг</a:t>
            </a:r>
            <a:endParaRPr lang="en-US" sz="2400" dirty="0" smtClean="0">
              <a:latin typeface="Arial" charset="0"/>
            </a:endParaRPr>
          </a:p>
          <a:p>
            <a:pPr marL="857250" lvl="1" indent="-457200">
              <a:buFontTx/>
              <a:buChar char="-"/>
            </a:pPr>
            <a:r>
              <a:rPr lang="ru-RU" sz="2400" dirty="0" smtClean="0">
                <a:latin typeface="Arial" charset="0"/>
              </a:rPr>
              <a:t>Координация и сотрудничество</a:t>
            </a:r>
            <a:endParaRPr lang="en-US" sz="2400" dirty="0" smtClean="0">
              <a:latin typeface="Arial" charset="0"/>
            </a:endParaRPr>
          </a:p>
          <a:p>
            <a:pPr marL="457200" indent="-457200">
              <a:buFontTx/>
              <a:buChar char="-"/>
            </a:pPr>
            <a:r>
              <a:rPr lang="ru-RU" sz="3000" dirty="0" smtClean="0">
                <a:latin typeface="Arial" charset="0"/>
              </a:rPr>
              <a:t>Принципиальный документ, описывающий «что»</a:t>
            </a:r>
            <a:endParaRPr lang="en-US" sz="3000" dirty="0" smtClean="0">
              <a:latin typeface="Arial" charset="0"/>
            </a:endParaRPr>
          </a:p>
          <a:p>
            <a:pPr marL="857250" lvl="1" indent="-457200">
              <a:buFontTx/>
              <a:buChar char="-"/>
            </a:pPr>
            <a:r>
              <a:rPr lang="ru-RU" dirty="0" smtClean="0">
                <a:latin typeface="Arial" charset="0"/>
              </a:rPr>
              <a:t>«как» – во внешних документах, например </a:t>
            </a:r>
            <a:r>
              <a:rPr lang="en-US" dirty="0" smtClean="0">
                <a:latin typeface="Arial" charset="0"/>
              </a:rPr>
              <a:t>BCP</a:t>
            </a:r>
            <a:endParaRPr lang="en-US" sz="2800" dirty="0">
              <a:latin typeface="Arial" charset="0"/>
            </a:endParaRPr>
          </a:p>
          <a:p>
            <a:pPr marL="457200" indent="-457200" eaLnBrk="1" hangingPunct="1">
              <a:buFont typeface="Arial" charset="0"/>
              <a:buAutoNum type="arabicParenR"/>
            </a:pPr>
            <a:endParaRPr lang="en-US" sz="2200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gray">
          <a:xfrm>
            <a:off x="381000" y="6477000"/>
            <a:ext cx="1600200" cy="2286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41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Конечный продукт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Веб-сайт</a:t>
            </a:r>
            <a:endParaRPr lang="en-US" dirty="0" smtClean="0"/>
          </a:p>
          <a:p>
            <a:r>
              <a:rPr lang="ru-RU" dirty="0" smtClean="0"/>
              <a:t>Опубликованный документ</a:t>
            </a:r>
            <a:endParaRPr lang="en-US" dirty="0" smtClean="0"/>
          </a:p>
          <a:p>
            <a:r>
              <a:rPr lang="ru-RU" dirty="0" smtClean="0"/>
              <a:t>Растущий список последователей</a:t>
            </a:r>
            <a:endParaRPr lang="en-US" dirty="0" smtClean="0"/>
          </a:p>
          <a:p>
            <a:r>
              <a:rPr lang="ru-RU" dirty="0" smtClean="0"/>
              <a:t>Ссылки на ресурсы, предоставляющие более детальную информацию о конкретных решениях и подходах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57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 in progress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Инициативная группа</a:t>
            </a:r>
            <a:endParaRPr lang="en-US" dirty="0" smtClean="0"/>
          </a:p>
          <a:p>
            <a:r>
              <a:rPr lang="en-US" dirty="0" smtClean="0"/>
              <a:t>ISOC </a:t>
            </a:r>
            <a:r>
              <a:rPr lang="ru-RU" dirty="0" smtClean="0"/>
              <a:t> - нейтральная платформа для координации </a:t>
            </a:r>
            <a:endParaRPr lang="en-US" dirty="0" smtClean="0"/>
          </a:p>
          <a:p>
            <a:r>
              <a:rPr lang="ru-RU" dirty="0" smtClean="0"/>
              <a:t>Проект был опубликован в </a:t>
            </a:r>
            <a:r>
              <a:rPr lang="ru-RU" dirty="0" smtClean="0"/>
              <a:t>начале июля и получил значительное число откликов и предложений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www.routingmanifesto.org</a:t>
            </a:r>
            <a:r>
              <a:rPr lang="en-US" dirty="0"/>
              <a:t> </a:t>
            </a:r>
            <a:endParaRPr lang="ru-RU" dirty="0" smtClean="0"/>
          </a:p>
          <a:p>
            <a:r>
              <a:rPr lang="ru-RU" dirty="0" smtClean="0"/>
              <a:t>Заканчивается работа над окончательной версией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94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83" y="225425"/>
            <a:ext cx="8686800" cy="917575"/>
          </a:xfrm>
        </p:spPr>
        <p:txBody>
          <a:bodyPr>
            <a:normAutofit/>
          </a:bodyPr>
          <a:lstStyle/>
          <a:p>
            <a:r>
              <a:rPr lang="ru-RU" b="1" dirty="0" smtClean="0"/>
              <a:t>Хорошие манеры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Предотвратить распространения неправильной </a:t>
            </a:r>
            <a:r>
              <a:rPr lang="ru-RU" dirty="0" err="1" smtClean="0"/>
              <a:t>маршрутизационной</a:t>
            </a:r>
            <a:r>
              <a:rPr lang="ru-RU" dirty="0" smtClean="0"/>
              <a:t> информации</a:t>
            </a:r>
          </a:p>
          <a:p>
            <a:pPr marL="457200" indent="-457200">
              <a:buAutoNum type="arabicPeriod"/>
            </a:pPr>
            <a:r>
              <a:rPr lang="ru-RU" dirty="0" smtClean="0"/>
              <a:t>Предотвратить трафик с подложными </a:t>
            </a:r>
            <a:r>
              <a:rPr lang="en-US" dirty="0" smtClean="0"/>
              <a:t>IP-</a:t>
            </a:r>
            <a:r>
              <a:rPr lang="ru-RU" dirty="0" smtClean="0"/>
              <a:t>адресами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ru-RU" dirty="0" smtClean="0"/>
              <a:t>Укрепить информационный обмен и координацию между сетевыми операторами в глобальном масштабе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3 September 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01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83" y="225425"/>
            <a:ext cx="8686800" cy="917575"/>
          </a:xfrm>
        </p:spPr>
        <p:txBody>
          <a:bodyPr/>
          <a:lstStyle/>
          <a:p>
            <a:r>
              <a:rPr lang="ru-RU" b="1" dirty="0" smtClean="0"/>
              <a:t>Действия (1</a:t>
            </a:r>
            <a:r>
              <a:rPr lang="ru-RU" dirty="0" smtClean="0"/>
              <a:t>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Предотвратить распространения неправильной </a:t>
            </a:r>
            <a:r>
              <a:rPr lang="ru-RU" dirty="0" err="1"/>
              <a:t>маршрутизационной</a:t>
            </a:r>
            <a:r>
              <a:rPr lang="ru-RU" dirty="0"/>
              <a:t> информации</a:t>
            </a:r>
          </a:p>
          <a:p>
            <a:pPr marL="400050" lvl="1" indent="0">
              <a:buNone/>
            </a:pPr>
            <a:r>
              <a:rPr lang="en-US" i="1" dirty="0" smtClean="0">
                <a:latin typeface="Gill Sans MT"/>
                <a:cs typeface="Gill Sans MT"/>
              </a:rPr>
              <a:t>Network operator</a:t>
            </a:r>
            <a:r>
              <a:rPr lang="ru-RU" i="1" dirty="0" smtClean="0">
                <a:latin typeface="Gill Sans MT"/>
                <a:cs typeface="Gill Sans MT"/>
              </a:rPr>
              <a:t> </a:t>
            </a:r>
            <a:r>
              <a:rPr lang="en-US" b="1" i="1" dirty="0" smtClean="0">
                <a:solidFill>
                  <a:srgbClr val="000000"/>
                </a:solidFill>
                <a:latin typeface="Gill Sans MT"/>
                <a:cs typeface="Gill Sans MT"/>
              </a:rPr>
              <a:t>define</a:t>
            </a:r>
            <a:r>
              <a:rPr lang="en-US" b="1" i="1" dirty="0">
                <a:solidFill>
                  <a:srgbClr val="000000"/>
                </a:solidFill>
                <a:latin typeface="Gill Sans MT"/>
                <a:cs typeface="Gill Sans MT"/>
              </a:rPr>
              <a:t>s</a:t>
            </a:r>
            <a:r>
              <a:rPr lang="en-US" b="1" i="1" dirty="0" smtClean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lang="en-US" b="1" i="1" dirty="0">
                <a:latin typeface="Gill Sans MT"/>
                <a:cs typeface="Gill Sans MT"/>
              </a:rPr>
              <a:t>a clear routing policy </a:t>
            </a:r>
            <a:r>
              <a:rPr lang="en-US" i="1" dirty="0">
                <a:latin typeface="Gill Sans MT"/>
                <a:cs typeface="Gill Sans MT"/>
              </a:rPr>
              <a:t>and </a:t>
            </a:r>
            <a:r>
              <a:rPr lang="en-US" i="1" dirty="0" smtClean="0">
                <a:latin typeface="Gill Sans MT"/>
                <a:cs typeface="Gill Sans MT"/>
              </a:rPr>
              <a:t>implements </a:t>
            </a:r>
            <a:r>
              <a:rPr lang="en-US" i="1" dirty="0">
                <a:latin typeface="Gill Sans MT"/>
                <a:cs typeface="Gill Sans MT"/>
              </a:rPr>
              <a:t>a system that </a:t>
            </a:r>
            <a:r>
              <a:rPr lang="en-US" b="1" i="1" dirty="0">
                <a:latin typeface="Gill Sans MT"/>
                <a:cs typeface="Gill Sans MT"/>
              </a:rPr>
              <a:t>ensures</a:t>
            </a:r>
            <a:r>
              <a:rPr lang="en-US" i="1" dirty="0">
                <a:latin typeface="Gill Sans MT"/>
                <a:cs typeface="Gill Sans MT"/>
              </a:rPr>
              <a:t> </a:t>
            </a:r>
            <a:r>
              <a:rPr lang="en-US" b="1" i="1" dirty="0">
                <a:latin typeface="Gill Sans MT"/>
                <a:cs typeface="Gill Sans MT"/>
              </a:rPr>
              <a:t>correctness</a:t>
            </a:r>
            <a:r>
              <a:rPr lang="en-US" i="1" dirty="0">
                <a:latin typeface="Gill Sans MT"/>
                <a:cs typeface="Gill Sans MT"/>
              </a:rPr>
              <a:t> of </a:t>
            </a:r>
            <a:r>
              <a:rPr lang="en-US" b="1" i="1" dirty="0">
                <a:latin typeface="Gill Sans MT"/>
                <a:cs typeface="Gill Sans MT"/>
              </a:rPr>
              <a:t>their own announcements and announcements from their customers </a:t>
            </a:r>
            <a:r>
              <a:rPr lang="en-US" i="1" dirty="0">
                <a:latin typeface="Gill Sans MT"/>
                <a:cs typeface="Gill Sans MT"/>
              </a:rPr>
              <a:t>to adjacent networks with a prefix and as-path granularity. Network </a:t>
            </a:r>
            <a:r>
              <a:rPr lang="en-US" i="1" dirty="0" smtClean="0">
                <a:latin typeface="Gill Sans MT"/>
                <a:cs typeface="Gill Sans MT"/>
              </a:rPr>
              <a:t>operator </a:t>
            </a:r>
            <a:r>
              <a:rPr lang="en-US" b="1" i="1" dirty="0" smtClean="0">
                <a:solidFill>
                  <a:srgbClr val="000000"/>
                </a:solidFill>
                <a:latin typeface="Gill Sans MT"/>
                <a:cs typeface="Gill Sans MT"/>
              </a:rPr>
              <a:t>is</a:t>
            </a:r>
            <a:r>
              <a:rPr lang="en-US" b="1" i="1" dirty="0" smtClean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lang="en-US" b="1" i="1" dirty="0">
                <a:solidFill>
                  <a:srgbClr val="000000"/>
                </a:solidFill>
                <a:latin typeface="Gill Sans MT"/>
                <a:cs typeface="Gill Sans MT"/>
              </a:rPr>
              <a:t>able to </a:t>
            </a:r>
            <a:r>
              <a:rPr lang="en-US" b="1" i="1" dirty="0">
                <a:latin typeface="Gill Sans MT"/>
                <a:cs typeface="Gill Sans MT"/>
              </a:rPr>
              <a:t>communicate </a:t>
            </a:r>
            <a:r>
              <a:rPr lang="en-US" i="1" dirty="0">
                <a:latin typeface="Gill Sans MT"/>
                <a:cs typeface="Gill Sans MT"/>
              </a:rPr>
              <a:t>to their adjacent networks which announcements are correct..</a:t>
            </a:r>
            <a:endParaRPr lang="en-US" i="1" dirty="0" smtClean="0">
              <a:latin typeface="Gill Sans MT"/>
              <a:cs typeface="Gill Sans M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FC27A-355E-477E-9DCD-CE46EC05A252}" type="datetime3">
              <a:rPr lang="en-US" smtClean="0"/>
              <a:t>4 September 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62B78-4118-4F90-ADB6-C738423865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19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25700</TotalTime>
  <Words>652</Words>
  <Application>Microsoft Macintosh PowerPoint</Application>
  <PresentationFormat>On-screen Show (4:3)</PresentationFormat>
  <Paragraphs>120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Collective responsibility and collaboration for Routing Resilience and Security</vt:lpstr>
      <vt:lpstr>Коллективная ответственность и сотрудничество для устойчивой и защищенной системы маршрутизации</vt:lpstr>
      <vt:lpstr>Манифест (MANRS)</vt:lpstr>
      <vt:lpstr>Цели Манифеста</vt:lpstr>
      <vt:lpstr>MANRS, более конкретно http://www.routingmanifesto.org</vt:lpstr>
      <vt:lpstr>Конечный продукт</vt:lpstr>
      <vt:lpstr>Work in progress</vt:lpstr>
      <vt:lpstr>Хорошие манеры</vt:lpstr>
      <vt:lpstr>Действия (1)</vt:lpstr>
      <vt:lpstr>Действия (2)</vt:lpstr>
      <vt:lpstr>Действия (3)</vt:lpstr>
      <vt:lpstr>Что означает поддержка MANRS?</vt:lpstr>
      <vt:lpstr>Кто может стать участником движения?</vt:lpstr>
      <vt:lpstr>PowerPoint Presentation</vt:lpstr>
      <vt:lpstr>PowerPoint Presentation</vt:lpstr>
      <vt:lpstr>PowerPoint Presentation</vt:lpstr>
    </vt:vector>
  </TitlesOfParts>
  <Manager/>
  <Company>Ripe NCC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 of Conduct for Routing Resilience and </dc:title>
  <dc:subject/>
  <dc:creator>Andrei Robachevsky</dc:creator>
  <cp:keywords/>
  <dc:description/>
  <cp:lastModifiedBy>Andrei Robachevsky</cp:lastModifiedBy>
  <cp:revision>50</cp:revision>
  <dcterms:created xsi:type="dcterms:W3CDTF">2013-07-22T06:48:49Z</dcterms:created>
  <dcterms:modified xsi:type="dcterms:W3CDTF">2014-09-08T08:24:41Z</dcterms:modified>
  <cp:category/>
</cp:coreProperties>
</file>