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7" r:id="rId1"/>
  </p:sldMasterIdLst>
  <p:notesMasterIdLst>
    <p:notesMasterId r:id="rId17"/>
  </p:notesMasterIdLst>
  <p:handoutMasterIdLst>
    <p:handoutMasterId r:id="rId18"/>
  </p:handoutMasterIdLst>
  <p:sldIdLst>
    <p:sldId id="278" r:id="rId2"/>
    <p:sldId id="294" r:id="rId3"/>
    <p:sldId id="282" r:id="rId4"/>
    <p:sldId id="296" r:id="rId5"/>
    <p:sldId id="284" r:id="rId6"/>
    <p:sldId id="297" r:id="rId7"/>
    <p:sldId id="298" r:id="rId8"/>
    <p:sldId id="299" r:id="rId9"/>
    <p:sldId id="295" r:id="rId10"/>
    <p:sldId id="289" r:id="rId11"/>
    <p:sldId id="280" r:id="rId12"/>
    <p:sldId id="287" r:id="rId13"/>
    <p:sldId id="290" r:id="rId14"/>
    <p:sldId id="29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ynn Lipinsk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A6D5EE"/>
    <a:srgbClr val="43ACDA"/>
    <a:srgbClr val="4C4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79781" autoAdjust="0"/>
  </p:normalViewPr>
  <p:slideViewPr>
    <p:cSldViewPr snapToObjects="1" showGuides="1">
      <p:cViewPr>
        <p:scale>
          <a:sx n="100" d="100"/>
          <a:sy n="100" d="100"/>
        </p:scale>
        <p:origin x="-80" y="-80"/>
      </p:cViewPr>
      <p:guideLst>
        <p:guide orient="horz" pos="237"/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708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32" d="100"/>
          <a:sy n="132" d="100"/>
        </p:scale>
        <p:origin x="-48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0D38C-903D-D84E-A776-43A8034AD382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85A87-EA0E-2947-93B9-3269BCCDEF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4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EB819-9955-384D-8D4D-6D7C38F1F2BB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CD7E7-0C57-B74C-B378-86AF402DC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6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CD7E7-0C57-B74C-B378-86AF402DC6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C4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598360" cy="936526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3200" b="0" i="0">
                <a:solidFill>
                  <a:srgbClr val="A6D5EE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ma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8" y="1821786"/>
            <a:ext cx="7714745" cy="37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0"/>
          <p:cNvSpPr>
            <a:spLocks noGrp="1"/>
          </p:cNvSpPr>
          <p:nvPr>
            <p:ph sz="quarter" idx="11" hasCustomPrompt="1"/>
          </p:nvPr>
        </p:nvSpPr>
        <p:spPr>
          <a:xfrm>
            <a:off x="329320" y="1268760"/>
            <a:ext cx="2446932" cy="1835579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1pPr>
            <a:lvl2pPr marL="457200" indent="0" algn="r">
              <a:buNone/>
              <a:defRPr sz="1600" b="0" i="0">
                <a:solidFill>
                  <a:srgbClr val="4C4D50"/>
                </a:solidFill>
                <a:latin typeface="Helvetica Neue"/>
                <a:cs typeface="Helvetica Neue"/>
              </a:defRPr>
            </a:lvl2pPr>
            <a:lvl3pPr marL="914400" indent="0" algn="r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 algn="r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en-CA" dirty="0" smtClean="0"/>
              <a:t>Subtitle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2777872" y="1268760"/>
            <a:ext cx="5070728" cy="413904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3ACDA"/>
                </a:solidFill>
                <a:latin typeface="Helvetica Neue"/>
                <a:cs typeface="Helvetica Neue"/>
              </a:defRPr>
            </a:lvl1pPr>
            <a:lvl2pPr marL="0" indent="0">
              <a:buNone/>
              <a:defRPr sz="1600" b="0" i="0">
                <a:solidFill>
                  <a:srgbClr val="43ACDA"/>
                </a:solidFill>
                <a:latin typeface="Helvetica Neue Medium"/>
                <a:cs typeface="Helvetica Neue Medium"/>
              </a:defRPr>
            </a:lvl2pPr>
            <a:lvl3pPr marL="914400" indent="0">
              <a:buNone/>
              <a:defRPr sz="1400" b="0" i="0">
                <a:solidFill>
                  <a:srgbClr val="4C4D50"/>
                </a:solidFill>
                <a:latin typeface="Helvetica Neue"/>
                <a:cs typeface="Helvetica Neue"/>
              </a:defRPr>
            </a:lvl3pPr>
            <a:lvl4pPr marL="13716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4pPr>
            <a:lvl5pPr marL="1828800" indent="0">
              <a:buNone/>
              <a:defRPr sz="1200" b="0" i="0">
                <a:solidFill>
                  <a:srgbClr val="4C4D50"/>
                </a:solidFill>
                <a:latin typeface="Helvetica Neue"/>
                <a:cs typeface="Helvetica Neue"/>
              </a:defRPr>
            </a:lvl5pPr>
          </a:lstStyle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2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9512" y="908720"/>
            <a:ext cx="8784976" cy="489676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C4D50"/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329320" y="321693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8621" y="6263796"/>
            <a:ext cx="557784" cy="44196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143508" y="6559829"/>
            <a:ext cx="216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5496" y="6551766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C6B85AC-A1C6-794F-BA72-953AEEF581DD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pPr algn="ctr"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3" name="Title 4"/>
          <p:cNvSpPr>
            <a:spLocks noGrp="1"/>
          </p:cNvSpPr>
          <p:nvPr>
            <p:ph type="title" hasCustomPrompt="1"/>
          </p:nvPr>
        </p:nvSpPr>
        <p:spPr>
          <a:xfrm>
            <a:off x="179512" y="133698"/>
            <a:ext cx="5976664" cy="120707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80000"/>
              </a:lnSpc>
              <a:defRPr sz="2800" b="0" i="0">
                <a:solidFill>
                  <a:srgbClr val="7F7F7F"/>
                </a:solidFill>
                <a:latin typeface="Helvetica Neue Medium"/>
                <a:cs typeface="Helvetica Neue Medium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1" name="Vertical Content Placeholder 10"/>
          <p:cNvSpPr>
            <a:spLocks noGrp="1"/>
          </p:cNvSpPr>
          <p:nvPr>
            <p:ph orient="vert" sz="quarter" idx="10" hasCustomPrompt="1"/>
          </p:nvPr>
        </p:nvSpPr>
        <p:spPr>
          <a:xfrm>
            <a:off x="179388" y="1628775"/>
            <a:ext cx="8777287" cy="45370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spcAft>
                <a:spcPts val="1200"/>
              </a:spcAft>
              <a:buFont typeface="Lucida Grande"/>
              <a:buChar char="+"/>
              <a:defRPr sz="2400"/>
            </a:lvl2pPr>
          </a:lstStyle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Lorem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ipsum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valerum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lvl="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Donec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rhoncus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eros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nulla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dapibus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Nam et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velit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ac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lectus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iaculis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sollicitudin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In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rutrum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massa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vel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nisi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luctus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consequat</a:t>
            </a:r>
            <a:r>
              <a:rPr lang="en-US" sz="2800" b="0" i="0" baseline="0" dirty="0" smtClean="0">
                <a:solidFill>
                  <a:srgbClr val="4C4D50"/>
                </a:solidFill>
                <a:latin typeface="Helvetica Neue"/>
                <a:cs typeface="Helvetica Neue"/>
              </a:rPr>
              <a:t>. </a:t>
            </a: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Asdasdasdasd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457200" indent="-457200">
              <a:spcAft>
                <a:spcPts val="18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b="0" i="0" baseline="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Asdasdasd</a:t>
            </a:r>
            <a:endParaRPr lang="en-US" sz="2800" b="0" i="0" baseline="0" dirty="0" smtClean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78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39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2" r:id="rId2"/>
    <p:sldLayoutId id="2147483780" r:id="rId3"/>
    <p:sldLayoutId id="2147483781" r:id="rId4"/>
    <p:sldLayoutId id="2147483783" r:id="rId5"/>
    <p:sldLayoutId id="214748378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s.icann.org" TargetMode="External"/><Relationship Id="rId4" Type="http://schemas.openxmlformats.org/officeDocument/2006/relationships/hyperlink" Target="mailto:noc@dns.icann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edgehog.dns.icann.org" TargetMode="External"/><Relationship Id="rId4" Type="http://schemas.openxmlformats.org/officeDocument/2006/relationships/hyperlink" Target="http://www.dns-stat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25828" y="476250"/>
            <a:ext cx="3536572" cy="1352550"/>
          </a:xfrm>
        </p:spPr>
        <p:txBody>
          <a:bodyPr/>
          <a:lstStyle/>
          <a:p>
            <a:r>
              <a:rPr lang="en-US" dirty="0" smtClean="0"/>
              <a:t>L-Root</a:t>
            </a:r>
            <a:br>
              <a:rPr lang="en-US" dirty="0" smtClean="0"/>
            </a:br>
            <a:endParaRPr lang="en-US" sz="3200" dirty="0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91" y="6172200"/>
            <a:ext cx="627909" cy="469408"/>
          </a:xfrm>
          <a:prstGeom prst="rect">
            <a:avLst/>
          </a:prstGeom>
        </p:spPr>
      </p:pic>
      <p:sp>
        <p:nvSpPr>
          <p:cNvPr id="4" name="Title 15"/>
          <p:cNvSpPr txBox="1">
            <a:spLocks/>
          </p:cNvSpPr>
          <p:nvPr/>
        </p:nvSpPr>
        <p:spPr>
          <a:xfrm>
            <a:off x="3419872" y="5373216"/>
            <a:ext cx="3536572" cy="13525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0" i="0" kern="1200">
                <a:solidFill>
                  <a:srgbClr val="A6D5EE"/>
                </a:solidFill>
                <a:latin typeface="Helvetica Neue Medium"/>
                <a:ea typeface="+mj-ea"/>
                <a:cs typeface="Helvetica Neue Medium"/>
              </a:defRPr>
            </a:lvl1pPr>
          </a:lstStyle>
          <a:p>
            <a:r>
              <a:rPr lang="en-US" sz="2400" dirty="0" smtClean="0"/>
              <a:t>September, 2014</a:t>
            </a:r>
          </a:p>
          <a:p>
            <a:r>
              <a:rPr lang="en-US" sz="2400" dirty="0" smtClean="0"/>
              <a:t>ICANN DNS Operations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15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edgehog.png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" b="1428"/>
          <a:stretch>
            <a:fillRect/>
          </a:stretch>
        </p:blipFill>
        <p:spPr>
          <a:xfrm>
            <a:off x="179388" y="215354"/>
            <a:ext cx="8785225" cy="5949950"/>
          </a:xfrm>
        </p:spPr>
      </p:pic>
    </p:spTree>
    <p:extLst>
      <p:ext uri="{BB962C8B-B14F-4D97-AF65-F5344CB8AC3E}">
        <p14:creationId xmlns:p14="http://schemas.microsoft.com/office/powerpoint/2010/main" val="21134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80920" cy="413904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John Bond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David Soltero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Mauricio </a:t>
            </a:r>
            <a:r>
              <a:rPr lang="en-US" sz="320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Vergara</a:t>
            </a:r>
            <a:endParaRPr lang="en-US" sz="3200" dirty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Terry </a:t>
            </a:r>
            <a:r>
              <a:rPr lang="en-US" sz="320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Manderson</a:t>
            </a: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, Director</a:t>
            </a:r>
            <a:endParaRPr lang="en-US" sz="3200" dirty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 behind L-Root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08912" cy="496855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DNS expertise and excellence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Strengthen,</a:t>
            </a:r>
            <a:r>
              <a:rPr lang="en-US" sz="3200" dirty="0">
                <a:solidFill>
                  <a:srgbClr val="4C4D50"/>
                </a:solidFill>
                <a:latin typeface="Helvetica Neue"/>
                <a:cs typeface="Helvetica Neue"/>
              </a:rPr>
              <a:t> </a:t>
            </a: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diversity and growth of</a:t>
            </a:r>
            <a:b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</a:b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L-Root worldwide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>
                <a:solidFill>
                  <a:srgbClr val="4C4D50"/>
                </a:solidFill>
                <a:latin typeface="Helvetica Neue"/>
                <a:cs typeface="Helvetica Neue"/>
              </a:rPr>
              <a:t>Collaboration within our </a:t>
            </a: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peers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Best engineering process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Transparency and documented process</a:t>
            </a:r>
            <a:endParaRPr lang="en-US" sz="3200" dirty="0">
              <a:solidFill>
                <a:srgbClr val="4C4D50"/>
              </a:solidFill>
              <a:latin typeface="Helvetica Neue"/>
              <a:cs typeface="Helvetica Neue"/>
            </a:endParaRP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3200" dirty="0">
              <a:solidFill>
                <a:srgbClr val="4C4D50"/>
              </a:solidFill>
            </a:endParaRP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3200" dirty="0" smtClean="0">
              <a:solidFill>
                <a:srgbClr val="4C4D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80920" cy="496855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Research bodies (DNS-OARC)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Network Operations (NANOG, LACNOG, AUSNOG, CENTR)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Standard bodies (IETF)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Participation on many different mailing lists</a:t>
            </a:r>
          </a:p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200" dirty="0" smtClean="0">
                <a:solidFill>
                  <a:srgbClr val="4C4D50"/>
                </a:solidFill>
                <a:latin typeface="Helvetica Neue"/>
                <a:cs typeface="Helvetica Neue"/>
              </a:rPr>
              <a:t>Social media (Website, Twitter)</a:t>
            </a:r>
          </a:p>
          <a:p>
            <a:pPr marL="742950" lvl="1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3000" dirty="0" smtClean="0">
              <a:solidFill>
                <a:srgbClr val="4C4D5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339024" cy="1207070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 smtClean="0"/>
              <a:t>How to engage 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14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80920" cy="4968552"/>
          </a:xfrm>
        </p:spPr>
        <p:txBody>
          <a:bodyPr/>
          <a:lstStyle/>
          <a:p>
            <a:pPr lvl="1" algn="l">
              <a:spcAft>
                <a:spcPts val="1200"/>
              </a:spcAft>
              <a:buClr>
                <a:srgbClr val="43ACDA"/>
              </a:buClr>
            </a:pPr>
            <a:endParaRPr lang="en-US" sz="2800" dirty="0" smtClean="0">
              <a:hlinkClick r:id="rId3"/>
            </a:endParaRP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www.dns.icann.org</a:t>
            </a:r>
            <a:endParaRPr lang="en-US" sz="3000" dirty="0" smtClean="0">
              <a:hlinkClick r:id="rId4"/>
            </a:endParaRP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000" dirty="0" smtClean="0">
                <a:hlinkClick r:id="rId4"/>
              </a:rPr>
              <a:t>noc@dns.icann.org</a:t>
            </a:r>
            <a:endParaRPr lang="en-US" sz="3000" dirty="0" smtClean="0"/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3000" dirty="0" smtClean="0">
                <a:solidFill>
                  <a:srgbClr val="4C4D50"/>
                </a:solidFill>
              </a:rPr>
              <a:t>Phone +1 (</a:t>
            </a:r>
            <a:r>
              <a:rPr lang="en-US" sz="3200" dirty="0" smtClean="0"/>
              <a:t>424) 217-1313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339024" cy="1207070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n-US" dirty="0" smtClean="0"/>
              <a:t>How to contact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425828" y="476250"/>
            <a:ext cx="3536572" cy="1352550"/>
          </a:xfrm>
        </p:spPr>
        <p:txBody>
          <a:bodyPr/>
          <a:lstStyle/>
          <a:p>
            <a:r>
              <a:rPr lang="en-US" sz="3200" dirty="0" smtClean="0"/>
              <a:t>Thank You &amp; 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374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08912" cy="4968552"/>
          </a:xfrm>
        </p:spPr>
        <p:txBody>
          <a:bodyPr/>
          <a:lstStyle/>
          <a:p>
            <a:pPr marL="2857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smtClean="0"/>
              <a:t>“L” is one of 13 independently operated root servers serving the DNS root zone</a:t>
            </a:r>
          </a:p>
          <a:p>
            <a:pPr marL="2857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smtClean="0"/>
              <a:t>The ICANN DNS OPS team operates L under the autonomous system number AS20144 using the following addresses</a:t>
            </a:r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smtClean="0"/>
              <a:t>199.7.83.42</a:t>
            </a:r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smtClean="0"/>
              <a:t>2001:500:3::42</a:t>
            </a:r>
          </a:p>
          <a:p>
            <a:pPr marL="2857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err="1" smtClean="0"/>
              <a:t>Anycasted</a:t>
            </a:r>
            <a:r>
              <a:rPr lang="en-US" sz="2800" dirty="0" smtClean="0"/>
              <a:t> since 2007</a:t>
            </a:r>
            <a:endParaRPr lang="en-US" sz="2800" dirty="0"/>
          </a:p>
          <a:p>
            <a:pPr marL="2857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800" dirty="0" smtClean="0"/>
              <a:t>Uses the Name Server Daemon (NSD) from </a:t>
            </a:r>
            <a:r>
              <a:rPr lang="en-US" sz="2800" dirty="0" err="1" smtClean="0"/>
              <a:t>NLnetLabs</a:t>
            </a:r>
            <a:endParaRPr lang="en-US" sz="2800" dirty="0" smtClean="0"/>
          </a:p>
          <a:p>
            <a:pPr marL="2857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5976664" cy="587027"/>
          </a:xfrm>
        </p:spPr>
        <p:txBody>
          <a:bodyPr/>
          <a:lstStyle/>
          <a:p>
            <a:r>
              <a:rPr lang="en-US" dirty="0" smtClean="0"/>
              <a:t>What is L-Root?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08912" cy="496855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err="1" smtClean="0">
                <a:solidFill>
                  <a:srgbClr val="4C4D50"/>
                </a:solidFill>
                <a:latin typeface="Helvetica Neue"/>
                <a:cs typeface="Helvetica Neue"/>
              </a:rPr>
              <a:t>Anycast</a:t>
            </a: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 allow multiple copies of a server to be on multiple places, allowing us to:</a:t>
            </a: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/>
              <a:t>Take the service closer to the user</a:t>
            </a:r>
            <a:endParaRPr lang="en-US" sz="2400" dirty="0"/>
          </a:p>
          <a:p>
            <a:pPr marL="12001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Lower RTT ( Round trip)</a:t>
            </a:r>
          </a:p>
          <a:p>
            <a:pPr marL="12001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Improve user experience</a:t>
            </a: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/>
              <a:t>Increase query capacity</a:t>
            </a: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/>
              <a:t>Reduces the likelihood that some types of attack traffic would affect the rest of the internet by keeping it closer to the source</a:t>
            </a: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/>
              <a:t>Flexibility to add/remove instances</a:t>
            </a:r>
            <a:endParaRPr lang="en-US" sz="26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987096" cy="587027"/>
          </a:xfrm>
        </p:spPr>
        <p:txBody>
          <a:bodyPr/>
          <a:lstStyle/>
          <a:p>
            <a:r>
              <a:rPr lang="en-US" dirty="0" smtClean="0"/>
              <a:t>L-Root Geographical diversity (via </a:t>
            </a:r>
            <a:r>
              <a:rPr lang="en-US" dirty="0" err="1" smtClean="0"/>
              <a:t>Anycast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68760"/>
            <a:ext cx="8208912" cy="4968552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Today L has presence on every continent with over 150 instances</a:t>
            </a:r>
          </a:p>
          <a:p>
            <a:pPr marL="7429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Added in August 2014:</a:t>
            </a:r>
          </a:p>
          <a:p>
            <a:pPr marL="12001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Chicago, US (ord02.l.root-servers.org)</a:t>
            </a:r>
          </a:p>
          <a:p>
            <a:pPr marL="1657350" lvl="3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1800" dirty="0" smtClean="0"/>
              <a:t>Team </a:t>
            </a:r>
            <a:r>
              <a:rPr lang="en-US" sz="1800" dirty="0" err="1" smtClean="0"/>
              <a:t>Cymru</a:t>
            </a:r>
            <a:endParaRPr lang="en-US" sz="1800" dirty="0" smtClean="0"/>
          </a:p>
          <a:p>
            <a:pPr marL="12001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San Juan, PR (sju01.l.root-servers.org)</a:t>
            </a:r>
          </a:p>
          <a:p>
            <a:pPr marL="1657350" lvl="3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1800" dirty="0" smtClean="0"/>
              <a:t>Gauss Research Laboratory Inc.</a:t>
            </a:r>
          </a:p>
          <a:p>
            <a:pPr marL="12001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Yekaterinburg, Russia (svx01.l.root-servers.org)</a:t>
            </a:r>
          </a:p>
          <a:p>
            <a:pPr marL="1657350" lvl="3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1800" dirty="0" err="1" smtClean="0"/>
              <a:t>Yandex</a:t>
            </a:r>
            <a:r>
              <a:rPr lang="en-US" sz="1800" dirty="0" smtClean="0"/>
              <a:t> LLC.</a:t>
            </a:r>
          </a:p>
          <a:p>
            <a:pPr marL="2114550" lvl="4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2600" dirty="0" smtClean="0"/>
          </a:p>
          <a:p>
            <a:pPr marL="2114550" lvl="4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2600" dirty="0" smtClean="0"/>
          </a:p>
          <a:p>
            <a:pPr marL="12001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2800" dirty="0"/>
          </a:p>
        </p:txBody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329320" y="321693"/>
            <a:ext cx="5976664" cy="1207070"/>
          </a:xfrm>
        </p:spPr>
        <p:txBody>
          <a:bodyPr/>
          <a:lstStyle/>
          <a:p>
            <a:r>
              <a:rPr lang="en-US" dirty="0" smtClean="0"/>
              <a:t>L-Root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L-Root locations</a:t>
            </a:r>
            <a:endParaRPr lang="en-US" dirty="0"/>
          </a:p>
        </p:txBody>
      </p:sp>
      <p:pic>
        <p:nvPicPr>
          <p:cNvPr id="6" name="Picture 5" descr="lroot loc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412776"/>
            <a:ext cx="9144000" cy="407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Want to host an L-Root instance on you network?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268760"/>
            <a:ext cx="8208912" cy="49685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C4D50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/>
              <a:t>Prerequisites: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latin typeface="Helvetica Neue"/>
                <a:cs typeface="Helvetica Neue"/>
              </a:rPr>
              <a:t>Your organization is willing to host a L-Root server instance (L-Single)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latin typeface="Helvetica Neue"/>
                <a:cs typeface="Helvetica Neue"/>
              </a:rPr>
              <a:t>Your organization can provide all the following:</a:t>
            </a:r>
          </a:p>
          <a:p>
            <a:pPr lvl="2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>
                <a:latin typeface="Helvetica Neue"/>
                <a:cs typeface="Helvetica Neue"/>
              </a:rPr>
              <a:t>Sign a Non-Disclosure-Agreement and an ICANN L-Single Agreement</a:t>
            </a:r>
          </a:p>
          <a:p>
            <a:pPr marL="1200150" lvl="2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>
                <a:latin typeface="Helvetica Neue"/>
                <a:cs typeface="Helvetica Neue"/>
              </a:rPr>
              <a:t>Provided a server (as spec’d by ICANN)</a:t>
            </a:r>
          </a:p>
          <a:p>
            <a:pPr marL="1200150" lvl="2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>
                <a:latin typeface="Helvetica Neue"/>
                <a:cs typeface="Helvetica Neue"/>
              </a:rPr>
              <a:t>Provide housing for the server (hosting/power/connectivity)</a:t>
            </a:r>
          </a:p>
          <a:p>
            <a:pPr marL="1200150" lvl="2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>
                <a:latin typeface="Helvetica Neue"/>
                <a:cs typeface="Helvetica Neue"/>
              </a:rPr>
              <a:t>Ability to establish a BGP peering session to propagate L-Root AS20144 prefixes</a:t>
            </a:r>
          </a:p>
        </p:txBody>
      </p:sp>
    </p:spTree>
    <p:extLst>
      <p:ext uri="{BB962C8B-B14F-4D97-AF65-F5344CB8AC3E}">
        <p14:creationId xmlns:p14="http://schemas.microsoft.com/office/powerpoint/2010/main" val="39254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an L-Root Workflow: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268760"/>
            <a:ext cx="8208912" cy="4968552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rgbClr val="4C4D50"/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/>
              <a:t>If the pre-requisites are completely satisfied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Your organization will need to contact your ICANN GSE </a:t>
            </a:r>
            <a:r>
              <a:rPr lang="en-US" sz="2400" dirty="0">
                <a:solidFill>
                  <a:srgbClr val="4C4D50"/>
                </a:solidFill>
                <a:latin typeface="Helvetica Neue"/>
                <a:cs typeface="Helvetica Neue"/>
              </a:rPr>
              <a:t>l</a:t>
            </a: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ocal representative and complete a contact information document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Your organization will then need to sign a NDA and then the provided L-Single contract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ICANN will return the documents executed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Your organization will need to complete a technical form with the server details</a:t>
            </a:r>
          </a:p>
          <a:p>
            <a:pPr lvl="1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400" dirty="0" smtClean="0">
                <a:solidFill>
                  <a:srgbClr val="4C4D50"/>
                </a:solidFill>
                <a:latin typeface="Helvetica Neue"/>
                <a:cs typeface="Helvetica Neue"/>
              </a:rPr>
              <a:t>ICANN DNSOPS team installs and commissions the servers.</a:t>
            </a:r>
            <a:endParaRPr lang="en-US" sz="2000" dirty="0" smtClean="0">
              <a:solidFill>
                <a:srgbClr val="4C4D5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0388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andex_ma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"/>
            <a:ext cx="4788024" cy="47287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completed the process,</a:t>
            </a:r>
            <a:br>
              <a:rPr lang="en-US" dirty="0" smtClean="0"/>
            </a:br>
            <a:r>
              <a:rPr lang="en-US" dirty="0" smtClean="0"/>
              <a:t>the result is a new instance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svx01.l.root-servers.org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Thanks </a:t>
            </a:r>
            <a:r>
              <a:rPr lang="en-US" dirty="0" err="1" smtClean="0"/>
              <a:t>Yandex</a:t>
            </a:r>
            <a:r>
              <a:rPr lang="en-US" dirty="0" smtClean="0"/>
              <a:t> LLC!</a:t>
            </a:r>
            <a:endParaRPr lang="en-US" dirty="0"/>
          </a:p>
        </p:txBody>
      </p:sp>
      <p:pic>
        <p:nvPicPr>
          <p:cNvPr id="2" name="Picture 1" descr="yande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4362"/>
            <a:ext cx="6305984" cy="336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7544" y="1244972"/>
            <a:ext cx="8208912" cy="4968552"/>
          </a:xfrm>
        </p:spPr>
        <p:txBody>
          <a:bodyPr/>
          <a:lstStyle/>
          <a:p>
            <a:pPr marL="285750" lvl="1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/>
              <a:t>H</a:t>
            </a:r>
            <a:r>
              <a:rPr lang="en-US" sz="2000" dirty="0" smtClean="0"/>
              <a:t>edgehog</a:t>
            </a:r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>
                <a:hlinkClick r:id="rId3"/>
              </a:rPr>
              <a:t>http://</a:t>
            </a:r>
            <a:r>
              <a:rPr lang="en-US" sz="2000" dirty="0" err="1" smtClean="0">
                <a:hlinkClick r:id="rId3"/>
              </a:rPr>
              <a:t>hedgehog.dns.icann.org</a:t>
            </a:r>
            <a:endParaRPr lang="en-US" sz="2000" dirty="0" smtClean="0"/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Provides </a:t>
            </a:r>
            <a:r>
              <a:rPr lang="en-US" sz="2000" dirty="0"/>
              <a:t>n</a:t>
            </a:r>
            <a:r>
              <a:rPr lang="en-US" sz="2000" dirty="0" smtClean="0"/>
              <a:t>ear real-time statistics for L-Root instances</a:t>
            </a:r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Some of the features available are:</a:t>
            </a:r>
          </a:p>
          <a:p>
            <a:pPr marL="1200150" lvl="3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Per instance:</a:t>
            </a:r>
          </a:p>
          <a:p>
            <a:pPr marL="1657350" lvl="4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Query and type per second </a:t>
            </a:r>
          </a:p>
          <a:p>
            <a:pPr marL="1657350" lvl="4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IP Protocol and Transport Protocol</a:t>
            </a:r>
          </a:p>
          <a:p>
            <a:pPr marL="1657350" lvl="4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dirty="0" smtClean="0"/>
              <a:t>Query type and attributes</a:t>
            </a:r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r>
              <a:rPr lang="en-US" sz="2000" smtClean="0"/>
              <a:t>Released </a:t>
            </a:r>
            <a:r>
              <a:rPr lang="en-US" sz="2000" dirty="0" smtClean="0"/>
              <a:t>to the community with a open license in August 2014. More information on </a:t>
            </a:r>
            <a:r>
              <a:rPr lang="en-US" sz="2000" dirty="0" smtClean="0">
                <a:hlinkClick r:id="rId4"/>
              </a:rPr>
              <a:t>http://www.dns-stats.org</a:t>
            </a:r>
            <a:endParaRPr lang="en-US" sz="2000" dirty="0" smtClean="0"/>
          </a:p>
          <a:p>
            <a:pPr marL="742950" lvl="2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2000" dirty="0" smtClean="0"/>
          </a:p>
          <a:p>
            <a:pPr marL="1200150" lvl="3" indent="-285750" algn="l">
              <a:spcAft>
                <a:spcPts val="1200"/>
              </a:spcAft>
              <a:buClr>
                <a:srgbClr val="43ACDA"/>
              </a:buClr>
              <a:buFont typeface="Lucida Grande"/>
              <a:buChar char="+"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320" y="321693"/>
            <a:ext cx="7843080" cy="587027"/>
          </a:xfrm>
        </p:spPr>
        <p:txBody>
          <a:bodyPr/>
          <a:lstStyle/>
          <a:p>
            <a:r>
              <a:rPr lang="en-US" dirty="0" smtClean="0"/>
              <a:t>L Instance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CANN New PowerPoint Template v2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457200" indent="-457200">
          <a:spcAft>
            <a:spcPts val="1800"/>
          </a:spcAft>
          <a:buClr>
            <a:srgbClr val="43ACDA"/>
          </a:buClr>
          <a:buFont typeface="Lucida Grande"/>
          <a:buChar char="+"/>
          <a:defRPr sz="2800" b="0" i="0" dirty="0" err="1" smtClean="0">
            <a:solidFill>
              <a:srgbClr val="4C4D50"/>
            </a:solidFill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549</Words>
  <Application>Microsoft Macintosh PowerPoint</Application>
  <PresentationFormat>On-screen Show (4:3)</PresentationFormat>
  <Paragraphs>86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ICANN New PowerPoint Template v2 (2)</vt:lpstr>
      <vt:lpstr>L-Root </vt:lpstr>
      <vt:lpstr>What is L-Root?</vt:lpstr>
      <vt:lpstr>L-Root Geographical diversity (via Anycast)</vt:lpstr>
      <vt:lpstr>L-Root locations</vt:lpstr>
      <vt:lpstr>L-Root locations</vt:lpstr>
      <vt:lpstr>Want to host an L-Root instance on you network?</vt:lpstr>
      <vt:lpstr>Hosting an L-Root Workflow:</vt:lpstr>
      <vt:lpstr>After completed the process, the result is a new instance  svx01.l.root-servers.org  Thanks Yandex LLC!</vt:lpstr>
      <vt:lpstr>L Instance Statistics</vt:lpstr>
      <vt:lpstr>PowerPoint Presentation</vt:lpstr>
      <vt:lpstr>The team behind L-Root</vt:lpstr>
      <vt:lpstr>Our team goals</vt:lpstr>
      <vt:lpstr>How to engage us?</vt:lpstr>
      <vt:lpstr>How to contact us</vt:lpstr>
      <vt:lpstr>Thank You &amp; Questions?</vt:lpstr>
    </vt:vector>
  </TitlesOfParts>
  <Manager>Jim Trengrove</Manager>
  <Company>Internet Corporation for Assigned Names &amp; Numbers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ICANN &amp; Internet Ecosystem</dc:title>
  <dc:subject>Internet Governance</dc:subject>
  <dc:creator>Lynn Lipinski</dc:creator>
  <cp:keywords>ICANN internet governance </cp:keywords>
  <dc:description/>
  <cp:lastModifiedBy>Patrick Jones</cp:lastModifiedBy>
  <cp:revision>137</cp:revision>
  <cp:lastPrinted>2013-02-07T22:29:55Z</cp:lastPrinted>
  <dcterms:created xsi:type="dcterms:W3CDTF">2013-02-01T20:13:10Z</dcterms:created>
  <dcterms:modified xsi:type="dcterms:W3CDTF">2014-09-06T15:04:25Z</dcterms:modified>
  <cp:category/>
</cp:coreProperties>
</file>