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78" r:id="rId4"/>
    <p:sldId id="260" r:id="rId5"/>
    <p:sldId id="270" r:id="rId6"/>
    <p:sldId id="286" r:id="rId7"/>
    <p:sldId id="300" r:id="rId8"/>
    <p:sldId id="276" r:id="rId9"/>
    <p:sldId id="292" r:id="rId10"/>
    <p:sldId id="299" r:id="rId11"/>
    <p:sldId id="293" r:id="rId12"/>
    <p:sldId id="280" r:id="rId13"/>
    <p:sldId id="288" r:id="rId14"/>
    <p:sldId id="306" r:id="rId15"/>
    <p:sldId id="269" r:id="rId16"/>
    <p:sldId id="294" r:id="rId17"/>
    <p:sldId id="282" r:id="rId18"/>
    <p:sldId id="289" r:id="rId19"/>
    <p:sldId id="281" r:id="rId20"/>
    <p:sldId id="295" r:id="rId21"/>
    <p:sldId id="262" r:id="rId22"/>
    <p:sldId id="303" r:id="rId23"/>
    <p:sldId id="263" r:id="rId24"/>
    <p:sldId id="259" r:id="rId25"/>
    <p:sldId id="304" r:id="rId26"/>
    <p:sldId id="301" r:id="rId27"/>
    <p:sldId id="307" r:id="rId28"/>
    <p:sldId id="279" r:id="rId29"/>
    <p:sldId id="275" r:id="rId30"/>
    <p:sldId id="291" r:id="rId31"/>
    <p:sldId id="298" r:id="rId32"/>
    <p:sldId id="296" r:id="rId33"/>
    <p:sldId id="2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18"/>
    <p:restoredTop sz="94645"/>
  </p:normalViewPr>
  <p:slideViewPr>
    <p:cSldViewPr snapToGrid="0" snapToObjects="1">
      <p:cViewPr varScale="1">
        <p:scale>
          <a:sx n="133" d="100"/>
          <a:sy n="133" d="100"/>
        </p:scale>
        <p:origin x="749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1" d="100"/>
          <a:sy n="141" d="100"/>
        </p:scale>
        <p:origin x="50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8FC2E-E4F8-874F-B1C0-5B23D0328121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D5187-514F-784F-B446-A9E85F2744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C7B7A-6186-1B4C-83E3-A65D7F91AFC0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43580-BD9A-7E4D-9B95-C3F65FCA0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43580-BD9A-7E4D-9B95-C3F65FCA00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1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60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63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43580-BD9A-7E4D-9B95-C3F65FCA005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44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Logo</a:t>
            </a:r>
            <a:r>
              <a:rPr lang="en-US" baseline="0" dirty="0" smtClean="0"/>
              <a:t> height proportions: 100%, 85%, 65%, 40%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43580-BD9A-7E4D-9B95-C3F65FCA005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70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43580-BD9A-7E4D-9B95-C3F65FCA005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1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33182"/>
            <a:ext cx="12192000" cy="1168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17229" y="6356350"/>
            <a:ext cx="1765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7 - 8 June, 2016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43039"/>
            <a:ext cx="1219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64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509"/>
            <a:ext cx="12192000" cy="14833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43039"/>
            <a:ext cx="1219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00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318947"/>
            <a:ext cx="12192000" cy="124352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2F2F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43039"/>
            <a:ext cx="1219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20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09"/>
            <a:ext cx="12192000" cy="14833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43039"/>
            <a:ext cx="1219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83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509"/>
            <a:ext cx="12192000" cy="14833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43039"/>
            <a:ext cx="1219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215717"/>
            <a:ext cx="10515600" cy="1075575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5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509"/>
            <a:ext cx="12192000" cy="14833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243039"/>
            <a:ext cx="1219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89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43039"/>
            <a:ext cx="1219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80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5717"/>
            <a:ext cx="10515600" cy="1075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22123"/>
            <a:ext cx="10515600" cy="455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7229" y="6356350"/>
            <a:ext cx="1765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7 - 8 June,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2F914-301C-3648-9BBD-214E8A4FA8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85787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nold@peeringdb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peeringdb.com/api_specs/" TargetMode="External"/><Relationship Id="rId2" Type="http://schemas.openxmlformats.org/officeDocument/2006/relationships/hyperlink" Target="https://peeringdb.com/apidoc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eeringdb.github.io/django-peeringdb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eeringdb.github.io/peeringdb-p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grizz/pdb-exampl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ov.peeringdb.com/" TargetMode="External"/><Relationship Id="rId2" Type="http://schemas.openxmlformats.org/officeDocument/2006/relationships/hyperlink" Target="http://lists.peeringdb.com/cgi-bin/mailman/listinfo/pdb-&#173;gov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roductcom@lists.peeringdb.com" TargetMode="External"/><Relationship Id="rId2" Type="http://schemas.openxmlformats.org/officeDocument/2006/relationships/hyperlink" Target="mailto:support@peeringdb.com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mailto:sponsorship@peeringdb.com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peeringdb.com/" TargetMode="External"/><Relationship Id="rId13" Type="http://schemas.openxmlformats.org/officeDocument/2006/relationships/image" Target="../media/image51.png"/><Relationship Id="rId3" Type="http://schemas.openxmlformats.org/officeDocument/2006/relationships/hyperlink" Target="lists.peeringdb.com/cgi-bin/mailman/listinfo/pdb-announce" TargetMode="External"/><Relationship Id="rId7" Type="http://schemas.openxmlformats.org/officeDocument/2006/relationships/hyperlink" Target="http://lists.peeringdb.com/cgi-bin/mailman/listinfo/user-discuss" TargetMode="External"/><Relationship Id="rId12" Type="http://schemas.openxmlformats.org/officeDocument/2006/relationships/hyperlink" Target="https://www.facebook.com/peeringdb/" TargetMode="External"/><Relationship Id="rId2" Type="http://schemas.openxmlformats.org/officeDocument/2006/relationships/hyperlink" Target="http://lists.peeringdb.com/cgi-bin/mailman/listinfo/pdb-announc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ists.peeringdb.com/cgi-bin/mailman/listinfo/pdb-tech" TargetMode="External"/><Relationship Id="rId11" Type="http://schemas.openxmlformats.org/officeDocument/2006/relationships/hyperlink" Target="https://twitter.com/PeeringDB" TargetMode="External"/><Relationship Id="rId5" Type="http://schemas.openxmlformats.org/officeDocument/2006/relationships/hyperlink" Target="lists.peeringdb.com/cgi-bin/mailman/listinfo/pdb-gov" TargetMode="External"/><Relationship Id="rId10" Type="http://schemas.openxmlformats.org/officeDocument/2006/relationships/hyperlink" Target="mailto:support@peeringdb.com" TargetMode="External"/><Relationship Id="rId4" Type="http://schemas.openxmlformats.org/officeDocument/2006/relationships/hyperlink" Target="http://lists.peeringdb.com/cgi-bin/mailman/listinfo/pdb-gov" TargetMode="External"/><Relationship Id="rId9" Type="http://schemas.openxmlformats.org/officeDocument/2006/relationships/hyperlink" Target="mailto:stewards@lists.peeringdb.com" TargetMode="External"/><Relationship Id="rId1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eringdb.com/registration/register.php" TargetMode="External"/><Relationship Id="rId2" Type="http://schemas.openxmlformats.org/officeDocument/2006/relationships/hyperlink" Target="https://www.peeringdb.com/registe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peeringdb.com" TargetMode="External"/><Relationship Id="rId2" Type="http://schemas.openxmlformats.org/officeDocument/2006/relationships/hyperlink" Target="https://peeringdb.com/v1/dbexport/peeringdb.sq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PeeringDB</a:t>
            </a:r>
            <a:r>
              <a:rPr lang="en-US" dirty="0" smtClean="0"/>
              <a:t> 2.0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Arnold Nipper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hlinkClick r:id="rId3"/>
              </a:rPr>
              <a:t>arnold@peeringdb.com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5781" y="6356350"/>
            <a:ext cx="1828800" cy="365125"/>
          </a:xfrm>
        </p:spPr>
        <p:txBody>
          <a:bodyPr/>
          <a:lstStyle/>
          <a:p>
            <a:r>
              <a:rPr lang="de-DE" smtClean="0"/>
              <a:t>7 - 8 June, 2016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PeeringDB1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808" y="396677"/>
            <a:ext cx="3974592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Register or Request Affiliation to an Existing Organization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887" y="1496979"/>
            <a:ext cx="9352226" cy="47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754462" y="2066681"/>
            <a:ext cx="659027" cy="27432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53400" y="3125242"/>
            <a:ext cx="243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1. Go to Your Profile</a:t>
            </a:r>
          </a:p>
        </p:txBody>
      </p:sp>
      <p:cxnSp>
        <p:nvCxnSpPr>
          <p:cNvPr id="27" name="Straight Arrow Connector 26"/>
          <p:cNvCxnSpPr>
            <a:stCxn id="24" idx="0"/>
            <a:endCxn id="23" idx="4"/>
          </p:cNvCxnSpPr>
          <p:nvPr/>
        </p:nvCxnSpPr>
        <p:spPr>
          <a:xfrm flipH="1" flipV="1">
            <a:off x="9083976" y="2341001"/>
            <a:ext cx="288250" cy="784241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495500" y="2186129"/>
            <a:ext cx="3301314" cy="55193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24181" y="3125242"/>
            <a:ext cx="3504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2. Confirm Email Address 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(Click Here if not Confirmed)</a:t>
            </a:r>
          </a:p>
        </p:txBody>
      </p:sp>
      <p:cxnSp>
        <p:nvCxnSpPr>
          <p:cNvPr id="31" name="Straight Arrow Connector 30"/>
          <p:cNvCxnSpPr>
            <a:stCxn id="30" idx="0"/>
            <a:endCxn id="29" idx="2"/>
          </p:cNvCxnSpPr>
          <p:nvPr/>
        </p:nvCxnSpPr>
        <p:spPr>
          <a:xfrm flipV="1">
            <a:off x="2976220" y="2462097"/>
            <a:ext cx="1519280" cy="663145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495500" y="4334203"/>
            <a:ext cx="1293341" cy="75731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672281" y="4178279"/>
            <a:ext cx="2184044" cy="1938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3. Enter ASN or Organization Here</a:t>
            </a:r>
          </a:p>
          <a:p>
            <a:pPr algn="ctr"/>
            <a:r>
              <a:rPr lang="en-US" sz="2000" dirty="0" err="1" smtClean="0">
                <a:solidFill>
                  <a:schemeClr val="accent1"/>
                </a:solidFill>
              </a:rPr>
              <a:t>Autocomplete</a:t>
            </a:r>
            <a:r>
              <a:rPr lang="en-US" sz="2000" dirty="0" smtClean="0">
                <a:solidFill>
                  <a:schemeClr val="accent1"/>
                </a:solidFill>
              </a:rPr>
              <a:t> on Existing ASNs  and Organizations in </a:t>
            </a:r>
            <a:r>
              <a:rPr lang="en-US" sz="2000" dirty="0" err="1" smtClean="0">
                <a:solidFill>
                  <a:schemeClr val="accent1"/>
                </a:solidFill>
              </a:rPr>
              <a:t>PeeringDB</a:t>
            </a:r>
            <a:endParaRPr lang="en-US" sz="2000" dirty="0" smtClean="0">
              <a:solidFill>
                <a:schemeClr val="accent1"/>
              </a:solidFill>
            </a:endParaRPr>
          </a:p>
        </p:txBody>
      </p:sp>
      <p:cxnSp>
        <p:nvCxnSpPr>
          <p:cNvPr id="36" name="Straight Arrow Connector 35"/>
          <p:cNvCxnSpPr>
            <a:stCxn id="35" idx="3"/>
            <a:endCxn id="34" idx="2"/>
          </p:cNvCxnSpPr>
          <p:nvPr/>
        </p:nvCxnSpPr>
        <p:spPr>
          <a:xfrm flipV="1">
            <a:off x="3856325" y="4712860"/>
            <a:ext cx="639175" cy="434915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55624" y="3833128"/>
            <a:ext cx="2975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4. Click “Affiliate”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Existing: Organization Admin Needs to Approve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New: Generates a Support Ticket for Validation and Approval</a:t>
            </a:r>
          </a:p>
        </p:txBody>
      </p:sp>
      <p:cxnSp>
        <p:nvCxnSpPr>
          <p:cNvPr id="38" name="Straight Arrow Connector 37"/>
          <p:cNvCxnSpPr>
            <a:stCxn id="37" idx="1"/>
            <a:endCxn id="39" idx="3"/>
          </p:cNvCxnSpPr>
          <p:nvPr/>
        </p:nvCxnSpPr>
        <p:spPr>
          <a:xfrm flipH="1">
            <a:off x="6384324" y="4802624"/>
            <a:ext cx="1371300" cy="391318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5788841" y="5056782"/>
            <a:ext cx="595483" cy="27432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8200" y="1496978"/>
            <a:ext cx="10274643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311014" y="6162358"/>
            <a:ext cx="10274643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534" y="1924415"/>
            <a:ext cx="11204933" cy="336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User Management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7020" y="1578710"/>
            <a:ext cx="2329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Approve or Deny Pending Requests</a:t>
            </a:r>
          </a:p>
        </p:txBody>
      </p:sp>
      <p:sp>
        <p:nvSpPr>
          <p:cNvPr id="9" name="Oval 8"/>
          <p:cNvSpPr/>
          <p:nvPr/>
        </p:nvSpPr>
        <p:spPr>
          <a:xfrm>
            <a:off x="611649" y="2780845"/>
            <a:ext cx="2360152" cy="4401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1"/>
            <a:endCxn id="9" idx="0"/>
          </p:cNvCxnSpPr>
          <p:nvPr/>
        </p:nvCxnSpPr>
        <p:spPr>
          <a:xfrm flipH="1">
            <a:off x="1791725" y="1932653"/>
            <a:ext cx="495295" cy="84819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76319" y="1570472"/>
            <a:ext cx="395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Delegate Permissions for Members</a:t>
            </a:r>
          </a:p>
          <a:p>
            <a:pPr algn="ctr"/>
            <a:r>
              <a:rPr lang="en-US" sz="2000" dirty="0" err="1" smtClean="0">
                <a:solidFill>
                  <a:schemeClr val="accent1"/>
                </a:solidFill>
              </a:rPr>
              <a:t>Admins</a:t>
            </a:r>
            <a:r>
              <a:rPr lang="en-US" sz="2000" dirty="0" smtClean="0">
                <a:solidFill>
                  <a:schemeClr val="accent1"/>
                </a:solidFill>
              </a:rPr>
              <a:t> Have Access to Everything</a:t>
            </a:r>
          </a:p>
        </p:txBody>
      </p:sp>
      <p:sp>
        <p:nvSpPr>
          <p:cNvPr id="15" name="Oval 14"/>
          <p:cNvSpPr/>
          <p:nvPr/>
        </p:nvSpPr>
        <p:spPr>
          <a:xfrm>
            <a:off x="4658768" y="2261882"/>
            <a:ext cx="1097422" cy="4401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1"/>
            <a:endCxn id="15" idx="7"/>
          </p:cNvCxnSpPr>
          <p:nvPr/>
        </p:nvCxnSpPr>
        <p:spPr>
          <a:xfrm flipH="1">
            <a:off x="5595476" y="1924415"/>
            <a:ext cx="580843" cy="401926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0437339" y="4313082"/>
            <a:ext cx="825846" cy="4401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05624" y="4603177"/>
            <a:ext cx="945019" cy="4401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446638" y="5249278"/>
            <a:ext cx="355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Change User Access Levels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Admin – Administrator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Member – Delegate Permissions</a:t>
            </a:r>
          </a:p>
        </p:txBody>
      </p:sp>
      <p:cxnSp>
        <p:nvCxnSpPr>
          <p:cNvPr id="32" name="Straight Arrow Connector 31"/>
          <p:cNvCxnSpPr>
            <a:endCxn id="30" idx="2"/>
          </p:cNvCxnSpPr>
          <p:nvPr/>
        </p:nvCxnSpPr>
        <p:spPr>
          <a:xfrm flipV="1">
            <a:off x="5999977" y="4823253"/>
            <a:ext cx="1805647" cy="96795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20107" y="5435725"/>
            <a:ext cx="5771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Remove Users From the Organization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Does not Remove the User Account From </a:t>
            </a:r>
            <a:r>
              <a:rPr lang="en-US" sz="2000" dirty="0" err="1" smtClean="0">
                <a:solidFill>
                  <a:schemeClr val="accent1"/>
                </a:solidFill>
              </a:rPr>
              <a:t>PeeringDB</a:t>
            </a:r>
            <a:endParaRPr lang="en-US" sz="2000" dirty="0" smtClean="0">
              <a:solidFill>
                <a:schemeClr val="accent1"/>
              </a:solidFill>
            </a:endParaRPr>
          </a:p>
        </p:txBody>
      </p:sp>
      <p:cxnSp>
        <p:nvCxnSpPr>
          <p:cNvPr id="39" name="Straight Arrow Connector 38"/>
          <p:cNvCxnSpPr>
            <a:stCxn id="38" idx="0"/>
            <a:endCxn id="29" idx="3"/>
          </p:cNvCxnSpPr>
          <p:nvPr/>
        </p:nvCxnSpPr>
        <p:spPr>
          <a:xfrm flipV="1">
            <a:off x="9306054" y="4688774"/>
            <a:ext cx="1252227" cy="746951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Permission Delegation</a:t>
            </a:r>
            <a:endParaRPr lang="en-US" dirty="0"/>
          </a:p>
        </p:txBody>
      </p:sp>
      <p:pic>
        <p:nvPicPr>
          <p:cNvPr id="7" name="Content Placeholder 6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21621"/>
            <a:ext cx="10515600" cy="325729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32342" y="5678970"/>
            <a:ext cx="1017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User “rho” can Manage the “</a:t>
            </a:r>
            <a:r>
              <a:rPr lang="en-US" sz="2000" b="1" dirty="0" err="1" smtClean="0">
                <a:solidFill>
                  <a:schemeClr val="accent1"/>
                </a:solidFill>
              </a:rPr>
              <a:t>Equinix</a:t>
            </a:r>
            <a:r>
              <a:rPr lang="en-US" sz="2000" b="1" dirty="0" smtClean="0">
                <a:solidFill>
                  <a:schemeClr val="accent1"/>
                </a:solidFill>
              </a:rPr>
              <a:t> Connect” Network Record, and Any Exchange or Facility</a:t>
            </a:r>
          </a:p>
        </p:txBody>
      </p:sp>
      <p:cxnSp>
        <p:nvCxnSpPr>
          <p:cNvPr id="13" name="Straight Arrow Connector 12"/>
          <p:cNvCxnSpPr>
            <a:endCxn id="22" idx="3"/>
          </p:cNvCxnSpPr>
          <p:nvPr/>
        </p:nvCxnSpPr>
        <p:spPr>
          <a:xfrm flipH="1" flipV="1">
            <a:off x="2899719" y="4760703"/>
            <a:ext cx="1268627" cy="918267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79029" y="1639330"/>
            <a:ext cx="1017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User “</a:t>
            </a:r>
            <a:r>
              <a:rPr lang="en-US" sz="2000" b="1" dirty="0" err="1" smtClean="0">
                <a:solidFill>
                  <a:schemeClr val="accent1"/>
                </a:solidFill>
              </a:rPr>
              <a:t>equinix-uk</a:t>
            </a:r>
            <a:r>
              <a:rPr lang="en-US" sz="2000" b="1" dirty="0" smtClean="0">
                <a:solidFill>
                  <a:schemeClr val="accent1"/>
                </a:solidFill>
              </a:rPr>
              <a:t>” can Manage Several Network Records, but </a:t>
            </a:r>
            <a:r>
              <a:rPr lang="en-US" sz="2000" b="1" u="sng" dirty="0" smtClean="0">
                <a:solidFill>
                  <a:schemeClr val="accent1"/>
                </a:solidFill>
              </a:rPr>
              <a:t>no</a:t>
            </a:r>
            <a:r>
              <a:rPr lang="en-US" sz="2000" b="1" dirty="0" smtClean="0">
                <a:solidFill>
                  <a:schemeClr val="accent1"/>
                </a:solidFill>
              </a:rPr>
              <a:t> Exchanges or Facilities</a:t>
            </a:r>
          </a:p>
        </p:txBody>
      </p:sp>
      <p:cxnSp>
        <p:nvCxnSpPr>
          <p:cNvPr id="33" name="Straight Arrow Connector 32"/>
          <p:cNvCxnSpPr>
            <a:endCxn id="20" idx="3"/>
          </p:cNvCxnSpPr>
          <p:nvPr/>
        </p:nvCxnSpPr>
        <p:spPr>
          <a:xfrm flipH="1">
            <a:off x="2899719" y="2039440"/>
            <a:ext cx="1138882" cy="1089647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41314" y="3006811"/>
            <a:ext cx="487840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Create – New Entries in Record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Update – Change Existing Entries in Record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Delete – Delete Entries in Record</a:t>
            </a:r>
          </a:p>
        </p:txBody>
      </p:sp>
      <p:sp>
        <p:nvSpPr>
          <p:cNvPr id="16" name="Oval 15"/>
          <p:cNvSpPr/>
          <p:nvPr/>
        </p:nvSpPr>
        <p:spPr>
          <a:xfrm>
            <a:off x="5198074" y="2136406"/>
            <a:ext cx="774357" cy="42799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19782" y="2128916"/>
            <a:ext cx="774357" cy="42799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33252" y="2121426"/>
            <a:ext cx="774357" cy="42799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5" idx="0"/>
            <a:endCxn id="16" idx="5"/>
          </p:cNvCxnSpPr>
          <p:nvPr/>
        </p:nvCxnSpPr>
        <p:spPr>
          <a:xfrm flipH="1" flipV="1">
            <a:off x="5859029" y="2501719"/>
            <a:ext cx="2221488" cy="50509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7" idx="5"/>
          </p:cNvCxnSpPr>
          <p:nvPr/>
        </p:nvCxnSpPr>
        <p:spPr>
          <a:xfrm flipH="1" flipV="1">
            <a:off x="7580737" y="2494229"/>
            <a:ext cx="499780" cy="51258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0"/>
            <a:endCxn id="18" idx="3"/>
          </p:cNvCxnSpPr>
          <p:nvPr/>
        </p:nvCxnSpPr>
        <p:spPr>
          <a:xfrm flipV="1">
            <a:off x="8080517" y="2486739"/>
            <a:ext cx="666137" cy="52007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903151" y="2501719"/>
            <a:ext cx="1996568" cy="1254735"/>
          </a:xfrm>
          <a:prstGeom prst="roundRect">
            <a:avLst>
              <a:gd name="adj" fmla="val 322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03151" y="4357816"/>
            <a:ext cx="1996568" cy="805773"/>
          </a:xfrm>
          <a:prstGeom prst="roundRect">
            <a:avLst>
              <a:gd name="adj" fmla="val 322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Network Record Contact Information Permissions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174" y="1639330"/>
            <a:ext cx="5189838" cy="417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98538" y="1853514"/>
            <a:ext cx="48241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Separate Visibility Preferences for Each Role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Private – Organization Only (Default)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Users – Registered Users Only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Public – Anyone (no Login Required)</a:t>
            </a:r>
          </a:p>
          <a:p>
            <a:pPr algn="ctr"/>
            <a:endParaRPr lang="en-US" sz="2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Roles: 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Abuse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Policy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Technical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NOC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Public Relations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Sales</a:t>
            </a:r>
          </a:p>
          <a:p>
            <a:pPr algn="ctr"/>
            <a:endParaRPr lang="en-US" sz="2000" dirty="0" smtClean="0">
              <a:solidFill>
                <a:schemeClr val="accent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017230" y="4890322"/>
            <a:ext cx="1313200" cy="92755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1"/>
            <a:endCxn id="10" idx="7"/>
          </p:cNvCxnSpPr>
          <p:nvPr/>
        </p:nvCxnSpPr>
        <p:spPr>
          <a:xfrm flipH="1">
            <a:off x="3138116" y="3900228"/>
            <a:ext cx="3060422" cy="112593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Networks from ENOG area (selected)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329262"/>
              </p:ext>
            </p:extLst>
          </p:nvPr>
        </p:nvGraphicFramePr>
        <p:xfrm>
          <a:off x="838200" y="1961870"/>
          <a:ext cx="81279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IXP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#networks </a:t>
                      </a:r>
                      <a:r>
                        <a:rPr lang="de-DE" baseline="0" dirty="0" smtClean="0"/>
                        <a:t>@ </a:t>
                      </a:r>
                      <a:r>
                        <a:rPr lang="de-DE" baseline="0" dirty="0" smtClean="0"/>
                        <a:t>PeeringDB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#networks seen @IXP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MSK-IX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133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380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DATA-IX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DTEL-IX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UA-IX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SPB-IX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85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GigaNET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Global-IX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EKT-IX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43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PIRIX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NSK-IX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48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98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RESTful API Designed for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" dirty="0" smtClean="0"/>
              <a:t>All operations are supported and are designed to be automated</a:t>
            </a:r>
          </a:p>
          <a:p>
            <a:pPr lvl="1"/>
            <a:r>
              <a:rPr lang="en" dirty="0" smtClean="0"/>
              <a:t>Read</a:t>
            </a:r>
          </a:p>
          <a:p>
            <a:pPr lvl="1"/>
            <a:r>
              <a:rPr lang="en" dirty="0" smtClean="0"/>
              <a:t>Create</a:t>
            </a:r>
          </a:p>
          <a:p>
            <a:pPr lvl="1"/>
            <a:r>
              <a:rPr lang="en" dirty="0" smtClean="0"/>
              <a:t>Update</a:t>
            </a:r>
          </a:p>
          <a:p>
            <a:pPr lvl="1"/>
            <a:r>
              <a:rPr lang="en" dirty="0" smtClean="0"/>
              <a:t>Delete</a:t>
            </a:r>
          </a:p>
          <a:p>
            <a:pPr lvl="0"/>
            <a:r>
              <a:rPr lang="en" dirty="0" smtClean="0"/>
              <a:t>Each object type has an associated tag</a:t>
            </a:r>
          </a:p>
          <a:p>
            <a:pPr lvl="1"/>
            <a:r>
              <a:rPr lang="en" dirty="0" smtClean="0"/>
              <a:t>org</a:t>
            </a:r>
          </a:p>
          <a:p>
            <a:pPr lvl="1"/>
            <a:r>
              <a:rPr lang="en" dirty="0" smtClean="0"/>
              <a:t>net</a:t>
            </a:r>
          </a:p>
          <a:p>
            <a:pPr lvl="1"/>
            <a:r>
              <a:rPr lang="en-US" dirty="0" smtClean="0"/>
              <a:t>ix</a:t>
            </a:r>
          </a:p>
          <a:p>
            <a:pPr lvl="1"/>
            <a:r>
              <a:rPr lang="en-US" dirty="0" err="1" smtClean="0"/>
              <a:t>fac</a:t>
            </a:r>
            <a:endParaRPr lang="en" dirty="0" smtClean="0"/>
          </a:p>
          <a:p>
            <a:r>
              <a:rPr lang="en-US" dirty="0" smtClean="0"/>
              <a:t>List of objects: </a:t>
            </a:r>
            <a:r>
              <a:rPr lang="en-US" dirty="0" smtClean="0">
                <a:hlinkClick r:id="rId2"/>
              </a:rPr>
              <a:t>https://peeringdb.com/apidocs/</a:t>
            </a:r>
            <a:endParaRPr lang="en-US" dirty="0" smtClean="0"/>
          </a:p>
          <a:p>
            <a:r>
              <a:rPr lang="en-US" dirty="0" smtClean="0"/>
              <a:t>API documentation: </a:t>
            </a:r>
            <a:r>
              <a:rPr lang="en-US" dirty="0" smtClean="0">
                <a:hlinkClick r:id="rId3"/>
              </a:rPr>
              <a:t>http://docs.peeringdb.com/api_specs/</a:t>
            </a:r>
            <a:endParaRPr lang="en-US" dirty="0" smtClean="0"/>
          </a:p>
          <a:p>
            <a:pPr lvl="1"/>
            <a:endParaRPr lang="en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41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 smtClean="0"/>
              <a:t>Q</a:t>
            </a:r>
            <a:r>
              <a:rPr lang="en-US" dirty="0" smtClean="0"/>
              <a:t>u</a:t>
            </a:r>
            <a:r>
              <a:rPr lang="en" dirty="0" smtClean="0"/>
              <a:t>ick Examples Return Output in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22123"/>
            <a:ext cx="11114904" cy="4554840"/>
          </a:xfrm>
        </p:spPr>
        <p:txBody>
          <a:bodyPr/>
          <a:lstStyle/>
          <a:p>
            <a:r>
              <a:rPr lang="en" dirty="0" smtClean="0"/>
              <a:t>List all networks: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curl -X GET https://&lt;username&gt;:&lt;password&gt;@www.peeringdb.com/api/net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" dirty="0" smtClean="0"/>
              <a:t>Show a specific network: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curl -X GET https://&lt;username&gt;:&lt;password&gt;@www.peeringdb.com/api/net/20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10048" y="3443416"/>
            <a:ext cx="100439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meta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{}, 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data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[{"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20, "</a:t>
            </a:r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org_id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10356, 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org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{"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10356, 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"20C", 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website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"http://20c.com", 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notes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"", "</a:t>
            </a:r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net_set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[20], "</a:t>
            </a:r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fac_set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[], "</a:t>
            </a:r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ix_set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[], 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address1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"", 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address2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"", 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city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"Chicago", 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country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"US", 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state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"IL", "</a:t>
            </a:r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zipcode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"", 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created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"2014-11-17T14:59:34Z", 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updated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"2016-03-23T20:39:18Z", 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status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"ok"}, 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"20C", 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aka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"", "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website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"http://20c.com", "</a:t>
            </a:r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asn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": 63311, " ... 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41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/>
              <a:t>Local Database Sync</a:t>
            </a:r>
            <a:endParaRPr lang="en" dirty="0"/>
          </a:p>
        </p:txBody>
      </p:sp>
      <p:sp>
        <p:nvSpPr>
          <p:cNvPr id="167" name="Shape 167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" dirty="0" smtClean="0"/>
              <a:t>Database sync gives you a local copy of PeeringDB for customization or internal use</a:t>
            </a:r>
          </a:p>
          <a:p>
            <a:pPr lvl="1"/>
            <a:r>
              <a:rPr lang="en" dirty="0" smtClean="0"/>
              <a:t>Sync as often as you like</a:t>
            </a:r>
          </a:p>
          <a:p>
            <a:pPr lvl="1"/>
            <a:r>
              <a:rPr lang="en-US" dirty="0" smtClean="0"/>
              <a:t>Incremental sync is supported</a:t>
            </a:r>
            <a:endParaRPr lang="en" dirty="0" smtClean="0"/>
          </a:p>
          <a:p>
            <a:r>
              <a:rPr lang="en-US" dirty="0" smtClean="0"/>
              <a:t>Improves performance and reduces load on </a:t>
            </a:r>
            <a:r>
              <a:rPr lang="en-US" dirty="0" err="1" smtClean="0"/>
              <a:t>PeeringDB</a:t>
            </a:r>
            <a:r>
              <a:rPr lang="en-US" dirty="0" smtClean="0"/>
              <a:t> servers</a:t>
            </a:r>
            <a:endParaRPr lang="en" dirty="0" smtClean="0"/>
          </a:p>
          <a:p>
            <a:r>
              <a:rPr lang="en" dirty="0" smtClean="0"/>
              <a:t>Build custom indexes and interfaces</a:t>
            </a:r>
          </a:p>
          <a:p>
            <a:r>
              <a:rPr lang="en" dirty="0" smtClean="0"/>
              <a:t>Add custom fields</a:t>
            </a:r>
          </a:p>
          <a:p>
            <a:r>
              <a:rPr lang="en" dirty="0" smtClean="0"/>
              <a:t>Choice of database engines</a:t>
            </a:r>
          </a:p>
          <a:p>
            <a:pPr lvl="1"/>
            <a:r>
              <a:rPr lang="en" dirty="0" smtClean="0"/>
              <a:t>Currently supported: MySQL, Postgres, SQLite</a:t>
            </a:r>
          </a:p>
          <a:p>
            <a:r>
              <a:rPr lang="en" dirty="0" smtClean="0"/>
              <a:t>Sync using the provided tools or build your own using the API</a:t>
            </a:r>
          </a:p>
          <a:p>
            <a:pPr lvl="0"/>
            <a:endParaRPr lang="e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Django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</a:t>
            </a:r>
            <a:r>
              <a:rPr lang="en" dirty="0" smtClean="0"/>
              <a:t>jango-peeringdb is a Django library with a local PeeringDB database sync</a:t>
            </a:r>
          </a:p>
          <a:p>
            <a:pPr lvl="0"/>
            <a:r>
              <a:rPr lang="en" dirty="0" smtClean="0"/>
              <a:t>Defines the database schema to create a local database copy</a:t>
            </a:r>
          </a:p>
          <a:p>
            <a:pPr lvl="0"/>
            <a:r>
              <a:rPr lang="en" dirty="0" smtClean="0"/>
              <a:t>Easy to integrate in a common framework for locals tools and custom interfaces</a:t>
            </a:r>
          </a:p>
          <a:p>
            <a:pPr lvl="0"/>
            <a:r>
              <a:rPr lang="en" dirty="0" smtClean="0"/>
              <a:t>Supports multiple database engines (MySQL, Postgres, SQLite)</a:t>
            </a:r>
          </a:p>
          <a:p>
            <a:r>
              <a:rPr lang="en-US" dirty="0" smtClean="0"/>
              <a:t>Available at </a:t>
            </a:r>
            <a:r>
              <a:rPr lang="en-US" dirty="0" smtClean="0">
                <a:hlinkClick r:id="rId2"/>
              </a:rPr>
              <a:t>http://peeringdb.github.io/django-peeringdb/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 smtClean="0"/>
              <a:t>Python Client</a:t>
            </a:r>
            <a:endParaRPr lang="en" dirty="0"/>
          </a:p>
        </p:txBody>
      </p:sp>
      <p:sp>
        <p:nvSpPr>
          <p:cNvPr id="159" name="Shape 159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n" dirty="0" smtClean="0"/>
              <a:t>eeringdb-py is a Python client for PeeringDB</a:t>
            </a:r>
          </a:p>
          <a:p>
            <a:r>
              <a:rPr lang="en" dirty="0" smtClean="0"/>
              <a:t>Gets objects and outputs in JSON or YAML format</a:t>
            </a:r>
          </a:p>
          <a:p>
            <a:r>
              <a:rPr lang="en" dirty="0" smtClean="0"/>
              <a:t>Provides a whois-like display of records</a:t>
            </a:r>
          </a:p>
          <a:p>
            <a:r>
              <a:rPr lang="en" dirty="0" smtClean="0"/>
              <a:t>Integrated local database sync</a:t>
            </a:r>
          </a:p>
          <a:p>
            <a:r>
              <a:rPr lang="en" dirty="0" smtClean="0"/>
              <a:t>Python library for integration with custom tools</a:t>
            </a:r>
          </a:p>
          <a:p>
            <a:pPr lvl="0"/>
            <a:r>
              <a:rPr lang="en" dirty="0" smtClean="0"/>
              <a:t>Available at </a:t>
            </a:r>
            <a:r>
              <a:rPr lang="en-US" dirty="0" smtClean="0">
                <a:hlinkClick r:id="rId3"/>
              </a:rPr>
              <a:t>http://peeringdb.github.io/peeringdb-py/</a:t>
            </a:r>
            <a:endParaRPr lang="en-US" dirty="0" smtClean="0"/>
          </a:p>
          <a:p>
            <a:pPr lvl="0"/>
            <a:r>
              <a:rPr lang="en-US" dirty="0" smtClean="0"/>
              <a:t>Examples at </a:t>
            </a:r>
            <a:r>
              <a:rPr lang="en-US" dirty="0" smtClean="0">
                <a:hlinkClick r:id="rId4"/>
              </a:rPr>
              <a:t>https://github.com/grizz/pdb-examples</a:t>
            </a:r>
            <a:endParaRPr lang="e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PeeringDB 2.0</a:t>
            </a:r>
          </a:p>
          <a:p>
            <a:r>
              <a:rPr lang="en-US" dirty="0" smtClean="0"/>
              <a:t>Membership and Governance</a:t>
            </a:r>
          </a:p>
          <a:p>
            <a:r>
              <a:rPr lang="en-US" dirty="0" smtClean="0"/>
              <a:t>Committees</a:t>
            </a:r>
          </a:p>
          <a:p>
            <a:r>
              <a:rPr lang="en-US" dirty="0" smtClean="0"/>
              <a:t>Sponsorship</a:t>
            </a:r>
          </a:p>
          <a:p>
            <a:r>
              <a:rPr lang="en-US" dirty="0" smtClean="0"/>
              <a:t>Information and Resources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PeeringDB</a:t>
            </a:r>
            <a:r>
              <a:rPr lang="en-US" dirty="0" smtClean="0"/>
              <a:t> 2.0</a:t>
            </a:r>
          </a:p>
          <a:p>
            <a:r>
              <a:rPr lang="en-US" b="1" dirty="0" smtClean="0"/>
              <a:t>Membership and Governance</a:t>
            </a:r>
          </a:p>
          <a:p>
            <a:r>
              <a:rPr lang="en-US" b="1" dirty="0" smtClean="0"/>
              <a:t>Committees</a:t>
            </a:r>
          </a:p>
          <a:p>
            <a:r>
              <a:rPr lang="en-US" b="1" dirty="0" smtClean="0"/>
              <a:t>Sponsorship</a:t>
            </a:r>
          </a:p>
          <a:p>
            <a:r>
              <a:rPr lang="en-US" b="1" dirty="0" smtClean="0"/>
              <a:t>Information and Resources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Membership and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2123"/>
            <a:ext cx="11049000" cy="455484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PeeringDB</a:t>
            </a:r>
            <a:r>
              <a:rPr lang="en-US" dirty="0" smtClean="0"/>
              <a:t> organization formally formed 16 Dec, 2015</a:t>
            </a:r>
          </a:p>
          <a:p>
            <a:r>
              <a:rPr lang="en-US" dirty="0" err="1" smtClean="0"/>
              <a:t>PeeringDB</a:t>
            </a:r>
            <a:r>
              <a:rPr lang="en-US" dirty="0" smtClean="0"/>
              <a:t> 501</a:t>
            </a:r>
            <a:r>
              <a:rPr lang="de-DE" dirty="0" smtClean="0"/>
              <a:t>(c)(6) filed 7 Jan, 2016 (approved 24 Feb, 2016)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elections held April 2016: 94 organizations registered, 80 voted</a:t>
            </a:r>
          </a:p>
          <a:p>
            <a:r>
              <a:rPr lang="en-US" dirty="0" smtClean="0"/>
              <a:t>292 addresses subscribed to the Governance mailing list (as of 16 May 2016)</a:t>
            </a:r>
          </a:p>
          <a:p>
            <a:r>
              <a:rPr lang="en-US" dirty="0" smtClean="0"/>
              <a:t>A corporation, limited liability company, partnership or other legal business entity may be a Member of the Corporation.  Membership is determined by having both an active PeeringDB.com account and an individual representative or role subscription to the </a:t>
            </a:r>
            <a:r>
              <a:rPr lang="en-US" dirty="0" err="1" smtClean="0"/>
              <a:t>PeeringDB</a:t>
            </a:r>
            <a:r>
              <a:rPr lang="en-US" dirty="0" smtClean="0"/>
              <a:t> Governance mailing list: </a:t>
            </a:r>
          </a:p>
          <a:p>
            <a:pPr lvl="1"/>
            <a:r>
              <a:rPr lang="en-US" dirty="0" smtClean="0">
                <a:hlinkClick r:id="rId2"/>
              </a:rPr>
              <a:t>http://lists.peeringdb.com/cgi-bin/mailman/listinfo/pdb-gov </a:t>
            </a:r>
            <a:endParaRPr lang="en-US" dirty="0" smtClean="0"/>
          </a:p>
          <a:p>
            <a:pPr lvl="1"/>
            <a:r>
              <a:rPr lang="en-US" dirty="0" smtClean="0"/>
              <a:t>More information available at </a:t>
            </a:r>
            <a:r>
              <a:rPr lang="en-US" dirty="0" smtClean="0">
                <a:hlinkClick r:id="rId3"/>
              </a:rPr>
              <a:t>http://gov.peeringdb.com/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of Directors and Officers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46760" y="1532239"/>
          <a:ext cx="10698480" cy="4687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6160"/>
                <a:gridCol w="3566160"/>
                <a:gridCol w="3566160"/>
              </a:tblGrid>
              <a:tr h="2345278"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800" dirty="0" smtClean="0"/>
                        <a:t>Chris Caputo</a:t>
                      </a:r>
                      <a:r>
                        <a:rPr lang="en-US" sz="1800" baseline="0" dirty="0" smtClean="0"/>
                        <a:t> – </a:t>
                      </a:r>
                      <a:r>
                        <a:rPr lang="en-US" sz="1800" dirty="0" smtClean="0"/>
                        <a:t>Secretary &amp; Treasurer</a:t>
                      </a:r>
                    </a:p>
                    <a:p>
                      <a:pPr marL="0" lvl="1" algn="ctr"/>
                      <a:r>
                        <a:rPr lang="en-US" sz="1800" dirty="0" smtClean="0"/>
                        <a:t>(Non-Board Member)</a:t>
                      </a:r>
                    </a:p>
                  </a:txBody>
                  <a:tcPr marL="45720" marR="4572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800" dirty="0" smtClean="0"/>
                        <a:t>Patrick Gilmore </a:t>
                      </a:r>
                      <a:r>
                        <a:rPr lang="en-US" sz="1800" baseline="0" dirty="0" smtClean="0"/>
                        <a:t>– </a:t>
                      </a:r>
                      <a:r>
                        <a:rPr lang="en-US" sz="1800" dirty="0" smtClean="0"/>
                        <a:t>Director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(Term</a:t>
                      </a:r>
                      <a:r>
                        <a:rPr lang="en-US" sz="1800" baseline="0" dirty="0" smtClean="0"/>
                        <a:t> Expires 2017)</a:t>
                      </a:r>
                      <a:endParaRPr lang="en-US" sz="1800" dirty="0" smtClean="0"/>
                    </a:p>
                  </a:txBody>
                  <a:tcPr marL="45720" marR="4572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800" dirty="0" smtClean="0"/>
                        <a:t>Matt Griswold</a:t>
                      </a:r>
                      <a:r>
                        <a:rPr lang="en-US" sz="1800" baseline="0" dirty="0" smtClean="0"/>
                        <a:t> – </a:t>
                      </a:r>
                      <a:r>
                        <a:rPr lang="en-US" sz="1800" dirty="0" smtClean="0"/>
                        <a:t>Director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(Term</a:t>
                      </a:r>
                      <a:r>
                        <a:rPr lang="en-US" sz="1800" baseline="0" dirty="0" smtClean="0"/>
                        <a:t> Expires 2017)</a:t>
                      </a:r>
                      <a:endParaRPr lang="en-US" sz="1800" dirty="0" smtClean="0"/>
                    </a:p>
                  </a:txBody>
                  <a:tcPr marL="45720" marR="4572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1747"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800" dirty="0" smtClean="0"/>
                        <a:t>Aaron Hughes</a:t>
                      </a:r>
                      <a:r>
                        <a:rPr lang="en-US" sz="1800" baseline="0" dirty="0" smtClean="0"/>
                        <a:t> – </a:t>
                      </a:r>
                      <a:r>
                        <a:rPr lang="en-US" sz="1800" dirty="0" smtClean="0"/>
                        <a:t>President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(Term</a:t>
                      </a:r>
                      <a:r>
                        <a:rPr lang="en-US" sz="1800" baseline="0" dirty="0" smtClean="0"/>
                        <a:t> Expires 2018)</a:t>
                      </a:r>
                      <a:endParaRPr lang="en-US" sz="1800" dirty="0" smtClean="0"/>
                    </a:p>
                  </a:txBody>
                  <a:tcPr marL="45720" marR="4572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800" dirty="0" smtClean="0"/>
                        <a:t>Arnold Nipper</a:t>
                      </a:r>
                      <a:r>
                        <a:rPr lang="en-US" sz="1800" baseline="0" dirty="0" smtClean="0"/>
                        <a:t> – </a:t>
                      </a:r>
                      <a:r>
                        <a:rPr lang="en-US" sz="1800" dirty="0" smtClean="0"/>
                        <a:t>Director</a:t>
                      </a:r>
                    </a:p>
                    <a:p>
                      <a:pPr marL="0" lvl="1" algn="ctr"/>
                      <a:r>
                        <a:rPr lang="en-US" sz="1800" dirty="0" smtClean="0"/>
                        <a:t>(Term</a:t>
                      </a:r>
                      <a:r>
                        <a:rPr lang="en-US" sz="1800" baseline="0" dirty="0" smtClean="0"/>
                        <a:t> Expires 2017)</a:t>
                      </a:r>
                      <a:endParaRPr lang="en-US" sz="1800" dirty="0" smtClean="0"/>
                    </a:p>
                  </a:txBody>
                  <a:tcPr marL="45720" marR="4572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800" dirty="0" smtClean="0"/>
                        <a:t>Job </a:t>
                      </a:r>
                      <a:r>
                        <a:rPr lang="en-US" sz="1800" dirty="0" err="1" smtClean="0"/>
                        <a:t>Snijders</a:t>
                      </a:r>
                      <a:r>
                        <a:rPr lang="en-US" sz="1800" baseline="0" dirty="0" smtClean="0"/>
                        <a:t> – </a:t>
                      </a:r>
                      <a:r>
                        <a:rPr lang="en-US" sz="1800" dirty="0" smtClean="0"/>
                        <a:t>Vice President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(Term</a:t>
                      </a:r>
                      <a:r>
                        <a:rPr lang="en-US" sz="1800" baseline="0" dirty="0" smtClean="0"/>
                        <a:t> Expires 2018)</a:t>
                      </a:r>
                      <a:endParaRPr lang="en-US" sz="1800" dirty="0" smtClean="0"/>
                    </a:p>
                  </a:txBody>
                  <a:tcPr marL="45720" marR="4572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2" descr="C:\Users\Greg Hankins\Desktop\arnold.png"/>
          <p:cNvPicPr preferRelativeResize="0">
            <a:picLocks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270108" y="3931510"/>
            <a:ext cx="1691640" cy="1691640"/>
          </a:xfrm>
          <a:prstGeom prst="rect">
            <a:avLst/>
          </a:prstGeom>
          <a:noFill/>
        </p:spPr>
      </p:pic>
      <p:pic>
        <p:nvPicPr>
          <p:cNvPr id="11" name="Picture 4" descr="C:\Users\Greg Hankins\Desktop\job.png"/>
          <p:cNvPicPr preferRelativeResize="0">
            <a:picLocks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>
            <a:off x="8792369" y="3931510"/>
            <a:ext cx="1691640" cy="1691640"/>
          </a:xfrm>
          <a:prstGeom prst="rect">
            <a:avLst/>
          </a:prstGeom>
          <a:noFill/>
        </p:spPr>
      </p:pic>
      <p:pic>
        <p:nvPicPr>
          <p:cNvPr id="13" name="Picture 9" descr="C:\Users\Greg Hankins\Desktop\patrick.png"/>
          <p:cNvPicPr>
            <a:picLocks noChangeAspect="1" noChangeArrowheads="1"/>
          </p:cNvPicPr>
          <p:nvPr/>
        </p:nvPicPr>
        <p:blipFill>
          <a:blip r:embed="rId4" cstate="screen">
            <a:grayscl/>
          </a:blip>
          <a:srcRect/>
          <a:stretch>
            <a:fillRect/>
          </a:stretch>
        </p:blipFill>
        <p:spPr bwMode="auto">
          <a:xfrm>
            <a:off x="5270108" y="1586384"/>
            <a:ext cx="1691640" cy="1691640"/>
          </a:xfrm>
          <a:prstGeom prst="rect">
            <a:avLst/>
          </a:prstGeom>
          <a:noFill/>
        </p:spPr>
      </p:pic>
      <p:pic>
        <p:nvPicPr>
          <p:cNvPr id="48132" name="Picture 4" descr="speaker-Matt-Griswo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2369" y="1586384"/>
            <a:ext cx="1691640" cy="1691640"/>
          </a:xfrm>
          <a:prstGeom prst="rect">
            <a:avLst/>
          </a:prstGeom>
          <a:noFill/>
        </p:spPr>
      </p:pic>
      <p:pic>
        <p:nvPicPr>
          <p:cNvPr id="1027" name="Picture 3" descr="\\MISFITS\dudes\ghankins\IMG_0667.jpg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1652124" y="3931510"/>
            <a:ext cx="1691640" cy="1691640"/>
          </a:xfrm>
          <a:prstGeom prst="rect">
            <a:avLst/>
          </a:prstGeom>
          <a:noFill/>
        </p:spPr>
      </p:pic>
      <p:pic>
        <p:nvPicPr>
          <p:cNvPr id="3" name="Picture 2" descr="\\MISFITS\dudes\ghankins\Chris_Caputo.jpg"/>
          <p:cNvPicPr>
            <a:picLocks noChangeAspect="1" noChangeArrowheads="1"/>
          </p:cNvPicPr>
          <p:nvPr/>
        </p:nvPicPr>
        <p:blipFill>
          <a:blip r:embed="rId7" cstate="screen">
            <a:grayscl/>
          </a:blip>
          <a:srcRect/>
          <a:stretch>
            <a:fillRect/>
          </a:stretch>
        </p:blipFill>
        <p:spPr bwMode="auto">
          <a:xfrm>
            <a:off x="1652124" y="1586384"/>
            <a:ext cx="1691640" cy="169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24217"/>
            <a:ext cx="5181600" cy="395274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Manage administration of user accounts and </a:t>
            </a:r>
            <a:r>
              <a:rPr lang="en-US" sz="2000" dirty="0" err="1" smtClean="0"/>
              <a:t>PeeringDB</a:t>
            </a:r>
            <a:r>
              <a:rPr lang="en-US" sz="2000" dirty="0" smtClean="0"/>
              <a:t> records</a:t>
            </a:r>
          </a:p>
          <a:p>
            <a:r>
              <a:rPr lang="en-US" sz="2000" dirty="0" smtClean="0"/>
              <a:t>Answer support tickets</a:t>
            </a:r>
          </a:p>
          <a:p>
            <a:r>
              <a:rPr lang="en-US" sz="2000" dirty="0" smtClean="0"/>
              <a:t>Board members Job </a:t>
            </a:r>
            <a:r>
              <a:rPr lang="en-US" sz="2000" dirty="0" err="1" smtClean="0"/>
              <a:t>Snijders</a:t>
            </a:r>
            <a:r>
              <a:rPr lang="en-US" sz="2000" dirty="0" smtClean="0"/>
              <a:t> (Chair) and Arnold Nipper (Vice Chair)</a:t>
            </a:r>
          </a:p>
          <a:p>
            <a:r>
              <a:rPr lang="en-US" sz="2000" dirty="0" smtClean="0">
                <a:solidFill>
                  <a:schemeClr val="accent3"/>
                </a:solidFill>
              </a:rPr>
              <a:t>Seeking 0 community volunteers (1 year term)</a:t>
            </a:r>
          </a:p>
          <a:p>
            <a:r>
              <a:rPr lang="en-US" sz="2000" dirty="0" smtClean="0"/>
              <a:t>Contact: </a:t>
            </a:r>
            <a:r>
              <a:rPr lang="en-US" sz="2000" dirty="0" smtClean="0">
                <a:hlinkClick r:id="rId2"/>
              </a:rPr>
              <a:t>support@peeringdb.com</a:t>
            </a:r>
            <a:endParaRPr lang="en-US" sz="2000" dirty="0" smtClean="0"/>
          </a:p>
          <a:p>
            <a:pPr lvl="1"/>
            <a:endParaRPr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72200" y="2224217"/>
            <a:ext cx="5181600" cy="3952746"/>
          </a:xfrm>
        </p:spPr>
        <p:txBody>
          <a:bodyPr>
            <a:noAutofit/>
          </a:bodyPr>
          <a:lstStyle/>
          <a:p>
            <a:r>
              <a:rPr lang="en-US" sz="2000" dirty="0" smtClean="0"/>
              <a:t>Ask for input from the community on desired features</a:t>
            </a:r>
          </a:p>
          <a:p>
            <a:r>
              <a:rPr lang="en-US" sz="2000" dirty="0" smtClean="0"/>
              <a:t>Manage roadmap and development priorities</a:t>
            </a:r>
          </a:p>
          <a:p>
            <a:r>
              <a:rPr lang="en-US" sz="2000" dirty="0" smtClean="0"/>
              <a:t>Write </a:t>
            </a:r>
            <a:r>
              <a:rPr lang="en-US" sz="2000" dirty="0" err="1" smtClean="0"/>
              <a:t>SoWs</a:t>
            </a:r>
            <a:r>
              <a:rPr lang="en-US" sz="2000" dirty="0" smtClean="0"/>
              <a:t> to solicit bids to complete requested features</a:t>
            </a:r>
          </a:p>
          <a:p>
            <a:r>
              <a:rPr lang="en-US" sz="2000" dirty="0" smtClean="0"/>
              <a:t>Board members Aaron Hughes (Chair) and Matt Griswold (Vice Chair)</a:t>
            </a:r>
          </a:p>
          <a:p>
            <a:r>
              <a:rPr lang="en-US" sz="2000" dirty="0" smtClean="0">
                <a:solidFill>
                  <a:schemeClr val="accent3"/>
                </a:solidFill>
              </a:rPr>
              <a:t>Seeking 0 community volunteers (1 year term)</a:t>
            </a:r>
          </a:p>
          <a:p>
            <a:r>
              <a:rPr lang="en-US" sz="2000" dirty="0" smtClean="0"/>
              <a:t>Contact: </a:t>
            </a:r>
            <a:r>
              <a:rPr lang="en-US" sz="2000" dirty="0" smtClean="0">
                <a:hlinkClick r:id="rId3"/>
              </a:rPr>
              <a:t>productcom@lists.peeringdb.com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38198" y="1655807"/>
          <a:ext cx="10515604" cy="51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2"/>
                <a:gridCol w="52578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Admin Committee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Product Committee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3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99767" y="1573427"/>
          <a:ext cx="11792466" cy="4583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411"/>
                <a:gridCol w="1965411"/>
                <a:gridCol w="1965411"/>
                <a:gridCol w="1965411"/>
                <a:gridCol w="1965411"/>
                <a:gridCol w="1965411"/>
              </a:tblGrid>
              <a:tr h="22916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Kate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Gerry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Patrick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Gilmore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Charles </a:t>
                      </a:r>
                    </a:p>
                    <a:p>
                      <a:pPr algn="ctr"/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Gucker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Hankins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Florian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Hibler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Eric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Lindsjö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16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Arnold Nipper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Vice Chair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Robert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Philips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Eduardo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Ascenço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Reis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Job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Snijders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Chair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Michael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Still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Walt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Wollny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\\MISFITS\dudes\ghankins\SAM_3681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8186352" y="3931176"/>
            <a:ext cx="1691640" cy="1691640"/>
          </a:xfrm>
          <a:prstGeom prst="rect">
            <a:avLst/>
          </a:prstGeom>
          <a:noFill/>
        </p:spPr>
      </p:pic>
      <p:pic>
        <p:nvPicPr>
          <p:cNvPr id="3082" name="Picture 10" descr="C:\Users\Greg Hankins\Desktop\eric.png"/>
          <p:cNvPicPr preferRelativeResize="0"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>
            <a:off x="10158662" y="1634787"/>
            <a:ext cx="1691640" cy="1691640"/>
          </a:xfrm>
          <a:prstGeom prst="rect">
            <a:avLst/>
          </a:prstGeom>
          <a:noFill/>
        </p:spPr>
      </p:pic>
      <p:pic>
        <p:nvPicPr>
          <p:cNvPr id="3080" name="Picture 8" descr="C:\Users\Greg Hankins\Desktop\kate.png"/>
          <p:cNvPicPr>
            <a:picLocks noChangeAspect="1" noChangeArrowheads="1"/>
          </p:cNvPicPr>
          <p:nvPr/>
        </p:nvPicPr>
        <p:blipFill>
          <a:blip r:embed="rId4" cstate="screen">
            <a:grayscl/>
          </a:blip>
          <a:srcRect/>
          <a:stretch>
            <a:fillRect/>
          </a:stretch>
        </p:blipFill>
        <p:spPr bwMode="auto">
          <a:xfrm>
            <a:off x="325589" y="1634787"/>
            <a:ext cx="1691640" cy="16916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Committee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 descr="C:\Users\Greg Hankins\Desktop\arnold.png"/>
          <p:cNvPicPr preferRelativeResize="0">
            <a:picLocks noChangeAspect="1" noChangeArrowheads="1"/>
          </p:cNvPicPr>
          <p:nvPr/>
        </p:nvPicPr>
        <p:blipFill>
          <a:blip r:embed="rId5" cstate="screen">
            <a:grayscl/>
          </a:blip>
          <a:srcRect/>
          <a:stretch>
            <a:fillRect/>
          </a:stretch>
        </p:blipFill>
        <p:spPr bwMode="auto">
          <a:xfrm>
            <a:off x="325589" y="3931176"/>
            <a:ext cx="1691640" cy="1691640"/>
          </a:xfrm>
          <a:prstGeom prst="rect">
            <a:avLst/>
          </a:prstGeom>
          <a:noFill/>
        </p:spPr>
      </p:pic>
      <p:pic>
        <p:nvPicPr>
          <p:cNvPr id="3075" name="Picture 3" descr="C:\Users\Greg Hankins\Desktop\florian.png"/>
          <p:cNvPicPr>
            <a:picLocks noChangeAspect="1" noChangeArrowheads="1"/>
          </p:cNvPicPr>
          <p:nvPr/>
        </p:nvPicPr>
        <p:blipFill>
          <a:blip r:embed="rId6" cstate="screen">
            <a:grayscl/>
          </a:blip>
          <a:srcRect/>
          <a:stretch>
            <a:fillRect/>
          </a:stretch>
        </p:blipFill>
        <p:spPr bwMode="auto">
          <a:xfrm>
            <a:off x="8186352" y="1634787"/>
            <a:ext cx="1691640" cy="1691640"/>
          </a:xfrm>
          <a:prstGeom prst="rect">
            <a:avLst/>
          </a:prstGeom>
          <a:noFill/>
        </p:spPr>
      </p:pic>
      <p:pic>
        <p:nvPicPr>
          <p:cNvPr id="3076" name="Picture 4" descr="C:\Users\Greg Hankins\Desktop\job.png"/>
          <p:cNvPicPr preferRelativeResize="0">
            <a:picLocks noChangeAspect="1" noChangeArrowheads="1"/>
          </p:cNvPicPr>
          <p:nvPr/>
        </p:nvPicPr>
        <p:blipFill>
          <a:blip r:embed="rId7" cstate="screen">
            <a:grayscl/>
          </a:blip>
          <a:srcRect/>
          <a:stretch>
            <a:fillRect/>
          </a:stretch>
        </p:blipFill>
        <p:spPr bwMode="auto">
          <a:xfrm>
            <a:off x="6225497" y="3931176"/>
            <a:ext cx="1691640" cy="1691640"/>
          </a:xfrm>
          <a:prstGeom prst="rect">
            <a:avLst/>
          </a:prstGeom>
          <a:noFill/>
        </p:spPr>
      </p:pic>
      <p:pic>
        <p:nvPicPr>
          <p:cNvPr id="3077" name="Picture 5" descr="C:\Users\Greg Hankins\Desktop\greg.png"/>
          <p:cNvPicPr preferRelativeResize="0">
            <a:picLocks noChangeAspect="1" noChangeArrowheads="1"/>
          </p:cNvPicPr>
          <p:nvPr/>
        </p:nvPicPr>
        <p:blipFill>
          <a:blip r:embed="rId8" cstate="screen">
            <a:grayscl/>
          </a:blip>
          <a:srcRect/>
          <a:stretch>
            <a:fillRect/>
          </a:stretch>
        </p:blipFill>
        <p:spPr bwMode="auto">
          <a:xfrm>
            <a:off x="6225497" y="1634787"/>
            <a:ext cx="1691640" cy="1691640"/>
          </a:xfrm>
          <a:prstGeom prst="rect">
            <a:avLst/>
          </a:prstGeom>
          <a:noFill/>
        </p:spPr>
      </p:pic>
      <p:pic>
        <p:nvPicPr>
          <p:cNvPr id="3079" name="Picture 7" descr="C:\Users\Greg Hankins\Desktop\walt.png"/>
          <p:cNvPicPr preferRelativeResize="0">
            <a:picLocks noChangeAspect="1" noChangeArrowheads="1"/>
          </p:cNvPicPr>
          <p:nvPr/>
        </p:nvPicPr>
        <p:blipFill>
          <a:blip r:embed="rId9" cstate="screen">
            <a:grayscl/>
          </a:blip>
          <a:srcRect/>
          <a:stretch>
            <a:fillRect/>
          </a:stretch>
        </p:blipFill>
        <p:spPr bwMode="auto">
          <a:xfrm>
            <a:off x="10158662" y="3931176"/>
            <a:ext cx="1691640" cy="1691640"/>
          </a:xfrm>
          <a:prstGeom prst="rect">
            <a:avLst/>
          </a:prstGeom>
          <a:noFill/>
        </p:spPr>
      </p:pic>
      <p:pic>
        <p:nvPicPr>
          <p:cNvPr id="3081" name="Picture 9" descr="C:\Users\Greg Hankins\Desktop\patrick.png"/>
          <p:cNvPicPr>
            <a:picLocks noChangeAspect="1" noChangeArrowheads="1"/>
          </p:cNvPicPr>
          <p:nvPr/>
        </p:nvPicPr>
        <p:blipFill>
          <a:blip r:embed="rId10" cstate="screen">
            <a:grayscl/>
          </a:blip>
          <a:srcRect/>
          <a:stretch>
            <a:fillRect/>
          </a:stretch>
        </p:blipFill>
        <p:spPr bwMode="auto">
          <a:xfrm>
            <a:off x="2297532" y="1634787"/>
            <a:ext cx="1691640" cy="1691640"/>
          </a:xfrm>
          <a:prstGeom prst="rect">
            <a:avLst/>
          </a:prstGeom>
          <a:noFill/>
        </p:spPr>
      </p:pic>
      <p:pic>
        <p:nvPicPr>
          <p:cNvPr id="3083" name="Picture 11" descr="C:\Users\Greg Hankins\Desktop\eduardo.png"/>
          <p:cNvPicPr preferRelativeResize="0">
            <a:picLocks noChangeAspect="1" noChangeArrowheads="1"/>
          </p:cNvPicPr>
          <p:nvPr/>
        </p:nvPicPr>
        <p:blipFill>
          <a:blip r:embed="rId11" cstate="screen">
            <a:grayscl/>
          </a:blip>
          <a:srcRect/>
          <a:stretch>
            <a:fillRect/>
          </a:stretch>
        </p:blipFill>
        <p:spPr bwMode="auto">
          <a:xfrm>
            <a:off x="4248416" y="3931176"/>
            <a:ext cx="1691640" cy="1691640"/>
          </a:xfrm>
          <a:prstGeom prst="rect">
            <a:avLst/>
          </a:prstGeom>
          <a:noFill/>
        </p:spPr>
      </p:pic>
      <p:pic>
        <p:nvPicPr>
          <p:cNvPr id="1026" name="Picture 2" descr="\\MISFITS\dudes\ghankins\cgucker-picture.jpg"/>
          <p:cNvPicPr>
            <a:picLocks noChangeAspect="1" noChangeArrowheads="1"/>
          </p:cNvPicPr>
          <p:nvPr/>
        </p:nvPicPr>
        <p:blipFill>
          <a:blip r:embed="rId12" cstate="screen">
            <a:grayscl/>
          </a:blip>
          <a:srcRect/>
          <a:stretch>
            <a:fillRect/>
          </a:stretch>
        </p:blipFill>
        <p:spPr bwMode="auto">
          <a:xfrm>
            <a:off x="4248416" y="1634787"/>
            <a:ext cx="1691640" cy="1691640"/>
          </a:xfrm>
          <a:prstGeom prst="rect">
            <a:avLst/>
          </a:prstGeom>
          <a:noFill/>
        </p:spPr>
      </p:pic>
      <p:pic>
        <p:nvPicPr>
          <p:cNvPr id="7" name="Picture 2" descr="\\MISFITS\dudes\ghankins\IMG_3161.jpeg"/>
          <p:cNvPicPr>
            <a:picLocks noChangeAspect="1" noChangeArrowheads="1"/>
          </p:cNvPicPr>
          <p:nvPr/>
        </p:nvPicPr>
        <p:blipFill>
          <a:blip r:embed="rId13" cstate="print">
            <a:grayscl/>
          </a:blip>
          <a:srcRect/>
          <a:stretch>
            <a:fillRect/>
          </a:stretch>
        </p:blipFill>
        <p:spPr bwMode="auto">
          <a:xfrm>
            <a:off x="2297532" y="3931176"/>
            <a:ext cx="1691640" cy="1691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6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060620" y="1573427"/>
          <a:ext cx="10070760" cy="4583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4152"/>
                <a:gridCol w="2014152"/>
                <a:gridCol w="2014152"/>
                <a:gridCol w="2014152"/>
                <a:gridCol w="2014152"/>
              </a:tblGrid>
              <a:tr h="22916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Karthik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Arumugham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Matt Griswold –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Vice Chair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Hankins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Aaron Hughes  –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Chair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Martin J.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Levy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16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Eric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Loos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Stephen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McManus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Arnold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Nipper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Kay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Rechthien</a:t>
                      </a:r>
                      <a:r>
                        <a:rPr lang="en-US" sz="1600" dirty="0" smtClean="0"/>
                        <a:t> 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Committee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 descr="C:\Users\Greg Hankins\Desktop\arnold.png"/>
          <p:cNvPicPr preferRelativeResize="0"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247294" y="3931177"/>
            <a:ext cx="1691640" cy="1691640"/>
          </a:xfrm>
          <a:prstGeom prst="rect">
            <a:avLst/>
          </a:prstGeom>
          <a:noFill/>
        </p:spPr>
      </p:pic>
      <p:pic>
        <p:nvPicPr>
          <p:cNvPr id="3077" name="Picture 5" descr="C:\Users\Greg Hankins\Desktop\greg.png"/>
          <p:cNvPicPr preferRelativeResize="0"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247294" y="1631093"/>
            <a:ext cx="1691640" cy="1691640"/>
          </a:xfrm>
          <a:prstGeom prst="rect">
            <a:avLst/>
          </a:prstGeom>
          <a:noFill/>
        </p:spPr>
      </p:pic>
      <p:pic>
        <p:nvPicPr>
          <p:cNvPr id="18" name="Picture 4" descr="speaker-Matt-Griswo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087" y="1631093"/>
            <a:ext cx="1691640" cy="1691640"/>
          </a:xfrm>
          <a:prstGeom prst="rect">
            <a:avLst/>
          </a:prstGeom>
          <a:noFill/>
        </p:spPr>
      </p:pic>
      <p:pic>
        <p:nvPicPr>
          <p:cNvPr id="49154" name="Picture 2" descr="https://scontent-atl3-1.xx.fbcdn.net/v/t1.0-9/10369986_10152637334636574_306502609899307388_n.jpg?oh=d89a97efe81f2e124b42b2b4cad39531&amp;oe=57E7C5D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9271894" y="1631093"/>
            <a:ext cx="1691640" cy="1691640"/>
          </a:xfrm>
          <a:prstGeom prst="rect">
            <a:avLst/>
          </a:prstGeom>
          <a:noFill/>
        </p:spPr>
      </p:pic>
      <p:pic>
        <p:nvPicPr>
          <p:cNvPr id="2050" name="Picture 2" descr="\\MISFITS\dudes\ghankins\DSC_01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4030" y="3931177"/>
            <a:ext cx="1691640" cy="1691640"/>
          </a:xfrm>
          <a:prstGeom prst="rect">
            <a:avLst/>
          </a:prstGeom>
          <a:noFill/>
        </p:spPr>
      </p:pic>
      <p:pic>
        <p:nvPicPr>
          <p:cNvPr id="16" name="Picture 3" descr="\\MISFITS\dudes\ghankins\IMG_0667.jp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7264030" y="1631093"/>
            <a:ext cx="1691640" cy="1691640"/>
          </a:xfrm>
          <a:prstGeom prst="rect">
            <a:avLst/>
          </a:prstGeom>
          <a:noFill/>
        </p:spPr>
      </p:pic>
      <p:pic>
        <p:nvPicPr>
          <p:cNvPr id="1026" name="Picture 2" descr="\\MISFITS\dudes\ghankins\Switch headshots-6.jpg"/>
          <p:cNvPicPr>
            <a:picLocks noChangeAspect="1" noChangeArrowheads="1"/>
          </p:cNvPicPr>
          <p:nvPr/>
        </p:nvPicPr>
        <p:blipFill>
          <a:blip r:embed="rId8" cstate="screen">
            <a:grayscl/>
          </a:blip>
          <a:srcRect/>
          <a:stretch>
            <a:fillRect/>
          </a:stretch>
        </p:blipFill>
        <p:spPr bwMode="auto">
          <a:xfrm>
            <a:off x="1212599" y="1631093"/>
            <a:ext cx="1691640" cy="1691640"/>
          </a:xfrm>
          <a:prstGeom prst="rect">
            <a:avLst/>
          </a:prstGeom>
          <a:noFill/>
        </p:spPr>
      </p:pic>
      <p:pic>
        <p:nvPicPr>
          <p:cNvPr id="3" name="Picture 2" descr="\\MISFITS\dudes\ghankins\smcmanus.jpg"/>
          <p:cNvPicPr>
            <a:picLocks noChangeAspect="1" noChangeArrowheads="1"/>
          </p:cNvPicPr>
          <p:nvPr/>
        </p:nvPicPr>
        <p:blipFill>
          <a:blip r:embed="rId9" cstate="screen">
            <a:grayscl/>
          </a:blip>
          <a:srcRect/>
          <a:stretch>
            <a:fillRect/>
          </a:stretch>
        </p:blipFill>
        <p:spPr bwMode="auto">
          <a:xfrm>
            <a:off x="3238087" y="3931177"/>
            <a:ext cx="1691640" cy="169164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212599" y="3931177"/>
            <a:ext cx="1691640" cy="1691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\\MISFITS\dudes\ghankins\eric_loos.png"/>
          <p:cNvPicPr>
            <a:picLocks noChangeAspect="1" noChangeArrowheads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1424054" y="3939415"/>
            <a:ext cx="1261872" cy="1682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6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3459" y="3270417"/>
            <a:ext cx="4744952" cy="204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Become a PeeringDB Sponsor!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Diamond Sponsorship - $25,000 / year</a:t>
            </a:r>
          </a:p>
          <a:p>
            <a:pPr lvl="1"/>
            <a:r>
              <a:rPr lang="en-US" dirty="0" smtClean="0"/>
              <a:t>Limited to 2 sponsors</a:t>
            </a:r>
          </a:p>
          <a:p>
            <a:pPr lvl="1"/>
            <a:r>
              <a:rPr lang="en-US" dirty="0" smtClean="0"/>
              <a:t>Very large logo on top line of Sponsors page</a:t>
            </a:r>
          </a:p>
          <a:p>
            <a:pPr lvl="1"/>
            <a:r>
              <a:rPr lang="en-US" dirty="0" smtClean="0"/>
              <a:t>Diamond Sponsor badge display on all records</a:t>
            </a:r>
          </a:p>
          <a:p>
            <a:r>
              <a:rPr lang="en-US" dirty="0" smtClean="0"/>
              <a:t>Platinum Sponsorship - $10,000 / year</a:t>
            </a:r>
          </a:p>
          <a:p>
            <a:pPr lvl="1"/>
            <a:r>
              <a:rPr lang="en-US" dirty="0" smtClean="0"/>
              <a:t>Large logo on second line of Sponsors page</a:t>
            </a:r>
          </a:p>
          <a:p>
            <a:pPr lvl="1"/>
            <a:r>
              <a:rPr lang="en-US" dirty="0" smtClean="0"/>
              <a:t>Platinum Sponsor badge display on all records</a:t>
            </a:r>
          </a:p>
          <a:p>
            <a:r>
              <a:rPr lang="en-US" dirty="0" smtClean="0"/>
              <a:t>Gold Sponsorship - $5,000 / year</a:t>
            </a:r>
          </a:p>
          <a:p>
            <a:pPr lvl="1"/>
            <a:r>
              <a:rPr lang="en-US" dirty="0" smtClean="0"/>
              <a:t>Medium logo on third line of Sponsors page</a:t>
            </a:r>
          </a:p>
          <a:p>
            <a:pPr lvl="1"/>
            <a:r>
              <a:rPr lang="en-US" dirty="0" smtClean="0"/>
              <a:t>Gold Sponsor badge display on all records</a:t>
            </a:r>
          </a:p>
          <a:p>
            <a:r>
              <a:rPr lang="en-US" dirty="0" smtClean="0"/>
              <a:t>Silver Sponsorship - $2,500 / year</a:t>
            </a:r>
          </a:p>
          <a:p>
            <a:pPr lvl="1"/>
            <a:r>
              <a:rPr lang="en-US" dirty="0" smtClean="0"/>
              <a:t>Small logo on fourth line of Sponsors page</a:t>
            </a:r>
          </a:p>
          <a:p>
            <a:pPr lvl="1"/>
            <a:r>
              <a:rPr lang="en-US" dirty="0" smtClean="0"/>
              <a:t>Silver Sponsor badge display on all records</a:t>
            </a:r>
          </a:p>
          <a:p>
            <a:r>
              <a:rPr lang="en-US" dirty="0" smtClean="0"/>
              <a:t>Contact </a:t>
            </a:r>
            <a:r>
              <a:rPr lang="en-US" dirty="0" smtClean="0">
                <a:hlinkClick r:id="rId4"/>
              </a:rPr>
              <a:t>sponsorship@peeringdb.com</a:t>
            </a:r>
            <a:r>
              <a:rPr lang="en-US" dirty="0" smtClean="0"/>
              <a:t> for sponsorship info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9901" y="1795117"/>
            <a:ext cx="4032069" cy="13356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061622" y="3385751"/>
            <a:ext cx="932688" cy="21945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23459" y="3270417"/>
            <a:ext cx="474495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55361" y="1499287"/>
          <a:ext cx="10712627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8627"/>
                <a:gridCol w="9144000"/>
              </a:tblGrid>
              <a:tr h="118872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Diamond Sponsors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Platinum Sponsors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Gold </a:t>
                      </a:r>
                    </a:p>
                    <a:p>
                      <a:pPr algn="l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Sponsors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Silver </a:t>
                      </a:r>
                    </a:p>
                    <a:p>
                      <a:pPr algn="l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Sponsors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to our sponsors!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8" name="Picture 4" descr="C:\Users\Greg Hankins\Desktop\de-ci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8987" y="2893747"/>
            <a:ext cx="1025792" cy="77724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87" y="1636447"/>
            <a:ext cx="4277895" cy="914400"/>
          </a:xfrm>
          <a:prstGeom prst="rect">
            <a:avLst/>
          </a:prstGeom>
        </p:spPr>
      </p:pic>
      <p:pic>
        <p:nvPicPr>
          <p:cNvPr id="11" name="Picture 2" descr="https://www.caputo.com/pdb_logos/isoc_logo_rgbblue_lowr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7302" y="4173907"/>
            <a:ext cx="1469795" cy="594360"/>
          </a:xfrm>
          <a:prstGeom prst="rect">
            <a:avLst/>
          </a:prstGeom>
          <a:noFill/>
        </p:spPr>
      </p:pic>
      <p:pic>
        <p:nvPicPr>
          <p:cNvPr id="10243" name="Picture 3" descr="https://www.peeringdb.com/media/logos/FB-f-Logo__blue_10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8987" y="4173907"/>
            <a:ext cx="594360" cy="594360"/>
          </a:xfrm>
          <a:prstGeom prst="rect">
            <a:avLst/>
          </a:prstGeom>
          <a:noFill/>
        </p:spPr>
      </p:pic>
      <p:sp>
        <p:nvSpPr>
          <p:cNvPr id="34" name="Slide Number Placeholder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2F914-301C-3648-9BBD-214E8A4FA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1" descr="Digital Realt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1874" y="5179747"/>
            <a:ext cx="2259676" cy="365760"/>
          </a:xfrm>
          <a:prstGeom prst="rect">
            <a:avLst/>
          </a:prstGeom>
          <a:noFill/>
        </p:spPr>
      </p:pic>
      <p:pic>
        <p:nvPicPr>
          <p:cNvPr id="36" name="Picture 2" descr="France-I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69290" y="5179747"/>
            <a:ext cx="1442140" cy="365760"/>
          </a:xfrm>
          <a:prstGeom prst="rect">
            <a:avLst/>
          </a:prstGeom>
          <a:noFill/>
        </p:spPr>
      </p:pic>
      <p:pic>
        <p:nvPicPr>
          <p:cNvPr id="37" name="Picture 3" descr="Netno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6653" y="5774107"/>
            <a:ext cx="1791286" cy="365760"/>
          </a:xfrm>
          <a:prstGeom prst="rect">
            <a:avLst/>
          </a:prstGeom>
          <a:noFill/>
        </p:spPr>
      </p:pic>
      <p:pic>
        <p:nvPicPr>
          <p:cNvPr id="38" name="Picture 4" descr="Cologix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935" y="5179747"/>
            <a:ext cx="1143250" cy="365760"/>
          </a:xfrm>
          <a:prstGeom prst="rect">
            <a:avLst/>
          </a:prstGeom>
          <a:noFill/>
        </p:spPr>
      </p:pic>
      <p:pic>
        <p:nvPicPr>
          <p:cNvPr id="39" name="Picture 5" descr="Amsterdam Internet Exchange BV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68987" y="5179747"/>
            <a:ext cx="423462" cy="365760"/>
          </a:xfrm>
          <a:prstGeom prst="rect">
            <a:avLst/>
          </a:prstGeom>
          <a:noFill/>
        </p:spPr>
      </p:pic>
      <p:pic>
        <p:nvPicPr>
          <p:cNvPr id="40" name="Picture 6" descr="LINX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68987" y="5774107"/>
            <a:ext cx="853157" cy="365760"/>
          </a:xfrm>
          <a:prstGeom prst="rect">
            <a:avLst/>
          </a:prstGeom>
          <a:noFill/>
        </p:spPr>
      </p:pic>
      <p:pic>
        <p:nvPicPr>
          <p:cNvPr id="41" name="Picture 7" descr="NIX.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66114" y="5774107"/>
            <a:ext cx="1147078" cy="365760"/>
          </a:xfrm>
          <a:prstGeom prst="rect">
            <a:avLst/>
          </a:prstGeom>
          <a:noFill/>
        </p:spPr>
      </p:pic>
      <p:pic>
        <p:nvPicPr>
          <p:cNvPr id="42" name="Picture 8" descr="RIPE NC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1109" y="5774107"/>
            <a:ext cx="1505402" cy="365760"/>
          </a:xfrm>
          <a:prstGeom prst="rect">
            <a:avLst/>
          </a:prstGeom>
          <a:noFill/>
        </p:spPr>
      </p:pic>
      <p:pic>
        <p:nvPicPr>
          <p:cNvPr id="43" name="Picture 9" descr="NL-IX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13930" y="5774107"/>
            <a:ext cx="639226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2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Announce: </a:t>
            </a:r>
            <a:r>
              <a:rPr lang="en-US" sz="2400" dirty="0" smtClean="0">
                <a:hlinkClick r:id="rId2"/>
              </a:rPr>
              <a:t>http://lists.peeringdb.com/cgi-bin/mailman/listinfo/pdb-announce</a:t>
            </a:r>
            <a:endParaRPr lang="en-US" sz="2400" dirty="0" smtClean="0">
              <a:hlinkClick r:id="rId3"/>
            </a:endParaRPr>
          </a:p>
          <a:p>
            <a:r>
              <a:rPr lang="en-US" sz="2400" dirty="0" smtClean="0"/>
              <a:t>Governance: </a:t>
            </a:r>
            <a:r>
              <a:rPr lang="en-US" sz="2400" dirty="0" smtClean="0">
                <a:hlinkClick r:id="rId4"/>
              </a:rPr>
              <a:t>http://lists.peeringdb.com/cgi-bin/mailman/listinfo/pdb-gov</a:t>
            </a:r>
            <a:endParaRPr lang="en-US" sz="2400" dirty="0" smtClean="0">
              <a:hlinkClick r:id="rId5"/>
            </a:endParaRPr>
          </a:p>
          <a:p>
            <a:r>
              <a:rPr lang="en-US" sz="2400" dirty="0" smtClean="0"/>
              <a:t>Technical: </a:t>
            </a:r>
            <a:r>
              <a:rPr lang="en-US" sz="2400" dirty="0" smtClean="0">
                <a:hlinkClick r:id="rId6"/>
              </a:rPr>
              <a:t>http://lists.peeringdb.com/cgi-bin/mailman/listinfo/pdb-tech</a:t>
            </a:r>
          </a:p>
          <a:p>
            <a:r>
              <a:rPr lang="en-US" sz="2400" dirty="0" smtClean="0"/>
              <a:t>User Discuss: </a:t>
            </a:r>
            <a:r>
              <a:rPr lang="en-US" sz="2400" dirty="0" smtClean="0">
                <a:hlinkClick r:id="rId7"/>
              </a:rPr>
              <a:t>http://lists.peeringdb.com/cgi-bin/mailman/listinfo/user-discuss</a:t>
            </a:r>
            <a:endParaRPr lang="en-US" sz="2400" dirty="0" smtClean="0"/>
          </a:p>
          <a:p>
            <a:pPr lvl="0"/>
            <a:endParaRPr lang="en-US" sz="2400" dirty="0" smtClean="0"/>
          </a:p>
        </p:txBody>
      </p:sp>
      <p:sp>
        <p:nvSpPr>
          <p:cNvPr id="29" name="Content Placeholder 28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8438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 smtClean="0"/>
              <a:t>Docs, presentations, guides: </a:t>
            </a:r>
            <a:r>
              <a:rPr lang="en-US" sz="2400" dirty="0" smtClean="0">
                <a:hlinkClick r:id="rId8"/>
              </a:rPr>
              <a:t>http://docs.peeringdb.com/</a:t>
            </a:r>
            <a:endParaRPr lang="en-US" sz="2400" dirty="0" smtClean="0"/>
          </a:p>
          <a:p>
            <a:r>
              <a:rPr lang="en-US" sz="2400" dirty="0" smtClean="0"/>
              <a:t>Board and Officers: </a:t>
            </a:r>
            <a:r>
              <a:rPr lang="en-US" sz="2400" dirty="0" smtClean="0">
                <a:hlinkClick r:id="rId9"/>
              </a:rPr>
              <a:t>stewards@lists.peeringdb.com</a:t>
            </a:r>
            <a:endParaRPr lang="en-US" sz="2400" dirty="0" smtClean="0"/>
          </a:p>
          <a:p>
            <a:r>
              <a:rPr lang="en-US" sz="2400" dirty="0" err="1" smtClean="0"/>
              <a:t>Admins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10"/>
              </a:rPr>
              <a:t>support@peeringdb.com</a:t>
            </a:r>
            <a:endParaRPr lang="en-US" sz="2400" dirty="0" smtClean="0"/>
          </a:p>
          <a:p>
            <a:r>
              <a:rPr lang="en-US" sz="2400" dirty="0" smtClean="0">
                <a:solidFill>
                  <a:prstClr val="black"/>
                </a:solidFill>
                <a:hlinkClick r:id="rId11"/>
              </a:rPr>
              <a:t>@</a:t>
            </a:r>
            <a:r>
              <a:rPr lang="en-US" sz="2400" dirty="0" err="1" smtClean="0">
                <a:solidFill>
                  <a:prstClr val="black"/>
                </a:solidFill>
                <a:hlinkClick r:id="rId11"/>
              </a:rPr>
              <a:t>PeeringDB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  <a:hlinkClick r:id="rId12"/>
              </a:rPr>
              <a:t>https://www.facebook.com/peeringdb/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218" name="AutoShape 2" descr="http://www.open-ix.org/wp-content/uploads/2015/11/twitte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http://www.open-ix.org/wp-content/uploads/2015/11/twitte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https://www.facebookbrand.com/img/assets/asset.f.logo.l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72254" y="4067647"/>
            <a:ext cx="398954" cy="398954"/>
          </a:xfrm>
          <a:prstGeom prst="rect">
            <a:avLst/>
          </a:prstGeom>
          <a:noFill/>
        </p:spPr>
      </p:pic>
      <p:pic>
        <p:nvPicPr>
          <p:cNvPr id="12" name="Picture 11" descr="twitter.png"/>
          <p:cNvPicPr preferRelativeResize="0"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973192" y="3632204"/>
            <a:ext cx="398015" cy="398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Thanks to Richard Turkbergen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PeeringDB</a:t>
            </a:r>
            <a:r>
              <a:rPr lang="en-US" dirty="0" smtClean="0"/>
              <a:t> Board hereby expresses its enormous appreciation to Richard A. </a:t>
            </a:r>
            <a:r>
              <a:rPr lang="en-US" dirty="0" err="1" smtClean="0"/>
              <a:t>Turkbergen</a:t>
            </a:r>
            <a:r>
              <a:rPr lang="en-US" dirty="0" smtClean="0"/>
              <a:t> (née </a:t>
            </a:r>
            <a:r>
              <a:rPr lang="en-US" dirty="0" err="1" smtClean="0"/>
              <a:t>Steenbergen</a:t>
            </a:r>
            <a:r>
              <a:rPr lang="en-US" dirty="0" smtClean="0"/>
              <a:t>) for his creation and donation of </a:t>
            </a:r>
            <a:r>
              <a:rPr lang="en-US" dirty="0" err="1" smtClean="0"/>
              <a:t>PeeringDB</a:t>
            </a:r>
            <a:r>
              <a:rPr lang="en-US" dirty="0" smtClean="0"/>
              <a:t> to the organization.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 descr="\\MISFITS\dudes\ghankins\IMG_2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56332" y="2011367"/>
            <a:ext cx="4330364" cy="3711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1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PeeringDB?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PeeringDB is the database of peering information on the Internet</a:t>
            </a:r>
          </a:p>
          <a:p>
            <a:r>
              <a:rPr lang="en-US" smtClean="0"/>
              <a:t>Contains peering location and contact information for</a:t>
            </a:r>
          </a:p>
          <a:p>
            <a:pPr lvl="1"/>
            <a:r>
              <a:rPr lang="en-US" smtClean="0"/>
              <a:t>Networks</a:t>
            </a:r>
          </a:p>
          <a:p>
            <a:pPr lvl="1"/>
            <a:r>
              <a:rPr lang="en-US" smtClean="0"/>
              <a:t>Exchanges</a:t>
            </a:r>
          </a:p>
          <a:p>
            <a:pPr lvl="1"/>
            <a:r>
              <a:rPr lang="en-US" smtClean="0"/>
              <a:t>Facilities</a:t>
            </a:r>
          </a:p>
          <a:p>
            <a:r>
              <a:rPr lang="en-US" smtClean="0"/>
              <a:t>A PeeringDB record makes it easy for people to find you, and helps you to establish peering</a:t>
            </a:r>
          </a:p>
          <a:p>
            <a:pPr lvl="0"/>
            <a:r>
              <a:rPr lang="en" smtClean="0"/>
              <a:t>If you aren’t registered in PeeringDB, you can register at </a:t>
            </a:r>
            <a:r>
              <a:rPr lang="en-US" smtClean="0">
                <a:hlinkClick r:id="rId2"/>
              </a:rPr>
              <a:t>https://www.peeringdb.com/register</a:t>
            </a:r>
            <a:endParaRPr lang="en" smtClean="0">
              <a:hlinkClick r:id="rId3"/>
            </a:endParaRPr>
          </a:p>
          <a:p>
            <a:pPr lvl="0"/>
            <a:r>
              <a:rPr lang="en" smtClean="0"/>
              <a:t>We use basic verification for new accounts and require current whois information</a:t>
            </a:r>
          </a:p>
          <a:p>
            <a:pPr lvl="1"/>
            <a:r>
              <a:rPr lang="en" smtClean="0"/>
              <a:t>Please update your whois information</a:t>
            </a:r>
          </a:p>
          <a:p>
            <a:pPr lvl="1"/>
            <a:r>
              <a:rPr lang="en" smtClean="0"/>
              <a:t>Please register from a company email address</a:t>
            </a:r>
            <a:endParaRPr lang="e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5781" y="6356350"/>
            <a:ext cx="1828800" cy="365125"/>
          </a:xfrm>
        </p:spPr>
        <p:txBody>
          <a:bodyPr/>
          <a:lstStyle/>
          <a:p>
            <a:r>
              <a:rPr lang="de-DE" smtClean="0"/>
              <a:t>7 - 8 June, 2016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 descr="PeeringDB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808" y="396677"/>
            <a:ext cx="3974592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New Exchange to Your Organization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677" y="1539956"/>
            <a:ext cx="9326646" cy="463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6252518" y="2891481"/>
            <a:ext cx="1087396" cy="274320"/>
          </a:xfrm>
          <a:prstGeom prst="roundRect">
            <a:avLst>
              <a:gd name="adj" fmla="val 322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11327" y="1812324"/>
            <a:ext cx="1104155" cy="38913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39914" y="3496131"/>
            <a:ext cx="296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Generates a Support Ticket for Validation and Approval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3" idx="1"/>
            <a:endCxn id="8" idx="2"/>
          </p:cNvCxnSpPr>
          <p:nvPr/>
        </p:nvCxnSpPr>
        <p:spPr>
          <a:xfrm flipH="1" flipV="1">
            <a:off x="6796216" y="3165801"/>
            <a:ext cx="543698" cy="653496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11764" y="4957752"/>
            <a:ext cx="2347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Enter Exchange Info Here, Then Click “Submit Exchange”</a:t>
            </a:r>
          </a:p>
        </p:txBody>
      </p:sp>
      <p:cxnSp>
        <p:nvCxnSpPr>
          <p:cNvPr id="19" name="Straight Arrow Connector 18"/>
          <p:cNvCxnSpPr>
            <a:stCxn id="18" idx="1"/>
            <a:endCxn id="20" idx="3"/>
          </p:cNvCxnSpPr>
          <p:nvPr/>
        </p:nvCxnSpPr>
        <p:spPr>
          <a:xfrm flipH="1" flipV="1">
            <a:off x="6038336" y="4142462"/>
            <a:ext cx="1573428" cy="132312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58526" y="2311509"/>
            <a:ext cx="2879810" cy="3661906"/>
          </a:xfrm>
          <a:prstGeom prst="roundRect">
            <a:avLst>
              <a:gd name="adj" fmla="val 322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Your Exchange Record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490203" y="1499287"/>
            <a:ext cx="9211594" cy="4679092"/>
            <a:chOff x="1490203" y="1499287"/>
            <a:chExt cx="9211594" cy="4679092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0203" y="1499287"/>
              <a:ext cx="9211594" cy="467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1490203" y="1499287"/>
              <a:ext cx="9211594" cy="62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78811" y="4983892"/>
            <a:ext cx="2125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Enter Exchange Info Here, Then Click “Save”</a:t>
            </a:r>
          </a:p>
        </p:txBody>
      </p:sp>
      <p:cxnSp>
        <p:nvCxnSpPr>
          <p:cNvPr id="13" name="Straight Arrow Connector 12"/>
          <p:cNvCxnSpPr>
            <a:stCxn id="12" idx="1"/>
            <a:endCxn id="26" idx="3"/>
          </p:cNvCxnSpPr>
          <p:nvPr/>
        </p:nvCxnSpPr>
        <p:spPr>
          <a:xfrm flipH="1" flipV="1">
            <a:off x="6054812" y="4180705"/>
            <a:ext cx="1523999" cy="1311019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072714" y="2224216"/>
            <a:ext cx="2982098" cy="3912977"/>
          </a:xfrm>
          <a:prstGeom prst="roundRect">
            <a:avLst>
              <a:gd name="adj" fmla="val 322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27340" y="3408056"/>
            <a:ext cx="3651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Networks are Still Required to Associate their Record at a Facility or Exchange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149546" y="2310711"/>
            <a:ext cx="4343400" cy="685800"/>
          </a:xfrm>
          <a:prstGeom prst="roundRect">
            <a:avLst>
              <a:gd name="adj" fmla="val 3222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31" name="Straight Arrow Connector 30"/>
          <p:cNvCxnSpPr>
            <a:stCxn id="29" idx="0"/>
            <a:endCxn id="30" idx="2"/>
          </p:cNvCxnSpPr>
          <p:nvPr/>
        </p:nvCxnSpPr>
        <p:spPr>
          <a:xfrm flipH="1" flipV="1">
            <a:off x="8321246" y="2996511"/>
            <a:ext cx="131805" cy="411545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655805" y="1639329"/>
            <a:ext cx="3583460" cy="304800"/>
          </a:xfrm>
          <a:prstGeom prst="roundRect">
            <a:avLst>
              <a:gd name="adj" fmla="val 322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0017210" y="1577958"/>
            <a:ext cx="461319" cy="274320"/>
          </a:xfrm>
          <a:prstGeom prst="roundRect">
            <a:avLst>
              <a:gd name="adj" fmla="val 322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Your Exchange Record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241" y="1548714"/>
            <a:ext cx="4403519" cy="461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829587" y="2082683"/>
            <a:ext cx="26951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Enter LAN Info Here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Name – Optional Name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DOT1Q – 802.1Q Tag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MTU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IPv4/IPv6 Addresses</a:t>
            </a:r>
          </a:p>
        </p:txBody>
      </p:sp>
      <p:cxnSp>
        <p:nvCxnSpPr>
          <p:cNvPr id="10" name="Straight Arrow Connector 9"/>
          <p:cNvCxnSpPr>
            <a:stCxn id="9" idx="1"/>
            <a:endCxn id="11" idx="3"/>
          </p:cNvCxnSpPr>
          <p:nvPr/>
        </p:nvCxnSpPr>
        <p:spPr>
          <a:xfrm flipH="1" flipV="1">
            <a:off x="8153400" y="2798807"/>
            <a:ext cx="676187" cy="99484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038600" y="1820562"/>
            <a:ext cx="4114800" cy="1956489"/>
          </a:xfrm>
          <a:prstGeom prst="roundRect">
            <a:avLst>
              <a:gd name="adj" fmla="val 322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05167" y="4769707"/>
            <a:ext cx="760225" cy="38913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8200" y="4519188"/>
            <a:ext cx="26707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Add Facilities Here</a:t>
            </a:r>
          </a:p>
          <a:p>
            <a:pPr algn="ctr"/>
            <a:r>
              <a:rPr lang="en-US" sz="2000" dirty="0" err="1" smtClean="0">
                <a:solidFill>
                  <a:schemeClr val="accent1"/>
                </a:solidFill>
              </a:rPr>
              <a:t>Autocomplete</a:t>
            </a:r>
            <a:r>
              <a:rPr lang="en-US" sz="2000" dirty="0" smtClean="0">
                <a:solidFill>
                  <a:schemeClr val="accent1"/>
                </a:solidFill>
              </a:rPr>
              <a:t> on Existing Facilities, Must Contact Support to Add a New Facility</a:t>
            </a:r>
          </a:p>
        </p:txBody>
      </p:sp>
      <p:cxnSp>
        <p:nvCxnSpPr>
          <p:cNvPr id="20" name="Straight Arrow Connector 19"/>
          <p:cNvCxnSpPr>
            <a:endCxn id="18" idx="2"/>
          </p:cNvCxnSpPr>
          <p:nvPr/>
        </p:nvCxnSpPr>
        <p:spPr>
          <a:xfrm flipV="1">
            <a:off x="3508966" y="4964276"/>
            <a:ext cx="1796201" cy="37052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PeeringDB</a:t>
            </a:r>
            <a:r>
              <a:rPr lang="en-US" dirty="0" smtClean="0"/>
              <a:t> 2.0 is 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PeeringDB 2.0 launched 15 March, 2016</a:t>
            </a:r>
          </a:p>
          <a:p>
            <a:pPr lvl="1"/>
            <a:r>
              <a:rPr lang="en-US" smtClean="0"/>
              <a:t>Backend database (1.0) discontinued simultaneously</a:t>
            </a:r>
          </a:p>
          <a:p>
            <a:pPr lvl="1"/>
            <a:r>
              <a:rPr lang="en-US" smtClean="0"/>
              <a:t>Last legacy SQL dump for public consumption: </a:t>
            </a:r>
            <a:r>
              <a:rPr lang="en-US" smtClean="0">
                <a:hlinkClick r:id="rId2"/>
              </a:rPr>
              <a:t>https://peeringdb.com/v1/dbexport/peeringdb.sql</a:t>
            </a:r>
            <a:endParaRPr lang="en-US" smtClean="0"/>
          </a:p>
          <a:p>
            <a:pPr lvl="1"/>
            <a:r>
              <a:rPr lang="en-US" smtClean="0"/>
              <a:t>Investigating 404s for old SQL to contact users</a:t>
            </a:r>
          </a:p>
          <a:p>
            <a:pPr lvl="1"/>
            <a:r>
              <a:rPr lang="en-US" smtClean="0"/>
              <a:t>Questions to </a:t>
            </a:r>
            <a:r>
              <a:rPr lang="en-US" smtClean="0">
                <a:hlinkClick r:id="rId3"/>
              </a:rPr>
              <a:t>support@peeringdb.com</a:t>
            </a:r>
            <a:endParaRPr lang="en-US" smtClean="0"/>
          </a:p>
          <a:p>
            <a:r>
              <a:rPr lang="en-US" smtClean="0"/>
              <a:t>Challenges during the launch</a:t>
            </a:r>
          </a:p>
          <a:p>
            <a:pPr lvl="1"/>
            <a:r>
              <a:rPr lang="en-US" smtClean="0"/>
              <a:t>Very minor bug fixes required, but overall a success!</a:t>
            </a:r>
          </a:p>
          <a:p>
            <a:pPr lvl="1"/>
            <a:r>
              <a:rPr lang="en-US" smtClean="0"/>
              <a:t>Lots of support tickets</a:t>
            </a:r>
          </a:p>
          <a:p>
            <a:pPr lvl="1"/>
            <a:r>
              <a:rPr lang="en-US" smtClean="0"/>
              <a:t>20C (developer contractor) very responsive to community - thanks!</a:t>
            </a:r>
          </a:p>
          <a:p>
            <a:r>
              <a:rPr lang="en-US" smtClean="0"/>
              <a:t>Current release: 2.0.10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New Infrastructure Features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Complete rewrite in Python</a:t>
            </a:r>
          </a:p>
          <a:p>
            <a:pPr lvl="1"/>
            <a:r>
              <a:rPr lang="en-US" dirty="0" smtClean="0"/>
              <a:t>Python: fast and clean, widely used and supported</a:t>
            </a:r>
          </a:p>
          <a:p>
            <a:pPr lvl="1"/>
            <a:r>
              <a:rPr lang="en-US" dirty="0" smtClean="0"/>
              <a:t>HTML5: adaptive design for desktop and mobile</a:t>
            </a:r>
          </a:p>
          <a:p>
            <a:pPr lvl="1"/>
            <a:r>
              <a:rPr lang="en-US" dirty="0" smtClean="0"/>
              <a:t>Support for a </a:t>
            </a:r>
            <a:r>
              <a:rPr lang="en-US" dirty="0" err="1" smtClean="0"/>
              <a:t>multideveloper</a:t>
            </a:r>
            <a:r>
              <a:rPr lang="en-US" dirty="0" smtClean="0"/>
              <a:t> environment</a:t>
            </a:r>
          </a:p>
          <a:p>
            <a:r>
              <a:rPr lang="en-US" dirty="0" smtClean="0"/>
              <a:t>Redesigned schema with data validation </a:t>
            </a:r>
          </a:p>
          <a:p>
            <a:pPr lvl="1"/>
            <a:r>
              <a:rPr lang="en-US" dirty="0" smtClean="0"/>
              <a:t>All data is </a:t>
            </a:r>
            <a:r>
              <a:rPr lang="en-US" dirty="0" err="1" smtClean="0"/>
              <a:t>permissioned</a:t>
            </a:r>
            <a:r>
              <a:rPr lang="en-US" dirty="0" smtClean="0"/>
              <a:t> and editable</a:t>
            </a:r>
          </a:p>
          <a:p>
            <a:pPr lvl="1"/>
            <a:r>
              <a:rPr lang="en-US" dirty="0" smtClean="0"/>
              <a:t>Input validation on fields: IP addresses, email addresses, etc.</a:t>
            </a:r>
          </a:p>
          <a:p>
            <a:pPr lvl="1"/>
            <a:r>
              <a:rPr lang="en-US" dirty="0" smtClean="0"/>
              <a:t>Validation in </a:t>
            </a:r>
            <a:r>
              <a:rPr lang="en-US" dirty="0" err="1" smtClean="0"/>
              <a:t>PeeringDB</a:t>
            </a:r>
            <a:r>
              <a:rPr lang="en-US" dirty="0" smtClean="0"/>
              <a:t> record: dropdown box to select ASN at exchange</a:t>
            </a:r>
          </a:p>
          <a:p>
            <a:r>
              <a:rPr lang="en-US" dirty="0" smtClean="0"/>
              <a:t>Data versioning</a:t>
            </a:r>
          </a:p>
          <a:p>
            <a:pPr lvl="1"/>
            <a:r>
              <a:rPr lang="en-US" dirty="0" smtClean="0"/>
              <a:t>Revision history for every data change</a:t>
            </a:r>
          </a:p>
          <a:p>
            <a:pPr lvl="1"/>
            <a:r>
              <a:rPr lang="en-US" dirty="0" smtClean="0"/>
              <a:t>Easy to restore and roll back </a:t>
            </a:r>
          </a:p>
          <a:p>
            <a:pPr lvl="1"/>
            <a:r>
              <a:rPr lang="en-US" dirty="0" smtClean="0"/>
              <a:t>Historical data import from CAIDA going back to 2010 (not available yet)</a:t>
            </a:r>
          </a:p>
          <a:p>
            <a:r>
              <a:rPr lang="en-US" dirty="0" err="1" smtClean="0"/>
              <a:t>RESTful</a:t>
            </a:r>
            <a:r>
              <a:rPr lang="en-US" dirty="0" smtClean="0"/>
              <a:t> API</a:t>
            </a:r>
          </a:p>
          <a:p>
            <a:pPr lvl="1"/>
            <a:r>
              <a:rPr lang="en-US" dirty="0" smtClean="0"/>
              <a:t>Stateless</a:t>
            </a:r>
          </a:p>
          <a:p>
            <a:pPr lvl="1"/>
            <a:r>
              <a:rPr lang="en-US" dirty="0" smtClean="0"/>
              <a:t>Incremental database syncs </a:t>
            </a:r>
          </a:p>
          <a:p>
            <a:pPr lvl="1"/>
            <a:r>
              <a:rPr lang="en-US" dirty="0" smtClean="0"/>
              <a:t>With documentation and tools, oh my!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 descr="\\MISFITS\dudes\ghankins\IMG_22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1613885"/>
            <a:ext cx="2515923" cy="4474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72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New User Features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" dirty="0" smtClean="0"/>
              <a:t>Facilities and exchanges can now update their own info</a:t>
            </a:r>
          </a:p>
          <a:p>
            <a:pPr lvl="1"/>
            <a:r>
              <a:rPr lang="en" dirty="0" smtClean="0"/>
              <a:t>Networks are still required to associate their record at a facility or exchange</a:t>
            </a:r>
          </a:p>
          <a:p>
            <a:r>
              <a:rPr lang="en" dirty="0" smtClean="0"/>
              <a:t>Multiple records of any type can be associated with an organization</a:t>
            </a:r>
          </a:p>
          <a:p>
            <a:pPr lvl="1"/>
            <a:r>
              <a:rPr lang="en" dirty="0" smtClean="0"/>
              <a:t>Simpler organization management with a single account for network, facility, exchange records</a:t>
            </a:r>
          </a:p>
          <a:p>
            <a:r>
              <a:rPr lang="en" dirty="0" smtClean="0"/>
              <a:t>One account can manage multiple organizations</a:t>
            </a:r>
          </a:p>
          <a:p>
            <a:pPr lvl="1"/>
            <a:r>
              <a:rPr lang="en" dirty="0" smtClean="0"/>
              <a:t>Manage all of the things with a single account</a:t>
            </a:r>
          </a:p>
          <a:p>
            <a:r>
              <a:rPr lang="en" dirty="0" smtClean="0"/>
              <a:t>Users can manage their accounts</a:t>
            </a:r>
          </a:p>
          <a:p>
            <a:pPr lvl="1"/>
            <a:r>
              <a:rPr lang="en" dirty="0" smtClean="0"/>
              <a:t>Admin account for an organization can delegate fine-grained permissions</a:t>
            </a:r>
          </a:p>
          <a:p>
            <a:r>
              <a:rPr lang="en" dirty="0" smtClean="0"/>
              <a:t>Contact info has permissions</a:t>
            </a:r>
          </a:p>
          <a:p>
            <a:pPr lvl="1"/>
            <a:r>
              <a:rPr lang="en" dirty="0" smtClean="0"/>
              <a:t>Private/users/public permissions</a:t>
            </a:r>
          </a:p>
          <a:p>
            <a:pPr lvl="1"/>
            <a:r>
              <a:rPr lang="en" dirty="0" smtClean="0"/>
              <a:t>All users must register, no more guest account</a:t>
            </a:r>
          </a:p>
          <a:p>
            <a:pPr lvl="1"/>
            <a:r>
              <a:rPr lang="en" dirty="0" smtClean="0"/>
              <a:t>Public view can see all info except contact info (no login needed) </a:t>
            </a:r>
          </a:p>
          <a:p>
            <a:r>
              <a:rPr lang="en" dirty="0" smtClean="0"/>
              <a:t>APIs and local database sync</a:t>
            </a:r>
          </a:p>
          <a:p>
            <a:pPr lvl="1"/>
            <a:r>
              <a:rPr lang="en" dirty="0" smtClean="0"/>
              <a:t>Sync PeeringDB to a local database in any engine format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02" y="1499082"/>
            <a:ext cx="9555737" cy="466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Multiple Records Under a Single Organization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938179" y="1549416"/>
            <a:ext cx="1680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Facilities are Shown Here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LINX has 1 Facility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60090" y="3401596"/>
            <a:ext cx="18231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Networks are Shown Here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LINX has 2 Network Records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4270" y="4217204"/>
            <a:ext cx="317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Exchanges are Shown Here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LINX has 6 Exchange Records</a:t>
            </a: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31" name="Straight Arrow Connector 30"/>
          <p:cNvCxnSpPr>
            <a:stCxn id="27" idx="1"/>
          </p:cNvCxnSpPr>
          <p:nvPr/>
        </p:nvCxnSpPr>
        <p:spPr>
          <a:xfrm flipH="1">
            <a:off x="8363825" y="2211136"/>
            <a:ext cx="1574354" cy="456563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1"/>
          </p:cNvCxnSpPr>
          <p:nvPr/>
        </p:nvCxnSpPr>
        <p:spPr>
          <a:xfrm flipH="1" flipV="1">
            <a:off x="8925886" y="3508632"/>
            <a:ext cx="1134204" cy="70857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3"/>
          </p:cNvCxnSpPr>
          <p:nvPr/>
        </p:nvCxnSpPr>
        <p:spPr>
          <a:xfrm>
            <a:off x="3782961" y="4571147"/>
            <a:ext cx="1275600" cy="227356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712" y="1549416"/>
            <a:ext cx="794952" cy="27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91602" y="1499082"/>
            <a:ext cx="10381783" cy="5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578443" y="1515763"/>
            <a:ext cx="7175157" cy="4621425"/>
            <a:chOff x="2578443" y="1515763"/>
            <a:chExt cx="7175157" cy="46214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2905260" y="1540477"/>
              <a:ext cx="6340790" cy="459671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578443" y="1515763"/>
              <a:ext cx="7175157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" dirty="0" smtClean="0"/>
              <a:t>One Account Managing Multiple Organizations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97080" y="2248930"/>
            <a:ext cx="229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Account “job” is Affiliated with 4 Organizations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8610600" y="1861754"/>
            <a:ext cx="986480" cy="895008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>
            <a:off x="7405816" y="2756762"/>
            <a:ext cx="2191264" cy="202942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270788" y="1540477"/>
            <a:ext cx="500449" cy="32127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Request Ownership of an Existing Organization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38200" y="1622123"/>
            <a:ext cx="10515600" cy="1145791"/>
          </a:xfrm>
        </p:spPr>
        <p:txBody>
          <a:bodyPr>
            <a:noAutofit/>
          </a:bodyPr>
          <a:lstStyle/>
          <a:p>
            <a:r>
              <a:rPr lang="en-US" sz="2400" dirty="0" smtClean="0"/>
              <a:t>Network records should already have an organization admin copied from </a:t>
            </a:r>
            <a:r>
              <a:rPr lang="en-US" sz="2400" dirty="0" err="1" smtClean="0"/>
              <a:t>PeeringDB</a:t>
            </a:r>
            <a:r>
              <a:rPr lang="en-US" sz="2400" dirty="0" smtClean="0"/>
              <a:t> 1.0 </a:t>
            </a:r>
          </a:p>
          <a:p>
            <a:r>
              <a:rPr lang="en-US" sz="2400" dirty="0" smtClean="0"/>
              <a:t>Facility and exchange records will need to have an organization admin assigned</a:t>
            </a:r>
          </a:p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7 - 8 June,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ENOG11, Moscow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44" y="2926125"/>
            <a:ext cx="11888512" cy="313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502869" y="3268563"/>
            <a:ext cx="5899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Click “Request Ownership”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Generates a Support Ticket for Validation and Approval</a:t>
            </a:r>
            <a:endParaRPr lang="en-US" sz="2000" b="1" dirty="0" smtClean="0">
              <a:solidFill>
                <a:schemeClr val="accent1"/>
              </a:solidFill>
            </a:endParaRPr>
          </a:p>
        </p:txBody>
      </p:sp>
      <p:cxnSp>
        <p:nvCxnSpPr>
          <p:cNvPr id="15" name="Straight Arrow Connector 14"/>
          <p:cNvCxnSpPr>
            <a:stCxn id="14" idx="3"/>
            <a:endCxn id="16" idx="1"/>
          </p:cNvCxnSpPr>
          <p:nvPr/>
        </p:nvCxnSpPr>
        <p:spPr>
          <a:xfrm>
            <a:off x="9402439" y="3622506"/>
            <a:ext cx="906159" cy="189754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308598" y="3630744"/>
            <a:ext cx="1562125" cy="36303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eringDB Corp I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0D5"/>
      </a:accent1>
      <a:accent2>
        <a:srgbClr val="F1943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2090</Words>
  <Application>Microsoft Office PowerPoint</Application>
  <PresentationFormat>Widescreen</PresentationFormat>
  <Paragraphs>427</Paragraphs>
  <Slides>33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Office Theme</vt:lpstr>
      <vt:lpstr>PeeringDB 2.0</vt:lpstr>
      <vt:lpstr>Agenda</vt:lpstr>
      <vt:lpstr>What is PeeringDB?</vt:lpstr>
      <vt:lpstr>PeeringDB 2.0 is Here!</vt:lpstr>
      <vt:lpstr>Key New Infrastructure Features</vt:lpstr>
      <vt:lpstr>Key New User Features</vt:lpstr>
      <vt:lpstr>Multiple Records Under a Single Organization</vt:lpstr>
      <vt:lpstr>One Account Managing Multiple Organizations</vt:lpstr>
      <vt:lpstr>Request Ownership of an Existing Organization</vt:lpstr>
      <vt:lpstr>Register or Request Affiliation to an Existing Organization</vt:lpstr>
      <vt:lpstr>Organization User Management</vt:lpstr>
      <vt:lpstr>Administrative Permission Delegation</vt:lpstr>
      <vt:lpstr>Network Record Contact Information Permissions</vt:lpstr>
      <vt:lpstr>Networks from ENOG area (selected)</vt:lpstr>
      <vt:lpstr>RESTful API Designed for Automation</vt:lpstr>
      <vt:lpstr>Quick Examples Return Output in JSON</vt:lpstr>
      <vt:lpstr>Local Database Sync</vt:lpstr>
      <vt:lpstr>Django Library</vt:lpstr>
      <vt:lpstr>Python Client</vt:lpstr>
      <vt:lpstr>Agenda</vt:lpstr>
      <vt:lpstr>Membership and Governance</vt:lpstr>
      <vt:lpstr>Board of Directors and Officers</vt:lpstr>
      <vt:lpstr>Committees</vt:lpstr>
      <vt:lpstr>Admin Committee</vt:lpstr>
      <vt:lpstr>Product Committee</vt:lpstr>
      <vt:lpstr>Become a PeeringDB Sponsor!</vt:lpstr>
      <vt:lpstr>Thank you to our sponsors!</vt:lpstr>
      <vt:lpstr>Information and Resources</vt:lpstr>
      <vt:lpstr>Thanks to Richard Turkbergen</vt:lpstr>
      <vt:lpstr>Questions?</vt:lpstr>
      <vt:lpstr>Adding a New Exchange to Your Organization</vt:lpstr>
      <vt:lpstr>Editing Your Exchange Record</vt:lpstr>
      <vt:lpstr>Editing Your Exchange Record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PeeringDB Update</dc:title>
  <dc:creator>Aaron Hughes</dc:creator>
  <cp:lastModifiedBy>Arnold Nipper</cp:lastModifiedBy>
  <cp:revision>311</cp:revision>
  <cp:lastPrinted>2016-04-06T19:31:16Z</cp:lastPrinted>
  <dcterms:created xsi:type="dcterms:W3CDTF">2016-02-04T18:12:44Z</dcterms:created>
  <dcterms:modified xsi:type="dcterms:W3CDTF">2016-06-07T11:27:06Z</dcterms:modified>
</cp:coreProperties>
</file>