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8" r:id="rId2"/>
    <p:sldId id="542" r:id="rId3"/>
    <p:sldId id="543" r:id="rId4"/>
    <p:sldId id="545" r:id="rId5"/>
    <p:sldId id="544" r:id="rId6"/>
    <p:sldId id="546" r:id="rId7"/>
    <p:sldId id="547" r:id="rId8"/>
    <p:sldId id="549" r:id="rId9"/>
    <p:sldId id="550" r:id="rId10"/>
    <p:sldId id="551" r:id="rId11"/>
    <p:sldId id="552" r:id="rId12"/>
    <p:sldId id="553" r:id="rId13"/>
    <p:sldId id="554" r:id="rId14"/>
    <p:sldId id="555" r:id="rId15"/>
    <p:sldId id="381" r:id="rId16"/>
  </p:sldIdLst>
  <p:sldSz cx="9144000" cy="5143500" type="screen16x9"/>
  <p:notesSz cx="6858000" cy="9144000"/>
  <p:defaultTextStyle>
    <a:defPPr>
      <a:defRPr lang="ru-RU"/>
    </a:defPPr>
    <a:lvl1pPr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07988" indent="49213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815975" indent="98425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223963" indent="147638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631950" indent="196850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1950FF"/>
    <a:srgbClr val="FF2F2F"/>
    <a:srgbClr val="FFFFFF"/>
    <a:srgbClr val="FF8181"/>
    <a:srgbClr val="E4E4E4"/>
    <a:srgbClr val="D3D3D3"/>
    <a:srgbClr val="E2E2E2"/>
    <a:srgbClr val="9D9D9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66" autoAdjust="0"/>
    <p:restoredTop sz="96215" autoAdjust="0"/>
  </p:normalViewPr>
  <p:slideViewPr>
    <p:cSldViewPr>
      <p:cViewPr varScale="1">
        <p:scale>
          <a:sx n="85" d="100"/>
          <a:sy n="85" d="100"/>
        </p:scale>
        <p:origin x="-341" y="-72"/>
      </p:cViewPr>
      <p:guideLst>
        <p:guide orient="horz" pos="1076"/>
        <p:guide orient="horz" pos="3208"/>
        <p:guide orient="horz" pos="849"/>
        <p:guide orient="horz" pos="2119"/>
        <p:guide orient="horz" pos="1847"/>
        <p:guide orient="horz" pos="2346"/>
        <p:guide orient="horz" pos="350"/>
        <p:guide orient="horz" pos="1257"/>
        <p:guide pos="3787"/>
        <p:guide pos="3243"/>
        <p:guide pos="204"/>
        <p:guide pos="748"/>
        <p:guide pos="2426"/>
        <p:guide pos="113"/>
        <p:guide pos="564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1" d="100"/>
        <a:sy n="71" d="100"/>
      </p:scale>
      <p:origin x="0" y="1596"/>
    </p:cViewPr>
  </p:sorter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81616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816169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88A8D78-D388-4AEB-A710-FF187C423FA5}" type="datetimeFigureOut">
              <a:rPr lang="ru-RU"/>
              <a:pPr>
                <a:defRPr/>
              </a:pPr>
              <a:t>28.05.2013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81616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816169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954B49D-121D-4545-94F2-900EA6B537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81616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816169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F102C8D-C7F3-4785-BEA7-9547436F0513}" type="datetimeFigureOut">
              <a:rPr lang="ru-RU"/>
              <a:pPr>
                <a:defRPr/>
              </a:pPr>
              <a:t>28.05.2013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81616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816169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5D60B2E-0A8E-40D2-B707-354EF7C654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815975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7988" algn="l" defTabSz="815975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5975" algn="l" defTabSz="815975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3963" algn="l" defTabSz="815975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1950" algn="l" defTabSz="815975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0422" algn="l" defTabSz="81616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8508" algn="l" defTabSz="81616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6591" algn="l" defTabSz="81616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4676" algn="l" defTabSz="81616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532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815975" fontAlgn="base">
              <a:spcBef>
                <a:spcPct val="0"/>
              </a:spcBef>
              <a:spcAft>
                <a:spcPct val="0"/>
              </a:spcAft>
            </a:pPr>
            <a:fld id="{103D39C6-3511-450E-8245-3FEF3F70BDE4}" type="slidenum">
              <a:rPr lang="ru-RU"/>
              <a:pPr defTabSz="815975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>
            <a:grpSpLocks/>
          </p:cNvGrpSpPr>
          <p:nvPr userDrawn="1"/>
        </p:nvGrpSpPr>
        <p:grpSpPr bwMode="auto">
          <a:xfrm>
            <a:off x="568325" y="1112838"/>
            <a:ext cx="1987550" cy="2798762"/>
            <a:chOff x="416496" y="1459961"/>
            <a:chExt cx="2688662" cy="3697231"/>
          </a:xfrm>
        </p:grpSpPr>
        <p:pic>
          <p:nvPicPr>
            <p:cNvPr id="3" name="Picture 2" descr="C:\Users\eletkina\Documents\orel_Minsvyaz_outlines_grey.jpg"/>
            <p:cNvPicPr>
              <a:picLocks noChangeAspect="1" noChangeArrowheads="1"/>
            </p:cNvPicPr>
            <p:nvPr/>
          </p:nvPicPr>
          <p:blipFill>
            <a:blip r:embed="rId2" cstate="print"/>
            <a:srcRect t="13725" b="13252"/>
            <a:stretch>
              <a:fillRect/>
            </a:stretch>
          </p:blipFill>
          <p:spPr bwMode="auto">
            <a:xfrm>
              <a:off x="488504" y="2711596"/>
              <a:ext cx="2367720" cy="2445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2" descr="C:\Users\eletkina\Documents\templ2.jpg"/>
            <p:cNvPicPr>
              <a:picLocks noChangeAspect="1" noChangeArrowheads="1"/>
            </p:cNvPicPr>
            <p:nvPr/>
          </p:nvPicPr>
          <p:blipFill>
            <a:blip r:embed="rId3" cstate="print"/>
            <a:srcRect l="27490"/>
            <a:stretch>
              <a:fillRect/>
            </a:stretch>
          </p:blipFill>
          <p:spPr bwMode="auto">
            <a:xfrm>
              <a:off x="416496" y="1459961"/>
              <a:ext cx="2688662" cy="1084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Прямоугольник 4"/>
          <p:cNvSpPr/>
          <p:nvPr userDrawn="1"/>
        </p:nvSpPr>
        <p:spPr>
          <a:xfrm>
            <a:off x="3175000" y="0"/>
            <a:ext cx="5969000" cy="7016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16" tIns="38958" rIns="77916" bIns="38958" anchor="ctr"/>
          <a:lstStyle/>
          <a:p>
            <a:pPr marL="457217" defTabSz="81616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3176588" y="4462463"/>
            <a:ext cx="5969000" cy="7016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16" tIns="38958" rIns="77916" bIns="38958" anchor="ctr"/>
          <a:lstStyle/>
          <a:p>
            <a:pPr marL="457217" defTabSz="81616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eletkina\Documents\templ2.jpg"/>
          <p:cNvPicPr>
            <a:picLocks noChangeAspect="1" noChangeArrowheads="1"/>
          </p:cNvPicPr>
          <p:nvPr userDrawn="1"/>
        </p:nvPicPr>
        <p:blipFill>
          <a:blip r:embed="rId2" cstate="print"/>
          <a:srcRect r="76994"/>
          <a:stretch>
            <a:fillRect/>
          </a:stretch>
        </p:blipFill>
        <p:spPr bwMode="auto">
          <a:xfrm>
            <a:off x="255588" y="84138"/>
            <a:ext cx="538162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C:\Users\eletkina\Documents\templ2.jpg"/>
          <p:cNvPicPr>
            <a:picLocks noChangeAspect="1" noChangeArrowheads="1"/>
          </p:cNvPicPr>
          <p:nvPr userDrawn="1"/>
        </p:nvPicPr>
        <p:blipFill>
          <a:blip r:embed="rId3" cstate="print"/>
          <a:srcRect l="27490"/>
          <a:stretch>
            <a:fillRect/>
          </a:stretch>
        </p:blipFill>
        <p:spPr bwMode="auto">
          <a:xfrm>
            <a:off x="7727950" y="252413"/>
            <a:ext cx="976313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5508625" y="209550"/>
            <a:ext cx="2133600" cy="274638"/>
          </a:xfrm>
          <a:prstGeom prst="rect">
            <a:avLst/>
          </a:prstGeom>
        </p:spPr>
        <p:txBody>
          <a:bodyPr lIns="77916" tIns="38958" rIns="77916" bIns="38958"/>
          <a:lstStyle>
            <a:lvl1pPr algn="r" defTabSz="816169" fontAlgn="auto">
              <a:spcBef>
                <a:spcPts val="0"/>
              </a:spcBef>
              <a:spcAft>
                <a:spcPts val="0"/>
              </a:spcAft>
              <a:defRPr sz="2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cs typeface="+mn-cs"/>
              </a:defRPr>
            </a:lvl1pPr>
          </a:lstStyle>
          <a:p>
            <a:pPr>
              <a:defRPr/>
            </a:pPr>
            <a:r>
              <a:rPr lang="ru-RU"/>
              <a:t> </a:t>
            </a:r>
            <a:fld id="{07F590A6-1BF3-44F4-9AAC-B682748C6A91}" type="slidenum">
              <a:rPr lang="ru-RU" sz="2300" spc="-300"/>
              <a:pPr>
                <a:defRPr/>
              </a:pPr>
              <a:t>‹#›</a:t>
            </a:fld>
            <a:endParaRPr lang="ru-RU" sz="2300" spc="-3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3175000" y="0"/>
            <a:ext cx="5969000" cy="51435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16" tIns="38958" rIns="77916" bIns="38958" anchor="ctr"/>
          <a:lstStyle/>
          <a:p>
            <a:pPr marL="457217" defTabSz="81616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 userDrawn="1"/>
        </p:nvSpPr>
        <p:spPr>
          <a:xfrm>
            <a:off x="3175000" y="2073275"/>
            <a:ext cx="5989638" cy="1219200"/>
          </a:xfrm>
          <a:prstGeom prst="rect">
            <a:avLst/>
          </a:prstGeom>
        </p:spPr>
        <p:txBody>
          <a:bodyPr lIns="77916" tIns="38958" rIns="77916" bIns="38958"/>
          <a:lstStyle>
            <a:lvl1pPr algn="ctr" defTabSz="957829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СПАСИБО ЗА ВНИМАНИЕ!</a:t>
            </a:r>
          </a:p>
        </p:txBody>
      </p:sp>
      <p:grpSp>
        <p:nvGrpSpPr>
          <p:cNvPr id="4" name="Группа 3"/>
          <p:cNvGrpSpPr>
            <a:grpSpLocks/>
          </p:cNvGrpSpPr>
          <p:nvPr userDrawn="1"/>
        </p:nvGrpSpPr>
        <p:grpSpPr bwMode="auto">
          <a:xfrm>
            <a:off x="568325" y="1112838"/>
            <a:ext cx="1987550" cy="2798762"/>
            <a:chOff x="416495" y="1459961"/>
            <a:chExt cx="2688662" cy="3697231"/>
          </a:xfrm>
        </p:grpSpPr>
        <p:pic>
          <p:nvPicPr>
            <p:cNvPr id="5" name="Picture 2" descr="C:\Users\eletkina\Documents\orel_Minsvyaz_outlines_grey.jpg"/>
            <p:cNvPicPr>
              <a:picLocks noChangeAspect="1" noChangeArrowheads="1"/>
            </p:cNvPicPr>
            <p:nvPr/>
          </p:nvPicPr>
          <p:blipFill>
            <a:blip r:embed="rId2" cstate="print"/>
            <a:srcRect t="13725" b="13252"/>
            <a:stretch>
              <a:fillRect/>
            </a:stretch>
          </p:blipFill>
          <p:spPr bwMode="auto">
            <a:xfrm>
              <a:off x="488504" y="2711596"/>
              <a:ext cx="2367720" cy="2445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" descr="C:\Users\eletkina\Documents\templ2.jpg"/>
            <p:cNvPicPr>
              <a:picLocks noChangeAspect="1" noChangeArrowheads="1"/>
            </p:cNvPicPr>
            <p:nvPr/>
          </p:nvPicPr>
          <p:blipFill>
            <a:blip r:embed="rId3" cstate="print"/>
            <a:srcRect l="27490"/>
            <a:stretch>
              <a:fillRect/>
            </a:stretch>
          </p:blipFill>
          <p:spPr bwMode="auto">
            <a:xfrm>
              <a:off x="416495" y="1459961"/>
              <a:ext cx="2688662" cy="1084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6"/>
            <a:ext cx="7772400" cy="1102519"/>
          </a:xfrm>
          <a:prstGeom prst="rect">
            <a:avLst/>
          </a:prstGeom>
        </p:spPr>
        <p:txBody>
          <a:bodyPr lIns="77925" tIns="38963" rIns="77925" bIns="38963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77925" tIns="38963" rIns="77925" bIns="38963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8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6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6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0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lIns="77925" tIns="38963" rIns="77925" bIns="38963"/>
          <a:lstStyle>
            <a:lvl1pPr defTabSz="816169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lIns="77925" tIns="38963" rIns="77925" bIns="38963"/>
          <a:lstStyle>
            <a:lvl1pPr defTabSz="816169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lIns="77925" tIns="38963" rIns="77925" bIns="38963"/>
          <a:lstStyle>
            <a:lvl1pPr defTabSz="816169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D073309-A8BC-4557-A6C3-2CD25FCB6E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eletkina\Documents\templ2.jpg"/>
          <p:cNvPicPr>
            <a:picLocks noChangeAspect="1" noChangeArrowheads="1"/>
          </p:cNvPicPr>
          <p:nvPr userDrawn="1"/>
        </p:nvPicPr>
        <p:blipFill>
          <a:blip r:embed="rId2" cstate="print"/>
          <a:srcRect r="76994"/>
          <a:stretch>
            <a:fillRect/>
          </a:stretch>
        </p:blipFill>
        <p:spPr bwMode="auto">
          <a:xfrm>
            <a:off x="255588" y="84138"/>
            <a:ext cx="538162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 userDrawn="1"/>
        </p:nvSpPr>
        <p:spPr>
          <a:xfrm>
            <a:off x="977900" y="187325"/>
            <a:ext cx="42863" cy="43656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617" tIns="40808" rIns="81617" bIns="40808" anchor="ctr"/>
          <a:lstStyle/>
          <a:p>
            <a:pPr algn="ctr" defTabSz="816169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4F81BD"/>
              </a:solidFill>
            </a:endParaRPr>
          </a:p>
        </p:txBody>
      </p:sp>
      <p:pic>
        <p:nvPicPr>
          <p:cNvPr id="4" name="Picture 2" descr="C:\Users\eletkina\Documents\templ2.jpg"/>
          <p:cNvPicPr>
            <a:picLocks noChangeAspect="1" noChangeArrowheads="1"/>
          </p:cNvPicPr>
          <p:nvPr userDrawn="1"/>
        </p:nvPicPr>
        <p:blipFill>
          <a:blip r:embed="rId3" cstate="print"/>
          <a:srcRect l="27490"/>
          <a:stretch>
            <a:fillRect/>
          </a:stretch>
        </p:blipFill>
        <p:spPr bwMode="auto">
          <a:xfrm>
            <a:off x="7727950" y="252413"/>
            <a:ext cx="976313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5511800" y="377825"/>
            <a:ext cx="2133600" cy="274638"/>
          </a:xfrm>
          <a:prstGeom prst="rect">
            <a:avLst/>
          </a:prstGeom>
        </p:spPr>
        <p:txBody>
          <a:bodyPr lIns="77916" tIns="38958" rIns="77916" bIns="38958"/>
          <a:lstStyle>
            <a:lvl1pPr algn="r" defTabSz="816169" fontAlgn="auto">
              <a:spcBef>
                <a:spcPts val="0"/>
              </a:spcBef>
              <a:spcAft>
                <a:spcPts val="0"/>
              </a:spcAft>
              <a:defRPr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стр. </a:t>
            </a:r>
            <a:fld id="{45EE76A2-523A-46F2-8C95-ADBD87CC6634}" type="slidenum">
              <a:rPr lang="ru-RU" sz="1200" b="1"/>
              <a:pPr>
                <a:defRPr/>
              </a:pPr>
              <a:t>‹#›</a:t>
            </a:fld>
            <a:endParaRPr lang="ru-RU" sz="1200" b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>
            <a:grpSpLocks/>
          </p:cNvGrpSpPr>
          <p:nvPr userDrawn="1"/>
        </p:nvGrpSpPr>
        <p:grpSpPr bwMode="auto">
          <a:xfrm>
            <a:off x="971550" y="153988"/>
            <a:ext cx="42863" cy="546100"/>
            <a:chOff x="2216169" y="2894947"/>
            <a:chExt cx="36042" cy="540000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2216169" y="2894947"/>
              <a:ext cx="36042" cy="108313"/>
            </a:xfrm>
            <a:prstGeom prst="rect">
              <a:avLst/>
            </a:prstGeom>
            <a:solidFill>
              <a:srgbClr val="195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5783" tIns="47891" rIns="95783" bIns="47891" anchor="ctr"/>
            <a:lstStyle/>
            <a:p>
              <a:pPr algn="ctr" defTabSz="816169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216169" y="3003260"/>
              <a:ext cx="36042" cy="108314"/>
            </a:xfrm>
            <a:prstGeom prst="rect">
              <a:avLst/>
            </a:prstGeom>
            <a:solidFill>
              <a:srgbClr val="6600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5783" tIns="47891" rIns="95783" bIns="47891" anchor="ctr"/>
            <a:lstStyle/>
            <a:p>
              <a:pPr algn="ctr" defTabSz="816169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216169" y="3111575"/>
              <a:ext cx="36042" cy="106744"/>
            </a:xfrm>
            <a:prstGeom prst="rect">
              <a:avLst/>
            </a:prstGeom>
            <a:solidFill>
              <a:srgbClr val="CC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5783" tIns="47891" rIns="95783" bIns="47891" anchor="ctr"/>
            <a:lstStyle/>
            <a:p>
              <a:pPr algn="ctr" defTabSz="816169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216169" y="3218319"/>
              <a:ext cx="36042" cy="10831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5783" tIns="47891" rIns="95783" bIns="47891" anchor="ctr"/>
            <a:lstStyle/>
            <a:p>
              <a:pPr algn="ctr" defTabSz="816169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 userDrawn="1"/>
          </p:nvSpPr>
          <p:spPr>
            <a:xfrm>
              <a:off x="2216169" y="3326633"/>
              <a:ext cx="36042" cy="10831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5783" tIns="47891" rIns="95783" bIns="47891" anchor="ctr"/>
            <a:lstStyle/>
            <a:p>
              <a:pPr algn="ctr" defTabSz="816169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8" name="Picture 2" descr="C:\Users\eletkina\Documents\templ2.jpg"/>
          <p:cNvPicPr>
            <a:picLocks noChangeAspect="1" noChangeArrowheads="1"/>
          </p:cNvPicPr>
          <p:nvPr userDrawn="1"/>
        </p:nvPicPr>
        <p:blipFill>
          <a:blip r:embed="rId2" cstate="print"/>
          <a:srcRect l="27490"/>
          <a:stretch>
            <a:fillRect/>
          </a:stretch>
        </p:blipFill>
        <p:spPr bwMode="auto">
          <a:xfrm>
            <a:off x="1165225" y="69850"/>
            <a:ext cx="167005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C:\Users\eletkina\Documents\templ2.jpg"/>
          <p:cNvPicPr>
            <a:picLocks noChangeAspect="1" noChangeArrowheads="1"/>
          </p:cNvPicPr>
          <p:nvPr userDrawn="1"/>
        </p:nvPicPr>
        <p:blipFill>
          <a:blip r:embed="rId3" cstate="print"/>
          <a:srcRect r="76994"/>
          <a:stretch>
            <a:fillRect/>
          </a:stretch>
        </p:blipFill>
        <p:spPr bwMode="auto">
          <a:xfrm>
            <a:off x="255588" y="84138"/>
            <a:ext cx="538162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974725" y="158750"/>
            <a:ext cx="46038" cy="541338"/>
          </a:xfrm>
          <a:prstGeom prst="rect">
            <a:avLst/>
          </a:prstGeom>
          <a:solidFill>
            <a:srgbClr val="1950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617" tIns="40808" rIns="81617" bIns="40808" anchor="ctr"/>
          <a:lstStyle/>
          <a:p>
            <a:pPr algn="ctr" defTabSz="816169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4F81BD"/>
              </a:solidFill>
            </a:endParaRPr>
          </a:p>
        </p:txBody>
      </p:sp>
      <p:pic>
        <p:nvPicPr>
          <p:cNvPr id="3" name="Picture 2" descr="C:\Users\eletkina\Documents\templ2.jpg"/>
          <p:cNvPicPr>
            <a:picLocks noChangeAspect="1" noChangeArrowheads="1"/>
          </p:cNvPicPr>
          <p:nvPr userDrawn="1"/>
        </p:nvPicPr>
        <p:blipFill>
          <a:blip r:embed="rId2" cstate="print"/>
          <a:srcRect r="76994"/>
          <a:stretch>
            <a:fillRect/>
          </a:stretch>
        </p:blipFill>
        <p:spPr bwMode="auto">
          <a:xfrm>
            <a:off x="255588" y="84138"/>
            <a:ext cx="538162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Users\eletkina\Documents\templ2.jpg"/>
          <p:cNvPicPr>
            <a:picLocks noChangeAspect="1" noChangeArrowheads="1"/>
          </p:cNvPicPr>
          <p:nvPr userDrawn="1"/>
        </p:nvPicPr>
        <p:blipFill>
          <a:blip r:embed="rId3" cstate="print"/>
          <a:srcRect l="27490"/>
          <a:stretch>
            <a:fillRect/>
          </a:stretch>
        </p:blipFill>
        <p:spPr bwMode="auto">
          <a:xfrm>
            <a:off x="7727950" y="252413"/>
            <a:ext cx="976313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5508625" y="209550"/>
            <a:ext cx="2133600" cy="274638"/>
          </a:xfrm>
          <a:prstGeom prst="rect">
            <a:avLst/>
          </a:prstGeom>
        </p:spPr>
        <p:txBody>
          <a:bodyPr lIns="77916" tIns="38958" rIns="77916" bIns="38958"/>
          <a:lstStyle>
            <a:lvl1pPr algn="r" defTabSz="816169" fontAlgn="auto">
              <a:spcBef>
                <a:spcPts val="0"/>
              </a:spcBef>
              <a:spcAft>
                <a:spcPts val="0"/>
              </a:spcAft>
              <a:defRPr sz="2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cs typeface="+mn-cs"/>
              </a:defRPr>
            </a:lvl1pPr>
          </a:lstStyle>
          <a:p>
            <a:pPr>
              <a:defRPr/>
            </a:pPr>
            <a:r>
              <a:rPr lang="ru-RU"/>
              <a:t> </a:t>
            </a:r>
            <a:fld id="{096840CD-BB6D-44F2-A817-809639E55405}" type="slidenum">
              <a:rPr lang="ru-RU" sz="2300" spc="-300"/>
              <a:pPr>
                <a:defRPr/>
              </a:pPr>
              <a:t>‹#›</a:t>
            </a:fld>
            <a:endParaRPr lang="ru-RU" sz="2300" spc="-3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971550" y="158750"/>
            <a:ext cx="46038" cy="541338"/>
          </a:xfrm>
          <a:prstGeom prst="rect">
            <a:avLst/>
          </a:prstGeom>
          <a:solidFill>
            <a:srgbClr val="6600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617" tIns="40808" rIns="81617" bIns="40808" anchor="ctr"/>
          <a:lstStyle/>
          <a:p>
            <a:pPr algn="ctr" defTabSz="816169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4F81BD"/>
              </a:solidFill>
            </a:endParaRPr>
          </a:p>
        </p:txBody>
      </p:sp>
      <p:pic>
        <p:nvPicPr>
          <p:cNvPr id="3" name="Picture 2" descr="C:\Users\eletkina\Documents\templ2.jpg"/>
          <p:cNvPicPr>
            <a:picLocks noChangeAspect="1" noChangeArrowheads="1"/>
          </p:cNvPicPr>
          <p:nvPr userDrawn="1"/>
        </p:nvPicPr>
        <p:blipFill>
          <a:blip r:embed="rId2" cstate="print"/>
          <a:srcRect r="76994"/>
          <a:stretch>
            <a:fillRect/>
          </a:stretch>
        </p:blipFill>
        <p:spPr bwMode="auto">
          <a:xfrm>
            <a:off x="255588" y="84138"/>
            <a:ext cx="538162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Users\eletkina\Documents\templ2.jpg"/>
          <p:cNvPicPr>
            <a:picLocks noChangeAspect="1" noChangeArrowheads="1"/>
          </p:cNvPicPr>
          <p:nvPr userDrawn="1"/>
        </p:nvPicPr>
        <p:blipFill>
          <a:blip r:embed="rId3" cstate="print"/>
          <a:srcRect l="27490"/>
          <a:stretch>
            <a:fillRect/>
          </a:stretch>
        </p:blipFill>
        <p:spPr bwMode="auto">
          <a:xfrm>
            <a:off x="7727950" y="252413"/>
            <a:ext cx="976313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5508625" y="209550"/>
            <a:ext cx="2133600" cy="274638"/>
          </a:xfrm>
          <a:prstGeom prst="rect">
            <a:avLst/>
          </a:prstGeom>
        </p:spPr>
        <p:txBody>
          <a:bodyPr lIns="77916" tIns="38958" rIns="77916" bIns="38958"/>
          <a:lstStyle>
            <a:lvl1pPr algn="r" defTabSz="816169" fontAlgn="auto">
              <a:spcBef>
                <a:spcPts val="0"/>
              </a:spcBef>
              <a:spcAft>
                <a:spcPts val="0"/>
              </a:spcAft>
              <a:defRPr sz="2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cs typeface="+mn-cs"/>
              </a:defRPr>
            </a:lvl1pPr>
          </a:lstStyle>
          <a:p>
            <a:pPr>
              <a:defRPr/>
            </a:pPr>
            <a:r>
              <a:rPr lang="ru-RU"/>
              <a:t> </a:t>
            </a:r>
            <a:fld id="{D11E239E-A880-4AF7-9D5D-8D6B048B17BC}" type="slidenum">
              <a:rPr lang="ru-RU" sz="2300" spc="-300"/>
              <a:pPr>
                <a:defRPr/>
              </a:pPr>
              <a:t>‹#›</a:t>
            </a:fld>
            <a:endParaRPr lang="ru-RU" sz="2300" spc="-3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eletkina\Documents\templ2.jpg"/>
          <p:cNvPicPr>
            <a:picLocks noChangeAspect="1" noChangeArrowheads="1"/>
          </p:cNvPicPr>
          <p:nvPr userDrawn="1"/>
        </p:nvPicPr>
        <p:blipFill>
          <a:blip r:embed="rId2" cstate="print"/>
          <a:srcRect r="76994"/>
          <a:stretch>
            <a:fillRect/>
          </a:stretch>
        </p:blipFill>
        <p:spPr bwMode="auto">
          <a:xfrm>
            <a:off x="255588" y="84138"/>
            <a:ext cx="538162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C:\Users\eletkina\Documents\templ2.jpg"/>
          <p:cNvPicPr>
            <a:picLocks noChangeAspect="1" noChangeArrowheads="1"/>
          </p:cNvPicPr>
          <p:nvPr userDrawn="1"/>
        </p:nvPicPr>
        <p:blipFill>
          <a:blip r:embed="rId3" cstate="print"/>
          <a:srcRect l="27490"/>
          <a:stretch>
            <a:fillRect/>
          </a:stretch>
        </p:blipFill>
        <p:spPr bwMode="auto">
          <a:xfrm>
            <a:off x="7727950" y="252413"/>
            <a:ext cx="976313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 userDrawn="1"/>
        </p:nvSpPr>
        <p:spPr>
          <a:xfrm>
            <a:off x="971550" y="158750"/>
            <a:ext cx="46038" cy="541338"/>
          </a:xfrm>
          <a:prstGeom prst="rect">
            <a:avLst/>
          </a:prstGeom>
          <a:solidFill>
            <a:srgbClr val="CC339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617" tIns="40808" rIns="81617" bIns="40808" anchor="ctr"/>
          <a:lstStyle/>
          <a:p>
            <a:pPr algn="ctr" defTabSz="816169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4F81BD"/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5508625" y="209550"/>
            <a:ext cx="2133600" cy="274638"/>
          </a:xfrm>
          <a:prstGeom prst="rect">
            <a:avLst/>
          </a:prstGeom>
        </p:spPr>
        <p:txBody>
          <a:bodyPr lIns="77916" tIns="38958" rIns="77916" bIns="38958"/>
          <a:lstStyle>
            <a:lvl1pPr algn="r" defTabSz="816169" fontAlgn="auto">
              <a:spcBef>
                <a:spcPts val="0"/>
              </a:spcBef>
              <a:spcAft>
                <a:spcPts val="0"/>
              </a:spcAft>
              <a:defRPr sz="2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cs typeface="+mn-cs"/>
              </a:defRPr>
            </a:lvl1pPr>
          </a:lstStyle>
          <a:p>
            <a:pPr>
              <a:defRPr/>
            </a:pPr>
            <a:r>
              <a:rPr lang="ru-RU"/>
              <a:t> </a:t>
            </a:r>
            <a:fld id="{088382EE-8186-4FC7-A41A-A5BDA876CAF2}" type="slidenum">
              <a:rPr lang="ru-RU" sz="2300" spc="-300"/>
              <a:pPr>
                <a:defRPr/>
              </a:pPr>
              <a:t>‹#›</a:t>
            </a:fld>
            <a:endParaRPr lang="ru-RU" sz="2300" spc="-3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eletkina\Documents\templ2.jpg"/>
          <p:cNvPicPr>
            <a:picLocks noChangeAspect="1" noChangeArrowheads="1"/>
          </p:cNvPicPr>
          <p:nvPr userDrawn="1"/>
        </p:nvPicPr>
        <p:blipFill>
          <a:blip r:embed="rId2" cstate="print"/>
          <a:srcRect r="76994"/>
          <a:stretch>
            <a:fillRect/>
          </a:stretch>
        </p:blipFill>
        <p:spPr bwMode="auto">
          <a:xfrm>
            <a:off x="255588" y="84138"/>
            <a:ext cx="538162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C:\Users\eletkina\Documents\templ2.jpg"/>
          <p:cNvPicPr>
            <a:picLocks noChangeAspect="1" noChangeArrowheads="1"/>
          </p:cNvPicPr>
          <p:nvPr userDrawn="1"/>
        </p:nvPicPr>
        <p:blipFill>
          <a:blip r:embed="rId3" cstate="print"/>
          <a:srcRect l="27490"/>
          <a:stretch>
            <a:fillRect/>
          </a:stretch>
        </p:blipFill>
        <p:spPr bwMode="auto">
          <a:xfrm>
            <a:off x="7727950" y="252413"/>
            <a:ext cx="976313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 userDrawn="1"/>
        </p:nvSpPr>
        <p:spPr>
          <a:xfrm>
            <a:off x="971550" y="158750"/>
            <a:ext cx="46038" cy="54133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617" tIns="40808" rIns="81617" bIns="40808" anchor="ctr"/>
          <a:lstStyle/>
          <a:p>
            <a:pPr algn="ctr" defTabSz="816169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4F81BD"/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5508625" y="209550"/>
            <a:ext cx="2133600" cy="274638"/>
          </a:xfrm>
          <a:prstGeom prst="rect">
            <a:avLst/>
          </a:prstGeom>
        </p:spPr>
        <p:txBody>
          <a:bodyPr lIns="77916" tIns="38958" rIns="77916" bIns="38958"/>
          <a:lstStyle>
            <a:lvl1pPr algn="r" defTabSz="816169" fontAlgn="auto">
              <a:spcBef>
                <a:spcPts val="0"/>
              </a:spcBef>
              <a:spcAft>
                <a:spcPts val="0"/>
              </a:spcAft>
              <a:defRPr sz="2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cs typeface="+mn-cs"/>
              </a:defRPr>
            </a:lvl1pPr>
          </a:lstStyle>
          <a:p>
            <a:pPr>
              <a:defRPr/>
            </a:pPr>
            <a:r>
              <a:rPr lang="ru-RU"/>
              <a:t> </a:t>
            </a:r>
            <a:fld id="{0FA1D434-5EE8-40AB-A7AE-7A5E3D1A8878}" type="slidenum">
              <a:rPr lang="ru-RU" sz="2300" spc="-300"/>
              <a:pPr>
                <a:defRPr/>
              </a:pPr>
              <a:t>‹#›</a:t>
            </a:fld>
            <a:endParaRPr lang="ru-RU" sz="2300" spc="-3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eletkina\Documents\templ2.jpg"/>
          <p:cNvPicPr>
            <a:picLocks noChangeAspect="1" noChangeArrowheads="1"/>
          </p:cNvPicPr>
          <p:nvPr userDrawn="1"/>
        </p:nvPicPr>
        <p:blipFill>
          <a:blip r:embed="rId2" cstate="print"/>
          <a:srcRect r="76994"/>
          <a:stretch>
            <a:fillRect/>
          </a:stretch>
        </p:blipFill>
        <p:spPr bwMode="auto">
          <a:xfrm>
            <a:off x="255588" y="84138"/>
            <a:ext cx="538162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C:\Users\eletkina\Documents\templ2.jpg"/>
          <p:cNvPicPr>
            <a:picLocks noChangeAspect="1" noChangeArrowheads="1"/>
          </p:cNvPicPr>
          <p:nvPr userDrawn="1"/>
        </p:nvPicPr>
        <p:blipFill>
          <a:blip r:embed="rId3" cstate="print"/>
          <a:srcRect l="27490"/>
          <a:stretch>
            <a:fillRect/>
          </a:stretch>
        </p:blipFill>
        <p:spPr bwMode="auto">
          <a:xfrm>
            <a:off x="7727950" y="252413"/>
            <a:ext cx="976313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 userDrawn="1"/>
        </p:nvSpPr>
        <p:spPr>
          <a:xfrm>
            <a:off x="971550" y="158750"/>
            <a:ext cx="46038" cy="541338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617" tIns="40808" rIns="81617" bIns="40808" anchor="ctr"/>
          <a:lstStyle/>
          <a:p>
            <a:pPr algn="ctr" defTabSz="816169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4F81BD"/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5508625" y="209550"/>
            <a:ext cx="2133600" cy="274638"/>
          </a:xfrm>
          <a:prstGeom prst="rect">
            <a:avLst/>
          </a:prstGeom>
        </p:spPr>
        <p:txBody>
          <a:bodyPr lIns="77916" tIns="38958" rIns="77916" bIns="38958"/>
          <a:lstStyle>
            <a:lvl1pPr algn="r" defTabSz="816169" fontAlgn="auto">
              <a:spcBef>
                <a:spcPts val="0"/>
              </a:spcBef>
              <a:spcAft>
                <a:spcPts val="0"/>
              </a:spcAft>
              <a:defRPr sz="2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cs typeface="+mn-cs"/>
              </a:defRPr>
            </a:lvl1pPr>
          </a:lstStyle>
          <a:p>
            <a:pPr>
              <a:defRPr/>
            </a:pPr>
            <a:r>
              <a:rPr lang="ru-RU"/>
              <a:t> </a:t>
            </a:r>
            <a:fld id="{3DD5D5E8-635C-4828-83B0-255CA2FF79BC}" type="slidenum">
              <a:rPr lang="ru-RU" sz="2300" spc="-300"/>
              <a:pPr>
                <a:defRPr/>
              </a:pPr>
              <a:t>‹#›</a:t>
            </a:fld>
            <a:endParaRPr lang="ru-RU" sz="2300" spc="-3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eletkina\Documents\templ2.jpg"/>
          <p:cNvPicPr>
            <a:picLocks noChangeAspect="1" noChangeArrowheads="1"/>
          </p:cNvPicPr>
          <p:nvPr userDrawn="1"/>
        </p:nvPicPr>
        <p:blipFill>
          <a:blip r:embed="rId2" cstate="print"/>
          <a:srcRect r="76994"/>
          <a:stretch>
            <a:fillRect/>
          </a:stretch>
        </p:blipFill>
        <p:spPr bwMode="auto">
          <a:xfrm>
            <a:off x="255588" y="84138"/>
            <a:ext cx="538162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C:\Users\eletkina\Documents\templ2.jpg"/>
          <p:cNvPicPr>
            <a:picLocks noChangeAspect="1" noChangeArrowheads="1"/>
          </p:cNvPicPr>
          <p:nvPr userDrawn="1"/>
        </p:nvPicPr>
        <p:blipFill>
          <a:blip r:embed="rId3" cstate="print"/>
          <a:srcRect l="27490"/>
          <a:stretch>
            <a:fillRect/>
          </a:stretch>
        </p:blipFill>
        <p:spPr bwMode="auto">
          <a:xfrm>
            <a:off x="7727950" y="252413"/>
            <a:ext cx="976313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 userDrawn="1"/>
        </p:nvSpPr>
        <p:spPr>
          <a:xfrm>
            <a:off x="971550" y="158750"/>
            <a:ext cx="46038" cy="541338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617" tIns="40808" rIns="81617" bIns="40808" anchor="ctr"/>
          <a:lstStyle/>
          <a:p>
            <a:pPr algn="ctr" defTabSz="816169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4F81BD"/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5508625" y="209550"/>
            <a:ext cx="2133600" cy="274638"/>
          </a:xfrm>
          <a:prstGeom prst="rect">
            <a:avLst/>
          </a:prstGeom>
        </p:spPr>
        <p:txBody>
          <a:bodyPr lIns="77916" tIns="38958" rIns="77916" bIns="38958"/>
          <a:lstStyle>
            <a:lvl1pPr algn="r" defTabSz="816169" fontAlgn="auto">
              <a:spcBef>
                <a:spcPts val="0"/>
              </a:spcBef>
              <a:spcAft>
                <a:spcPts val="0"/>
              </a:spcAft>
              <a:defRPr sz="2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cs typeface="+mn-cs"/>
              </a:defRPr>
            </a:lvl1pPr>
          </a:lstStyle>
          <a:p>
            <a:pPr>
              <a:defRPr/>
            </a:pPr>
            <a:r>
              <a:rPr lang="ru-RU"/>
              <a:t> </a:t>
            </a:r>
            <a:fld id="{81CC18BB-B247-4DE1-A7CC-7324C1F97865}" type="slidenum">
              <a:rPr lang="ru-RU" sz="2300" spc="-300"/>
              <a:pPr>
                <a:defRPr/>
              </a:pPr>
              <a:t>‹#›</a:t>
            </a:fld>
            <a:endParaRPr lang="ru-RU" sz="2300" spc="-3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815975" rtl="0" fontAlgn="base">
        <a:spcBef>
          <a:spcPct val="0"/>
        </a:spcBef>
        <a:spcAft>
          <a:spcPct val="0"/>
        </a:spcAft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815975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2pPr>
      <a:lvl3pPr algn="ctr" defTabSz="815975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3pPr>
      <a:lvl4pPr algn="ctr" defTabSz="815975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4pPr>
      <a:lvl5pPr algn="ctr" defTabSz="815975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5pPr>
      <a:lvl6pPr marL="457200" algn="ctr" defTabSz="815975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6pPr>
      <a:lvl7pPr marL="914400" algn="ctr" defTabSz="815975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7pPr>
      <a:lvl8pPr marL="1371600" algn="ctr" defTabSz="815975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8pPr>
      <a:lvl9pPr marL="1828800" algn="ctr" defTabSz="815975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9pPr>
    </p:titleStyle>
    <p:bodyStyle>
      <a:lvl1pPr marL="304800" indent="-304800" algn="l" defTabSz="815975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61988" indent="-254000" algn="l" defTabSz="815975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19175" indent="-203200" algn="l" defTabSz="815975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27163" indent="-203200" algn="l" defTabSz="815975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35150" indent="-203200" algn="l" defTabSz="815975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44465" indent="-204041" algn="l" defTabSz="816169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549" indent="-204041" algn="l" defTabSz="816169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0633" indent="-204041" algn="l" defTabSz="816169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8718" indent="-204041" algn="l" defTabSz="816169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616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084" algn="l" defTabSz="81616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169" algn="l" defTabSz="81616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253" algn="l" defTabSz="81616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338" algn="l" defTabSz="81616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422" algn="l" defTabSz="81616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508" algn="l" defTabSz="81616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6591" algn="l" defTabSz="81616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4676" algn="l" defTabSz="81616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3346450" y="1503363"/>
            <a:ext cx="5797550" cy="3778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16" tIns="38958" rIns="77916" bIns="38958" anchor="ctr"/>
          <a:lstStyle/>
          <a:p>
            <a:pPr marL="152857" defTabSz="816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ЦЕЛИ И ЗАДАЧИ ОРД НА СЕТЯХ СВЯЗИ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176588" y="1501775"/>
            <a:ext cx="169862" cy="379413"/>
          </a:xfrm>
          <a:prstGeom prst="rect">
            <a:avLst/>
          </a:prstGeom>
          <a:solidFill>
            <a:srgbClr val="195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16" tIns="38958" rIns="77916" bIns="38958" anchor="ctr"/>
          <a:lstStyle/>
          <a:p>
            <a:pPr algn="ctr" defTabSz="81616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" name="Прямоугольник 13">
            <a:hlinkClick r:id="" action="ppaction://noaction"/>
          </p:cNvPr>
          <p:cNvSpPr/>
          <p:nvPr/>
        </p:nvSpPr>
        <p:spPr>
          <a:xfrm>
            <a:off x="3346450" y="3851275"/>
            <a:ext cx="5797550" cy="3762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16" tIns="38958" rIns="77916" bIns="38958" anchor="ctr"/>
          <a:lstStyle/>
          <a:p>
            <a:pPr marL="150152" defTabSz="816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ПУТИ РАЗВИТИЯ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176588" y="3848100"/>
            <a:ext cx="169862" cy="379413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16" tIns="38958" rIns="77916" bIns="38958" anchor="ctr"/>
          <a:lstStyle/>
          <a:p>
            <a:pPr algn="ctr" defTabSz="81616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" name="Прямоугольник 15">
            <a:hlinkClick r:id="" action="ppaction://noaction"/>
          </p:cNvPr>
          <p:cNvSpPr/>
          <p:nvPr/>
        </p:nvSpPr>
        <p:spPr>
          <a:xfrm>
            <a:off x="3260725" y="3263900"/>
            <a:ext cx="5883275" cy="3778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16" tIns="38958" rIns="77916" bIns="38958" anchor="ctr"/>
          <a:lstStyle/>
          <a:p>
            <a:pPr marL="227256" defTabSz="816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ДОКУМЕНТЫ В СТАДИИ РАЗРАБОТКИ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176588" y="3262313"/>
            <a:ext cx="169862" cy="379412"/>
          </a:xfrm>
          <a:prstGeom prst="rect">
            <a:avLst/>
          </a:prstGeom>
          <a:solidFill>
            <a:srgbClr val="CC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16" tIns="38958" rIns="77916" bIns="38958" anchor="ctr"/>
          <a:lstStyle/>
          <a:p>
            <a:pPr algn="ctr" defTabSz="81616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8" name="Прямоугольник 17">
            <a:hlinkClick r:id="" action="ppaction://noaction"/>
          </p:cNvPr>
          <p:cNvSpPr/>
          <p:nvPr/>
        </p:nvSpPr>
        <p:spPr>
          <a:xfrm>
            <a:off x="3260725" y="2676525"/>
            <a:ext cx="5888038" cy="3778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16" tIns="38958" rIns="77916" bIns="38958" anchor="ctr"/>
          <a:lstStyle/>
          <a:p>
            <a:pPr marL="229961" defTabSz="816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ПРОБЛЕМЫ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176588" y="2674938"/>
            <a:ext cx="169862" cy="3794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16" tIns="38958" rIns="77916" bIns="38958" anchor="ctr"/>
          <a:lstStyle/>
          <a:p>
            <a:pPr algn="ctr" defTabSz="81616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0" name="Прямоугольник 19">
            <a:hlinkClick r:id="rId4" action="ppaction://hlinksldjump"/>
          </p:cNvPr>
          <p:cNvSpPr/>
          <p:nvPr/>
        </p:nvSpPr>
        <p:spPr>
          <a:xfrm>
            <a:off x="3346450" y="917575"/>
            <a:ext cx="5797550" cy="3778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16" tIns="38958" rIns="77916" bIns="38958" anchor="ctr"/>
          <a:lstStyle/>
          <a:p>
            <a:pPr marL="150152" defTabSz="816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СТРУКТУРА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ДЕЙСТВУЮЩЕЙ НОРМАТИВНОЙ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БАЗЫ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176588" y="915988"/>
            <a:ext cx="169862" cy="37941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16" tIns="38958" rIns="77916" bIns="38958" anchor="ctr"/>
          <a:lstStyle/>
          <a:p>
            <a:pPr algn="ctr" defTabSz="81616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Прямоугольник 21">
            <a:hlinkClick r:id="" action="ppaction://noaction"/>
          </p:cNvPr>
          <p:cNvSpPr/>
          <p:nvPr/>
        </p:nvSpPr>
        <p:spPr>
          <a:xfrm>
            <a:off x="3248025" y="2090738"/>
            <a:ext cx="5895975" cy="3778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16" tIns="38958" rIns="77916" bIns="38958" anchor="ctr"/>
          <a:lstStyle/>
          <a:p>
            <a:pPr marL="227256" defTabSz="816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ОСНОВНЫЕ ТЕХНИЧЕСКИЕ РЕШЕНИЯ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163888" y="2089150"/>
            <a:ext cx="169862" cy="37941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16" tIns="38958" rIns="77916" bIns="38958" anchor="ctr"/>
          <a:lstStyle/>
          <a:p>
            <a:pPr algn="ctr" defTabSz="81616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стр. </a:t>
            </a:r>
            <a:fld id="{45EE76A2-523A-46F2-8C95-ADBD87CC6634}" type="slidenum">
              <a:rPr lang="ru-RU" sz="1200" b="1" smtClean="0"/>
              <a:pPr>
                <a:defRPr/>
              </a:pPr>
              <a:t>10</a:t>
            </a:fld>
            <a:endParaRPr lang="ru-RU" sz="1200" b="1"/>
          </a:p>
        </p:txBody>
      </p:sp>
      <p:sp>
        <p:nvSpPr>
          <p:cNvPr id="3" name="TextBox 2"/>
          <p:cNvSpPr txBox="1"/>
          <p:nvPr/>
        </p:nvSpPr>
        <p:spPr>
          <a:xfrm>
            <a:off x="1043608" y="195486"/>
            <a:ext cx="4454525" cy="380443"/>
          </a:xfrm>
          <a:prstGeom prst="rect">
            <a:avLst/>
          </a:prstGeom>
          <a:noFill/>
        </p:spPr>
        <p:txBody>
          <a:bodyPr lIns="81617" tIns="40808" rIns="81617" bIns="40808">
            <a:spAutoFit/>
          </a:bodyPr>
          <a:lstStyle/>
          <a:p>
            <a:pPr defTabSz="816169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ОСНОВНЫЕ ТЕХРЕШЕНИЯ</a:t>
            </a:r>
            <a:endParaRPr lang="ru-RU" sz="26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11188" y="699543"/>
            <a:ext cx="8532812" cy="36004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815975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Почта</a:t>
            </a:r>
            <a:r>
              <a:rPr lang="ru-RU" sz="1800" b="1" dirty="0">
                <a:latin typeface="+mj-lt"/>
                <a:ea typeface="+mj-ea"/>
                <a:cs typeface="+mj-cs"/>
              </a:rPr>
              <a:t> </a:t>
            </a:r>
            <a:r>
              <a:rPr lang="ru-RU" sz="1800" b="1" dirty="0" smtClean="0">
                <a:latin typeface="+mj-lt"/>
                <a:ea typeface="+mj-ea"/>
                <a:cs typeface="+mj-cs"/>
              </a:rPr>
              <a:t>и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телеграф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899592" y="1131591"/>
            <a:ext cx="7772400" cy="374441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ru-RU" sz="1900" noProof="0" dirty="0" smtClean="0">
              <a:latin typeface="Times New Roman" pitchFamily="18" charset="0"/>
              <a:cs typeface="+mn-cs"/>
            </a:endParaRP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ru-RU" sz="1900" dirty="0">
              <a:latin typeface="Times New Roman" pitchFamily="18" charset="0"/>
              <a:cs typeface="+mn-cs"/>
            </a:endParaRP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ru-RU" sz="1900" noProof="0" dirty="0" smtClean="0">
              <a:latin typeface="Times New Roman" pitchFamily="18" charset="0"/>
              <a:cs typeface="+mn-cs"/>
            </a:endParaRP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900" noProof="0" dirty="0" smtClean="0">
                <a:latin typeface="Times New Roman" pitchFamily="18" charset="0"/>
                <a:cs typeface="+mn-cs"/>
              </a:rPr>
              <a:t>Получение информации из БД операторов почтовой связи</a:t>
            </a:r>
            <a:endParaRPr kumimoji="0" lang="ru-RU" sz="1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Технические средства</a:t>
            </a:r>
            <a:r>
              <a:rPr kumimoji="0" lang="ru-RU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отбора корреспонденции на АСЦ</a:t>
            </a:r>
            <a:endParaRPr kumimoji="0" lang="ru-RU" sz="1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Получение текста сообщений телеграфной связи. </a:t>
            </a: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стр. </a:t>
            </a:r>
            <a:fld id="{45EE76A2-523A-46F2-8C95-ADBD87CC6634}" type="slidenum">
              <a:rPr lang="ru-RU" sz="1200" b="1" smtClean="0"/>
              <a:pPr>
                <a:defRPr/>
              </a:pPr>
              <a:t>11</a:t>
            </a:fld>
            <a:endParaRPr lang="ru-RU" sz="1200" b="1"/>
          </a:p>
        </p:txBody>
      </p:sp>
      <p:sp>
        <p:nvSpPr>
          <p:cNvPr id="3" name="TextBox 2"/>
          <p:cNvSpPr txBox="1"/>
          <p:nvPr/>
        </p:nvSpPr>
        <p:spPr>
          <a:xfrm>
            <a:off x="1043608" y="195486"/>
            <a:ext cx="4454525" cy="380443"/>
          </a:xfrm>
          <a:prstGeom prst="rect">
            <a:avLst/>
          </a:prstGeom>
          <a:noFill/>
        </p:spPr>
        <p:txBody>
          <a:bodyPr lIns="81617" tIns="40808" rIns="81617" bIns="40808">
            <a:spAutoFit/>
          </a:bodyPr>
          <a:lstStyle/>
          <a:p>
            <a:pPr defTabSz="816169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ДОКУМЕНТЫ В РАЗРАБОТКЕ</a:t>
            </a:r>
            <a:endParaRPr lang="ru-RU" sz="26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51520" y="699542"/>
            <a:ext cx="8532812" cy="36004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815975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Часть </a:t>
            </a:r>
            <a:r>
              <a:rPr kumimoji="0" lang="en-US" sz="1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III. </a:t>
            </a:r>
            <a:r>
              <a:rPr kumimoji="0" lang="ru-RU" sz="1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Правила применения оборудования коммутации и маршрутизации</a:t>
            </a: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899592" y="1131591"/>
            <a:ext cx="7772400" cy="374441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Подключение к нескольким ПУ</a:t>
            </a: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Кольцевой буфер на 12 часов</a:t>
            </a: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Контроль по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MAC,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IPv4, IPv6,</a:t>
            </a:r>
            <a:r>
              <a:rPr kumimoji="0" lang="en-US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ru-RU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логину</a:t>
            </a:r>
            <a:r>
              <a:rPr kumimoji="0" lang="en-US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e-mail (SMTP </a:t>
            </a:r>
            <a:r>
              <a:rPr kumimoji="0" lang="ru-RU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и </a:t>
            </a:r>
            <a:r>
              <a:rPr kumimoji="0" lang="en-US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Web), SIP URI, IMSI, IMEI, Jabber/ICQ/Skype UIN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</a:t>
            </a:r>
            <a:endParaRPr kumimoji="0" lang="en-US" sz="1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900" noProof="0" dirty="0" smtClean="0">
                <a:latin typeface="Times New Roman" pitchFamily="18" charset="0"/>
                <a:cs typeface="+mn-cs"/>
              </a:rPr>
              <a:t>Обработка до 100 Гбит</a:t>
            </a:r>
            <a:r>
              <a:rPr lang="en-US" sz="1900" noProof="0" dirty="0" smtClean="0">
                <a:latin typeface="Times New Roman" pitchFamily="18" charset="0"/>
                <a:cs typeface="+mn-cs"/>
              </a:rPr>
              <a:t>/</a:t>
            </a:r>
            <a:r>
              <a:rPr lang="ru-RU" sz="1900" noProof="0" dirty="0" smtClean="0">
                <a:latin typeface="Times New Roman" pitchFamily="18" charset="0"/>
                <a:cs typeface="+mn-cs"/>
              </a:rPr>
              <a:t>с одновременно с буфером</a:t>
            </a:r>
            <a:endParaRPr kumimoji="0" lang="ru-RU" sz="1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Простой</a:t>
            </a:r>
            <a:r>
              <a:rPr kumimoji="0" lang="ru-RU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sz="1900" noProof="0" dirty="0" smtClean="0">
                <a:latin typeface="Times New Roman" pitchFamily="18" charset="0"/>
                <a:cs typeface="+mn-cs"/>
              </a:rPr>
              <a:t>TLV-</a:t>
            </a:r>
            <a:r>
              <a:rPr lang="ru-RU" sz="1900" noProof="0" dirty="0" smtClean="0">
                <a:latin typeface="Times New Roman" pitchFamily="18" charset="0"/>
                <a:cs typeface="+mn-cs"/>
              </a:rPr>
              <a:t>протокол</a:t>
            </a:r>
            <a:r>
              <a:rPr lang="en-US" sz="1900" noProof="0" dirty="0" smtClean="0">
                <a:latin typeface="Times New Roman" pitchFamily="18" charset="0"/>
                <a:cs typeface="+mn-cs"/>
              </a:rPr>
              <a:t> </a:t>
            </a:r>
            <a:r>
              <a:rPr lang="ru-RU" sz="1900" noProof="0" dirty="0" smtClean="0">
                <a:latin typeface="Times New Roman" pitchFamily="18" charset="0"/>
                <a:cs typeface="+mn-cs"/>
              </a:rPr>
              <a:t>управления</a:t>
            </a: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9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Поддержка</a:t>
            </a:r>
            <a:r>
              <a:rPr kumimoji="0" lang="ru-RU" sz="19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передачи местоположения, в том числе для пользователей </a:t>
            </a:r>
            <a:r>
              <a:rPr kumimoji="0" lang="en-US" sz="19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SIP</a:t>
            </a:r>
            <a:endParaRPr kumimoji="0" lang="ru-RU" sz="1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стр. </a:t>
            </a:r>
            <a:fld id="{45EE76A2-523A-46F2-8C95-ADBD87CC6634}" type="slidenum">
              <a:rPr lang="ru-RU" sz="1200" b="1" smtClean="0"/>
              <a:pPr>
                <a:defRPr/>
              </a:pPr>
              <a:t>12</a:t>
            </a:fld>
            <a:endParaRPr lang="ru-RU" sz="1200" b="1"/>
          </a:p>
        </p:txBody>
      </p:sp>
      <p:sp>
        <p:nvSpPr>
          <p:cNvPr id="3" name="TextBox 2"/>
          <p:cNvSpPr txBox="1"/>
          <p:nvPr/>
        </p:nvSpPr>
        <p:spPr>
          <a:xfrm>
            <a:off x="1043608" y="195486"/>
            <a:ext cx="4454525" cy="380443"/>
          </a:xfrm>
          <a:prstGeom prst="rect">
            <a:avLst/>
          </a:prstGeom>
          <a:noFill/>
        </p:spPr>
        <p:txBody>
          <a:bodyPr lIns="81617" tIns="40808" rIns="81617" bIns="40808">
            <a:spAutoFit/>
          </a:bodyPr>
          <a:lstStyle/>
          <a:p>
            <a:pPr defTabSz="816169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ДОКУМЕНТЫ В РАЗРАБОТКЕ</a:t>
            </a:r>
            <a:endParaRPr lang="ru-RU" sz="26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51520" y="699542"/>
            <a:ext cx="8532812" cy="36004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815975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Часть </a:t>
            </a:r>
            <a:r>
              <a:rPr kumimoji="0" lang="en-US" sz="1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IV. </a:t>
            </a:r>
            <a:r>
              <a:rPr kumimoji="0" lang="ru-RU" sz="1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Правила применения технических и программных средств информационных систем баз данных</a:t>
            </a: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899592" y="1131591"/>
            <a:ext cx="7772400" cy="374441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900" noProof="0" dirty="0" smtClean="0">
                <a:latin typeface="Times New Roman" pitchFamily="18" charset="0"/>
                <a:cs typeface="+mn-cs"/>
              </a:rPr>
              <a:t>“</a:t>
            </a:r>
            <a:r>
              <a:rPr lang="ru-RU" sz="1900" noProof="0" dirty="0" err="1" smtClean="0">
                <a:latin typeface="Times New Roman" pitchFamily="18" charset="0"/>
                <a:cs typeface="+mn-cs"/>
              </a:rPr>
              <a:t>Агрегатор</a:t>
            </a:r>
            <a:r>
              <a:rPr lang="en-US" sz="1900" noProof="0" dirty="0" smtClean="0">
                <a:latin typeface="Times New Roman" pitchFamily="18" charset="0"/>
                <a:cs typeface="+mn-cs"/>
              </a:rPr>
              <a:t>” </a:t>
            </a:r>
            <a:r>
              <a:rPr lang="ru-RU" sz="1900" noProof="0" dirty="0" smtClean="0">
                <a:latin typeface="Times New Roman" pitchFamily="18" charset="0"/>
                <a:cs typeface="+mn-cs"/>
              </a:rPr>
              <a:t>всей </a:t>
            </a:r>
            <a:r>
              <a:rPr lang="ru-RU" sz="1900" dirty="0" smtClean="0">
                <a:latin typeface="Times New Roman" pitchFamily="18" charset="0"/>
                <a:cs typeface="+mn-cs"/>
              </a:rPr>
              <a:t>операторской статистики</a:t>
            </a:r>
            <a:endParaRPr kumimoji="0" lang="ru-RU" sz="1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Хранение в течение 3</a:t>
            </a:r>
            <a:r>
              <a:rPr kumimoji="0" lang="ru-RU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лет</a:t>
            </a: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900" baseline="0" dirty="0" smtClean="0">
                <a:latin typeface="Times New Roman" pitchFamily="18" charset="0"/>
                <a:cs typeface="+mn-cs"/>
              </a:rPr>
              <a:t>Информация</a:t>
            </a:r>
            <a:r>
              <a:rPr lang="ru-RU" sz="1900" dirty="0" smtClean="0">
                <a:latin typeface="Times New Roman" pitchFamily="18" charset="0"/>
                <a:cs typeface="+mn-cs"/>
              </a:rPr>
              <a:t> об абонентах, о телефонных номерах, о попытках соединений (в том числе неудачных), об отправителях и получателях сообщений (текстовых и </a:t>
            </a:r>
            <a:r>
              <a:rPr lang="ru-RU" sz="1900" dirty="0" err="1" smtClean="0">
                <a:latin typeface="Times New Roman" pitchFamily="18" charset="0"/>
                <a:cs typeface="+mn-cs"/>
              </a:rPr>
              <a:t>мультимедийных</a:t>
            </a:r>
            <a:r>
              <a:rPr lang="en-US" sz="1900" dirty="0" smtClean="0">
                <a:latin typeface="Times New Roman" pitchFamily="18" charset="0"/>
                <a:cs typeface="+mn-cs"/>
              </a:rPr>
              <a:t>, USSD</a:t>
            </a:r>
            <a:r>
              <a:rPr lang="ru-RU" sz="1900" dirty="0" smtClean="0">
                <a:latin typeface="Times New Roman" pitchFamily="18" charset="0"/>
                <a:cs typeface="+mn-cs"/>
              </a:rPr>
              <a:t>)</a:t>
            </a:r>
            <a:r>
              <a:rPr lang="en-US" sz="1900" dirty="0" smtClean="0">
                <a:latin typeface="Times New Roman" pitchFamily="18" charset="0"/>
                <a:cs typeface="+mn-cs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+mn-cs"/>
              </a:rPr>
              <a:t>биллинговых</a:t>
            </a:r>
            <a:r>
              <a:rPr lang="ru-RU" sz="1900" dirty="0" smtClean="0">
                <a:latin typeface="Times New Roman" pitchFamily="18" charset="0"/>
                <a:cs typeface="+mn-cs"/>
              </a:rPr>
              <a:t> событиях (пополнения и списания</a:t>
            </a:r>
            <a:r>
              <a:rPr lang="en-US" sz="1900" dirty="0" smtClean="0">
                <a:latin typeface="Times New Roman" pitchFamily="18" charset="0"/>
                <a:cs typeface="+mn-cs"/>
              </a:rPr>
              <a:t>)</a:t>
            </a:r>
            <a:endParaRPr lang="ru-RU" sz="1900" dirty="0" smtClean="0">
              <a:latin typeface="Times New Roman" pitchFamily="18" charset="0"/>
              <a:cs typeface="+mn-cs"/>
            </a:endParaRP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Информация</a:t>
            </a:r>
            <a:r>
              <a:rPr kumimoji="0" lang="ru-RU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об </a:t>
            </a:r>
            <a:r>
              <a:rPr kumimoji="0" lang="en-US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HTTP-</a:t>
            </a:r>
            <a:r>
              <a:rPr kumimoji="0" lang="ru-RU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запросах</a:t>
            </a:r>
            <a:r>
              <a:rPr kumimoji="0" lang="en-US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</a:t>
            </a:r>
            <a:r>
              <a:rPr lang="ru-RU" sz="1900" noProof="0" dirty="0" smtClean="0">
                <a:latin typeface="Times New Roman" pitchFamily="18" charset="0"/>
                <a:cs typeface="+mn-cs"/>
              </a:rPr>
              <a:t>отправленных и принятых </a:t>
            </a:r>
            <a:r>
              <a:rPr lang="en-US" sz="1900" noProof="0" dirty="0" smtClean="0">
                <a:latin typeface="Times New Roman" pitchFamily="18" charset="0"/>
                <a:cs typeface="+mn-cs"/>
              </a:rPr>
              <a:t>e-mail’</a:t>
            </a:r>
            <a:r>
              <a:rPr lang="ru-RU" sz="1900" noProof="0" dirty="0" smtClean="0">
                <a:latin typeface="Times New Roman" pitchFamily="18" charset="0"/>
                <a:cs typeface="+mn-cs"/>
              </a:rPr>
              <a:t>ах</a:t>
            </a:r>
            <a:r>
              <a:rPr lang="en-US" sz="1900" noProof="0" dirty="0" smtClean="0">
                <a:latin typeface="Times New Roman" pitchFamily="18" charset="0"/>
                <a:cs typeface="+mn-cs"/>
              </a:rPr>
              <a:t>, </a:t>
            </a:r>
            <a:r>
              <a:rPr lang="ru-RU" sz="1900" noProof="0" dirty="0" smtClean="0">
                <a:latin typeface="Times New Roman" pitchFamily="18" charset="0"/>
                <a:cs typeface="+mn-cs"/>
              </a:rPr>
              <a:t>голосовых вызовах (в том числе по </a:t>
            </a:r>
            <a:r>
              <a:rPr lang="en-US" sz="1900" noProof="0" dirty="0" smtClean="0">
                <a:latin typeface="Times New Roman" pitchFamily="18" charset="0"/>
                <a:cs typeface="+mn-cs"/>
              </a:rPr>
              <a:t>IP), </a:t>
            </a:r>
            <a:r>
              <a:rPr lang="ru-RU" sz="1900" noProof="0" dirty="0" smtClean="0">
                <a:latin typeface="Times New Roman" pitchFamily="18" charset="0"/>
                <a:cs typeface="+mn-cs"/>
              </a:rPr>
              <a:t>местоположении абонента</a:t>
            </a: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9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Агрегация</a:t>
            </a:r>
            <a:r>
              <a:rPr kumimoji="0" lang="ru-RU" sz="19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5-минутками</a:t>
            </a:r>
            <a:r>
              <a:rPr kumimoji="0" lang="en-US" sz="19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ru-RU" sz="19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и сессиями</a:t>
            </a: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900" baseline="0" noProof="0" dirty="0" smtClean="0">
                <a:latin typeface="Times New Roman" pitchFamily="18" charset="0"/>
                <a:cs typeface="+mn-cs"/>
              </a:rPr>
              <a:t>Статистика</a:t>
            </a:r>
            <a:r>
              <a:rPr lang="ru-RU" sz="1900" noProof="0" dirty="0" smtClean="0">
                <a:latin typeface="Times New Roman" pitchFamily="18" charset="0"/>
                <a:cs typeface="+mn-cs"/>
              </a:rPr>
              <a:t> по </a:t>
            </a:r>
            <a:r>
              <a:rPr lang="ru-RU" sz="1900" noProof="0" dirty="0" err="1" smtClean="0">
                <a:latin typeface="Times New Roman" pitchFamily="18" charset="0"/>
                <a:cs typeface="+mn-cs"/>
              </a:rPr>
              <a:t>некатегорированному</a:t>
            </a:r>
            <a:r>
              <a:rPr lang="ru-RU" sz="1900" noProof="0" dirty="0" smtClean="0">
                <a:latin typeface="Times New Roman" pitchFamily="18" charset="0"/>
                <a:cs typeface="+mn-cs"/>
              </a:rPr>
              <a:t> трафику </a:t>
            </a:r>
            <a:r>
              <a:rPr lang="en-US" sz="1900" noProof="0" dirty="0" smtClean="0">
                <a:latin typeface="Times New Roman" pitchFamily="18" charset="0"/>
                <a:cs typeface="+mn-cs"/>
              </a:rPr>
              <a:t>(TCP </a:t>
            </a:r>
            <a:r>
              <a:rPr lang="ru-RU" sz="1900" noProof="0" dirty="0" smtClean="0">
                <a:latin typeface="Times New Roman" pitchFamily="18" charset="0"/>
                <a:cs typeface="+mn-cs"/>
              </a:rPr>
              <a:t>и </a:t>
            </a:r>
            <a:r>
              <a:rPr lang="en-US" sz="1900" noProof="0" dirty="0" smtClean="0">
                <a:latin typeface="Times New Roman" pitchFamily="18" charset="0"/>
                <a:cs typeface="+mn-cs"/>
              </a:rPr>
              <a:t>UDP)</a:t>
            </a:r>
            <a:endParaRPr lang="ru-RU" sz="1900" noProof="0" dirty="0" smtClean="0">
              <a:latin typeface="Times New Roman" pitchFamily="18" charset="0"/>
              <a:cs typeface="+mn-cs"/>
            </a:endParaRP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900" dirty="0" err="1" smtClean="0">
                <a:latin typeface="Times New Roman" pitchFamily="18" charset="0"/>
                <a:cs typeface="+mn-cs"/>
              </a:rPr>
              <a:t>Логи</a:t>
            </a:r>
            <a:r>
              <a:rPr lang="ru-RU" sz="1900" dirty="0" smtClean="0">
                <a:latin typeface="Times New Roman" pitchFamily="18" charset="0"/>
                <a:cs typeface="+mn-cs"/>
              </a:rPr>
              <a:t> трансляций </a:t>
            </a:r>
            <a:r>
              <a:rPr lang="en-US" sz="1900" dirty="0" smtClean="0">
                <a:latin typeface="Times New Roman" pitchFamily="18" charset="0"/>
                <a:cs typeface="+mn-cs"/>
              </a:rPr>
              <a:t>NAT/PAT</a:t>
            </a:r>
            <a:endParaRPr lang="en-US" sz="1900" noProof="0" dirty="0" smtClean="0">
              <a:latin typeface="Times New Roman" pitchFamily="18" charset="0"/>
              <a:cs typeface="+mn-cs"/>
            </a:endParaRP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Полнотекстовый поиск от 3 секунд до 7 минут в зависимости от класса средства и возраста объекта</a:t>
            </a:r>
            <a:r>
              <a:rPr kumimoji="0" lang="ru-RU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в базе</a:t>
            </a:r>
            <a:endParaRPr kumimoji="0" lang="ru-RU" sz="1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стр. </a:t>
            </a:r>
            <a:fld id="{45EE76A2-523A-46F2-8C95-ADBD87CC6634}" type="slidenum">
              <a:rPr lang="ru-RU" sz="1200" b="1" smtClean="0"/>
              <a:pPr>
                <a:defRPr/>
              </a:pPr>
              <a:t>13</a:t>
            </a:fld>
            <a:endParaRPr lang="ru-RU" sz="1200" b="1"/>
          </a:p>
        </p:txBody>
      </p:sp>
      <p:sp>
        <p:nvSpPr>
          <p:cNvPr id="3" name="TextBox 2"/>
          <p:cNvSpPr txBox="1"/>
          <p:nvPr/>
        </p:nvSpPr>
        <p:spPr>
          <a:xfrm>
            <a:off x="1043608" y="195486"/>
            <a:ext cx="4454525" cy="380443"/>
          </a:xfrm>
          <a:prstGeom prst="rect">
            <a:avLst/>
          </a:prstGeom>
          <a:noFill/>
        </p:spPr>
        <p:txBody>
          <a:bodyPr lIns="81617" tIns="40808" rIns="81617" bIns="40808">
            <a:spAutoFit/>
          </a:bodyPr>
          <a:lstStyle/>
          <a:p>
            <a:pPr defTabSz="816169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ПРОБЛЕМЫ</a:t>
            </a:r>
            <a:endParaRPr lang="ru-RU" sz="26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51520" y="699542"/>
            <a:ext cx="8532812" cy="36004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815975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899592" y="1131591"/>
            <a:ext cx="7772400" cy="374441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04800" lvl="0" indent="-30480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Font typeface="Arial" pitchFamily="34" charset="0"/>
              <a:buChar char="•"/>
            </a:pPr>
            <a:r>
              <a:rPr lang="ru-RU" sz="1900" dirty="0" smtClean="0">
                <a:latin typeface="Times New Roman" pitchFamily="18" charset="0"/>
                <a:cs typeface="+mn-cs"/>
              </a:rPr>
              <a:t>Устаревшая</a:t>
            </a:r>
            <a:r>
              <a:rPr lang="ru-RU" sz="1900" dirty="0">
                <a:latin typeface="Times New Roman" pitchFamily="18" charset="0"/>
                <a:cs typeface="+mn-cs"/>
              </a:rPr>
              <a:t> </a:t>
            </a:r>
            <a:r>
              <a:rPr lang="ru-RU" sz="1900" dirty="0" smtClean="0">
                <a:latin typeface="Times New Roman" pitchFamily="18" charset="0"/>
                <a:cs typeface="+mn-cs"/>
              </a:rPr>
              <a:t>и фрагментированная</a:t>
            </a:r>
            <a:r>
              <a:rPr lang="en-US" sz="1900" dirty="0" smtClean="0">
                <a:latin typeface="Times New Roman" pitchFamily="18" charset="0"/>
                <a:cs typeface="+mn-cs"/>
              </a:rPr>
              <a:t> </a:t>
            </a:r>
            <a:r>
              <a:rPr lang="ru-RU" sz="1900" dirty="0" smtClean="0">
                <a:latin typeface="Times New Roman" pitchFamily="18" charset="0"/>
                <a:cs typeface="+mn-cs"/>
              </a:rPr>
              <a:t>нормативная база</a:t>
            </a:r>
            <a:endParaRPr lang="ru-RU" sz="1900" noProof="0" dirty="0" smtClean="0">
              <a:latin typeface="Times New Roman" pitchFamily="18" charset="0"/>
              <a:cs typeface="+mn-cs"/>
            </a:endParaRPr>
          </a:p>
          <a:p>
            <a:pPr marL="304800" lvl="0" indent="-30480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Font typeface="Arial" pitchFamily="34" charset="0"/>
              <a:buChar char="•"/>
            </a:pPr>
            <a:r>
              <a:rPr lang="ru-RU" sz="1900" noProof="0" dirty="0" smtClean="0">
                <a:latin typeface="Times New Roman" pitchFamily="18" charset="0"/>
                <a:cs typeface="+mn-cs"/>
              </a:rPr>
              <a:t>Отсутствие формализованных требований субъектов ОРД к операторам </a:t>
            </a:r>
            <a:r>
              <a:rPr lang="ru-RU" sz="1900" dirty="0" smtClean="0">
                <a:latin typeface="Times New Roman" pitchFamily="18" charset="0"/>
                <a:cs typeface="+mn-cs"/>
              </a:rPr>
              <a:t>и регулятору в области</a:t>
            </a:r>
            <a:r>
              <a:rPr lang="ru-RU" sz="1900" noProof="0" dirty="0" smtClean="0">
                <a:latin typeface="Times New Roman" pitchFamily="18" charset="0"/>
                <a:cs typeface="+mn-cs"/>
              </a:rPr>
              <a:t> связи в части состава информации и параметров доступа</a:t>
            </a:r>
          </a:p>
          <a:p>
            <a:pPr marL="304800" lvl="0" indent="-30480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Font typeface="Arial" pitchFamily="34" charset="0"/>
              <a:buChar char="•"/>
            </a:pPr>
            <a:r>
              <a:rPr lang="ru-RU" sz="1900" dirty="0" smtClean="0">
                <a:latin typeface="Times New Roman" pitchFamily="18" charset="0"/>
                <a:cs typeface="+mn-cs"/>
              </a:rPr>
              <a:t>Не гармонизированные со стандартами </a:t>
            </a:r>
            <a:r>
              <a:rPr lang="en-US" sz="1900" dirty="0" smtClean="0">
                <a:latin typeface="Times New Roman" pitchFamily="18" charset="0"/>
                <a:cs typeface="+mn-cs"/>
              </a:rPr>
              <a:t>ETSI </a:t>
            </a:r>
            <a:r>
              <a:rPr lang="ru-RU" sz="1900" dirty="0" smtClean="0">
                <a:latin typeface="Times New Roman" pitchFamily="18" charset="0"/>
                <a:cs typeface="+mn-cs"/>
              </a:rPr>
              <a:t>протоколы и необходимость разработки </a:t>
            </a:r>
            <a:r>
              <a:rPr lang="en-US" sz="1900" dirty="0">
                <a:latin typeface="Times New Roman" pitchFamily="18" charset="0"/>
                <a:cs typeface="+mn-cs"/>
              </a:rPr>
              <a:t> </a:t>
            </a:r>
            <a:r>
              <a:rPr lang="ru-RU" sz="1900" dirty="0" smtClean="0">
                <a:latin typeface="Times New Roman" pitchFamily="18" charset="0"/>
                <a:cs typeface="+mn-cs"/>
              </a:rPr>
              <a:t>местных (доверенных) решений</a:t>
            </a:r>
          </a:p>
          <a:p>
            <a:pPr marL="304800" lvl="0" indent="-30480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Font typeface="Arial" pitchFamily="34" charset="0"/>
              <a:buChar char="•"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Отставание</a:t>
            </a:r>
            <a:r>
              <a:rPr kumimoji="0" lang="ru-RU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нормативной базы от развития технологий</a:t>
            </a:r>
            <a:r>
              <a:rPr kumimoji="0" lang="en-US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: </a:t>
            </a:r>
            <a:r>
              <a:rPr kumimoji="0" lang="ru-RU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контроль </a:t>
            </a:r>
            <a:r>
              <a:rPr kumimoji="0" lang="en-US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PBX</a:t>
            </a:r>
            <a:r>
              <a:rPr kumimoji="0" lang="ru-RU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</a:t>
            </a:r>
            <a:r>
              <a:rPr kumimoji="0" lang="en-US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VPN, LTE, IMS, you-name-it</a:t>
            </a:r>
            <a:r>
              <a:rPr kumimoji="0" lang="ru-RU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=</a:t>
            </a:r>
            <a:r>
              <a:rPr kumimoji="0" lang="en-US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&gt; </a:t>
            </a:r>
            <a:r>
              <a:rPr kumimoji="0" lang="ru-RU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разработка ЧТТ</a:t>
            </a:r>
            <a:endParaRPr kumimoji="0" lang="en-US" sz="19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04800" lvl="0" indent="-30480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Font typeface="Arial" pitchFamily="34" charset="0"/>
              <a:buChar char="•"/>
            </a:pPr>
            <a:r>
              <a:rPr lang="ru-RU" sz="1900" dirty="0" smtClean="0">
                <a:latin typeface="Times New Roman" pitchFamily="18" charset="0"/>
                <a:cs typeface="+mn-cs"/>
              </a:rPr>
              <a:t>Растущие затраты операторов на внедрение ТС ОРМ</a:t>
            </a:r>
          </a:p>
          <a:p>
            <a:pPr marL="304800" lvl="0" indent="-30480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Font typeface="Arial" pitchFamily="34" charset="0"/>
              <a:buChar char="•"/>
            </a:pPr>
            <a:r>
              <a:rPr lang="ru-RU" sz="1900" noProof="0" dirty="0" smtClean="0">
                <a:latin typeface="Times New Roman" pitchFamily="18" charset="0"/>
                <a:cs typeface="+mn-cs"/>
              </a:rPr>
              <a:t>Необходимость установки средств ВСЕМИ операторами связи</a:t>
            </a:r>
          </a:p>
          <a:p>
            <a:pPr marL="304800" lvl="0" indent="-30480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Font typeface="Arial" pitchFamily="34" charset="0"/>
              <a:buChar char="•"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Необходимость</a:t>
            </a:r>
            <a:r>
              <a:rPr kumimoji="0" lang="ru-RU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установки ТС ОРМ на уровень сети доступа (соединения между абонентами) или избыточная агрегация</a:t>
            </a:r>
          </a:p>
          <a:p>
            <a:pPr marL="304800" lvl="0" indent="-30480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Font typeface="Arial" pitchFamily="34" charset="0"/>
              <a:buChar char="•"/>
            </a:pPr>
            <a:endParaRPr kumimoji="0" lang="ru-RU" sz="1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стр. </a:t>
            </a:r>
            <a:fld id="{45EE76A2-523A-46F2-8C95-ADBD87CC6634}" type="slidenum">
              <a:rPr lang="ru-RU" sz="1200" b="1" smtClean="0"/>
              <a:pPr>
                <a:defRPr/>
              </a:pPr>
              <a:t>14</a:t>
            </a:fld>
            <a:endParaRPr lang="ru-RU" sz="1200" b="1"/>
          </a:p>
        </p:txBody>
      </p:sp>
      <p:sp>
        <p:nvSpPr>
          <p:cNvPr id="3" name="TextBox 2"/>
          <p:cNvSpPr txBox="1"/>
          <p:nvPr/>
        </p:nvSpPr>
        <p:spPr>
          <a:xfrm>
            <a:off x="1043608" y="195486"/>
            <a:ext cx="4454525" cy="380443"/>
          </a:xfrm>
          <a:prstGeom prst="rect">
            <a:avLst/>
          </a:prstGeom>
          <a:noFill/>
        </p:spPr>
        <p:txBody>
          <a:bodyPr lIns="81617" tIns="40808" rIns="81617" bIns="40808">
            <a:spAutoFit/>
          </a:bodyPr>
          <a:lstStyle/>
          <a:p>
            <a:pPr defTabSz="816169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ПУТИ РАЗВИТИЯ</a:t>
            </a:r>
            <a:endParaRPr lang="ru-RU" sz="26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51520" y="699542"/>
            <a:ext cx="8532812" cy="36004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815975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899592" y="1131591"/>
            <a:ext cx="7772400" cy="374441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04800" lvl="0" indent="-30480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Font typeface="Arial" pitchFamily="34" charset="0"/>
              <a:buChar char="•"/>
            </a:pPr>
            <a:r>
              <a:rPr lang="ru-RU" sz="1900" dirty="0" smtClean="0">
                <a:latin typeface="Times New Roman" pitchFamily="18" charset="0"/>
                <a:cs typeface="+mn-cs"/>
              </a:rPr>
              <a:t>Выпуск правил применения и начало сертификации ТС ОРМ с целью устранения </a:t>
            </a:r>
            <a:r>
              <a:rPr lang="en-US" sz="1900" dirty="0" smtClean="0">
                <a:latin typeface="Times New Roman" pitchFamily="18" charset="0"/>
                <a:cs typeface="+mn-cs"/>
              </a:rPr>
              <a:t>“</a:t>
            </a:r>
            <a:r>
              <a:rPr lang="ru-RU" sz="1900" dirty="0" smtClean="0">
                <a:latin typeface="Times New Roman" pitchFamily="18" charset="0"/>
                <a:cs typeface="+mn-cs"/>
              </a:rPr>
              <a:t>произвола на местах</a:t>
            </a:r>
            <a:r>
              <a:rPr lang="en-US" sz="1900" dirty="0" smtClean="0">
                <a:latin typeface="Times New Roman" pitchFamily="18" charset="0"/>
                <a:cs typeface="+mn-cs"/>
              </a:rPr>
              <a:t>”</a:t>
            </a:r>
          </a:p>
          <a:p>
            <a:pPr marL="304800" lvl="0" indent="-30480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Font typeface="Arial" pitchFamily="34" charset="0"/>
              <a:buChar char="•"/>
            </a:pPr>
            <a:r>
              <a:rPr lang="ru-RU" sz="1900" dirty="0" smtClean="0">
                <a:latin typeface="Times New Roman" pitchFamily="18" charset="0"/>
                <a:cs typeface="+mn-cs"/>
              </a:rPr>
              <a:t>Переработка ВСЕЙ нормативной базы, начиная с федеральных законов</a:t>
            </a:r>
            <a:r>
              <a:rPr lang="en-US" sz="1900" dirty="0" smtClean="0">
                <a:latin typeface="Times New Roman" pitchFamily="18" charset="0"/>
                <a:cs typeface="+mn-cs"/>
              </a:rPr>
              <a:t>:</a:t>
            </a:r>
          </a:p>
          <a:p>
            <a:pPr marL="712788" lvl="1" indent="-30480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Font typeface="Arial" pitchFamily="34" charset="0"/>
              <a:buChar char="•"/>
            </a:pPr>
            <a:r>
              <a:rPr kumimoji="0" lang="ru-RU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Устранение правовых коллизий</a:t>
            </a:r>
          </a:p>
          <a:p>
            <a:pPr marL="712788" lvl="1" indent="-30480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Font typeface="Arial" pitchFamily="34" charset="0"/>
              <a:buChar char="•"/>
            </a:pPr>
            <a:r>
              <a:rPr lang="ru-RU" sz="1900" dirty="0" smtClean="0">
                <a:latin typeface="Times New Roman" pitchFamily="18" charset="0"/>
                <a:cs typeface="+mn-cs"/>
              </a:rPr>
              <a:t>Фиксирование требований субъектов ОРД</a:t>
            </a:r>
          </a:p>
          <a:p>
            <a:pPr marL="712788" lvl="1" indent="-30480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Font typeface="Arial" pitchFamily="34" charset="0"/>
              <a:buChar char="•"/>
            </a:pPr>
            <a:r>
              <a:rPr lang="ru-RU" sz="1900" dirty="0" smtClean="0">
                <a:latin typeface="Times New Roman" pitchFamily="18" charset="0"/>
                <a:cs typeface="+mn-cs"/>
              </a:rPr>
              <a:t>Устранение избыточного регулирования и устаревших приказов</a:t>
            </a:r>
          </a:p>
          <a:p>
            <a:pPr marL="712788" lvl="1" indent="-30480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Font typeface="Arial" pitchFamily="34" charset="0"/>
              <a:buChar char="•"/>
            </a:pPr>
            <a:r>
              <a:rPr lang="ru-RU" sz="1900" dirty="0" smtClean="0">
                <a:latin typeface="Times New Roman" pitchFamily="18" charset="0"/>
                <a:cs typeface="+mn-cs"/>
              </a:rPr>
              <a:t>Услуга очистки трафика</a:t>
            </a:r>
          </a:p>
          <a:p>
            <a:pPr marL="712788" lvl="1" indent="-30480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Font typeface="Arial" pitchFamily="34" charset="0"/>
              <a:buChar char="•"/>
            </a:pPr>
            <a:r>
              <a:rPr kumimoji="0" lang="ru-RU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Возможность использования </a:t>
            </a:r>
            <a:r>
              <a:rPr kumimoji="0" lang="en-US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ETSI-</a:t>
            </a:r>
            <a:r>
              <a:rPr kumimoji="0" lang="ru-RU" sz="1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интерфейсов</a:t>
            </a:r>
            <a:endParaRPr lang="en-US" sz="1900" dirty="0">
              <a:latin typeface="Times New Roman" pitchFamily="18" charset="0"/>
              <a:cs typeface="+mn-cs"/>
            </a:endParaRPr>
          </a:p>
          <a:p>
            <a:pPr marL="712788" lvl="1" indent="-30480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Font typeface="Arial" pitchFamily="34" charset="0"/>
              <a:buChar char="•"/>
            </a:pPr>
            <a:r>
              <a:rPr lang="ru-RU" sz="1900" dirty="0" smtClean="0">
                <a:latin typeface="Times New Roman" pitchFamily="18" charset="0"/>
                <a:cs typeface="+mn-cs"/>
              </a:rPr>
              <a:t>Поощрение конкуренции на рынке производителей ТС ОРМ</a:t>
            </a:r>
            <a:endParaRPr kumimoji="0" lang="ru-RU" sz="19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04800" lvl="0" indent="-30480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Font typeface="Arial" pitchFamily="34" charset="0"/>
              <a:buChar char="•"/>
            </a:pPr>
            <a:endParaRPr kumimoji="0" lang="ru-RU" sz="1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стр. </a:t>
            </a:r>
            <a:fld id="{45EE76A2-523A-46F2-8C95-ADBD87CC6634}" type="slidenum">
              <a:rPr lang="ru-RU" sz="1200" b="1" smtClean="0"/>
              <a:pPr>
                <a:defRPr/>
              </a:pPr>
              <a:t>2</a:t>
            </a:fld>
            <a:endParaRPr lang="ru-RU" sz="1200" b="1"/>
          </a:p>
        </p:txBody>
      </p:sp>
      <p:sp>
        <p:nvSpPr>
          <p:cNvPr id="3" name="TextBox 2"/>
          <p:cNvSpPr txBox="1"/>
          <p:nvPr/>
        </p:nvSpPr>
        <p:spPr>
          <a:xfrm>
            <a:off x="1043608" y="195486"/>
            <a:ext cx="4454525" cy="660520"/>
          </a:xfrm>
          <a:prstGeom prst="rect">
            <a:avLst/>
          </a:prstGeom>
          <a:noFill/>
        </p:spPr>
        <p:txBody>
          <a:bodyPr lIns="81617" tIns="40808" rIns="81617" bIns="40808">
            <a:spAutoFit/>
          </a:bodyPr>
          <a:lstStyle/>
          <a:p>
            <a:pPr defTabSz="816169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СТРУКТУРА НОРМАТИВНОЙ БАЗЫ</a:t>
            </a:r>
            <a:endParaRPr lang="ru-RU" sz="26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71600" y="915566"/>
            <a:ext cx="6980312" cy="3666629"/>
          </a:xfrm>
          <a:prstGeom prst="rect">
            <a:avLst/>
          </a:prstGeom>
        </p:spPr>
        <p:txBody>
          <a:bodyPr/>
          <a:lstStyle/>
          <a:p>
            <a:pPr marL="304800" marR="0" lvl="0" indent="-304800" defTabSz="815975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Федеральный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закон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“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Об ОРД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” 144-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ФЗ</a:t>
            </a:r>
          </a:p>
          <a:p>
            <a:r>
              <a:rPr lang="en-US" sz="2400" noProof="0" dirty="0" smtClean="0">
                <a:latin typeface="Times New Roman" pitchFamily="18" charset="0"/>
                <a:cs typeface="+mn-cs"/>
              </a:rPr>
              <a:t>“</a:t>
            </a:r>
            <a:r>
              <a:rPr lang="ru-RU" sz="2400" noProof="0" dirty="0" smtClean="0">
                <a:latin typeface="Times New Roman" pitchFamily="18" charset="0"/>
                <a:cs typeface="+mn-cs"/>
              </a:rPr>
              <a:t>Статья 6. Оперативно-розыскные мероприятия</a:t>
            </a:r>
            <a:r>
              <a:rPr lang="en-US" sz="2400" noProof="0" dirty="0" smtClean="0">
                <a:latin typeface="Times New Roman" pitchFamily="18" charset="0"/>
                <a:cs typeface="+mn-cs"/>
              </a:rPr>
              <a:t>.</a:t>
            </a:r>
          </a:p>
          <a:p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…</a:t>
            </a:r>
          </a:p>
          <a:p>
            <a:r>
              <a:rPr lang="en-US" sz="2400" noProof="0" dirty="0" smtClean="0">
                <a:latin typeface="Times New Roman" pitchFamily="18" charset="0"/>
                <a:cs typeface="+mn-cs"/>
              </a:rPr>
              <a:t>9. </a:t>
            </a:r>
            <a:r>
              <a:rPr lang="ru-RU" sz="2400" noProof="0" dirty="0" smtClean="0">
                <a:latin typeface="Times New Roman" pitchFamily="18" charset="0"/>
                <a:cs typeface="+mn-cs"/>
              </a:rPr>
              <a:t>Контроль почтовых отправлений, телеграфных, и иных сообщений.</a:t>
            </a:r>
          </a:p>
          <a:p>
            <a:r>
              <a:rPr kumimoji="0" lang="ru-RU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10.</a:t>
            </a:r>
            <a:r>
              <a:rPr kumimoji="0" lang="ru-RU" sz="24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Прослушивание телефонных переговоров.</a:t>
            </a:r>
          </a:p>
          <a:p>
            <a:r>
              <a:rPr lang="ru-RU" sz="2400" baseline="0" noProof="0" dirty="0" smtClean="0">
                <a:latin typeface="Times New Roman" pitchFamily="18" charset="0"/>
                <a:cs typeface="+mn-cs"/>
              </a:rPr>
              <a:t>11.</a:t>
            </a:r>
            <a:r>
              <a:rPr lang="ru-RU" sz="2400" noProof="0" dirty="0" smtClean="0">
                <a:latin typeface="Times New Roman" pitchFamily="18" charset="0"/>
                <a:cs typeface="+mn-cs"/>
              </a:rPr>
              <a:t> Снятие информации с технических каналов связи.</a:t>
            </a:r>
          </a:p>
          <a:p>
            <a:r>
              <a:rPr lang="en-US" sz="2400" noProof="0" dirty="0" smtClean="0">
                <a:latin typeface="Times New Roman" pitchFamily="18" charset="0"/>
                <a:cs typeface="+mn-cs"/>
              </a:rPr>
              <a:t>..”</a:t>
            </a:r>
            <a:endParaRPr kumimoji="0" lang="ru-RU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стр. </a:t>
            </a:r>
            <a:fld id="{45EE76A2-523A-46F2-8C95-ADBD87CC6634}" type="slidenum">
              <a:rPr lang="ru-RU" sz="1200" b="1" smtClean="0"/>
              <a:pPr>
                <a:defRPr/>
              </a:pPr>
              <a:t>3</a:t>
            </a:fld>
            <a:endParaRPr lang="ru-RU" sz="1200" b="1"/>
          </a:p>
        </p:txBody>
      </p:sp>
      <p:sp>
        <p:nvSpPr>
          <p:cNvPr id="3" name="TextBox 2"/>
          <p:cNvSpPr txBox="1"/>
          <p:nvPr/>
        </p:nvSpPr>
        <p:spPr>
          <a:xfrm>
            <a:off x="1043608" y="195486"/>
            <a:ext cx="4454525" cy="660520"/>
          </a:xfrm>
          <a:prstGeom prst="rect">
            <a:avLst/>
          </a:prstGeom>
          <a:noFill/>
        </p:spPr>
        <p:txBody>
          <a:bodyPr lIns="81617" tIns="40808" rIns="81617" bIns="40808">
            <a:spAutoFit/>
          </a:bodyPr>
          <a:lstStyle/>
          <a:p>
            <a:pPr defTabSz="816169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СТРУКТУРА НОРМАТИВНОЙ БАЗЫ</a:t>
            </a:r>
            <a:endParaRPr lang="ru-RU" sz="26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71600" y="915566"/>
            <a:ext cx="6980312" cy="3666629"/>
          </a:xfrm>
          <a:prstGeom prst="rect">
            <a:avLst/>
          </a:prstGeom>
        </p:spPr>
        <p:txBody>
          <a:bodyPr/>
          <a:lstStyle/>
          <a:p>
            <a:pPr marL="304800" marR="0" lvl="0" indent="-304800" defTabSz="815975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Федеральный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закон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“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О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связи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” 1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26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-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ФЗ</a:t>
            </a:r>
          </a:p>
          <a:p>
            <a:r>
              <a:rPr lang="en-US" sz="2400" noProof="0" dirty="0" smtClean="0">
                <a:latin typeface="Times New Roman" pitchFamily="18" charset="0"/>
                <a:cs typeface="+mn-cs"/>
              </a:rPr>
              <a:t>“</a:t>
            </a:r>
            <a:r>
              <a:rPr lang="ru-RU" sz="2400" noProof="0" dirty="0" smtClean="0">
                <a:latin typeface="Times New Roman" pitchFamily="18" charset="0"/>
                <a:cs typeface="+mn-cs"/>
              </a:rPr>
              <a:t>Статья 64. Обязанности операторов связи .. при проведении оперативно-розыскных мероприятий ..</a:t>
            </a:r>
          </a:p>
          <a:p>
            <a:r>
              <a:rPr kumimoji="0" lang="ru-RU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1.</a:t>
            </a:r>
            <a:r>
              <a:rPr kumimoji="0" lang="ru-RU" sz="24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Операторы связи обязаны .. предоставлять информацию о пользователях услугами связи и об оказанных им услугах связи, а также иную информацию</a:t>
            </a:r>
            <a:r>
              <a:rPr kumimoji="0" lang="en-US" sz="24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</a:t>
            </a:r>
            <a:r>
              <a:rPr kumimoji="0" lang="ru-RU" sz="24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необходимую для выполнения .. </a:t>
            </a:r>
            <a:r>
              <a:rPr lang="ru-RU" sz="2400" dirty="0" smtClean="0">
                <a:latin typeface="Times New Roman" pitchFamily="18" charset="0"/>
                <a:cs typeface="+mn-cs"/>
              </a:rPr>
              <a:t>задач</a:t>
            </a:r>
            <a:r>
              <a:rPr lang="en-US" sz="2400" dirty="0" smtClean="0">
                <a:latin typeface="Times New Roman" pitchFamily="18" charset="0"/>
                <a:cs typeface="+mn-cs"/>
              </a:rPr>
              <a:t>”</a:t>
            </a:r>
            <a:endParaRPr kumimoji="0" lang="ru-RU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стр. </a:t>
            </a:r>
            <a:fld id="{45EE76A2-523A-46F2-8C95-ADBD87CC6634}" type="slidenum">
              <a:rPr lang="ru-RU" sz="1200" b="1" smtClean="0"/>
              <a:pPr>
                <a:defRPr/>
              </a:pPr>
              <a:t>4</a:t>
            </a:fld>
            <a:endParaRPr lang="ru-RU" sz="1200" b="1"/>
          </a:p>
        </p:txBody>
      </p:sp>
      <p:sp>
        <p:nvSpPr>
          <p:cNvPr id="3" name="TextBox 2"/>
          <p:cNvSpPr txBox="1"/>
          <p:nvPr/>
        </p:nvSpPr>
        <p:spPr>
          <a:xfrm>
            <a:off x="1043608" y="195486"/>
            <a:ext cx="4454525" cy="660520"/>
          </a:xfrm>
          <a:prstGeom prst="rect">
            <a:avLst/>
          </a:prstGeom>
          <a:noFill/>
        </p:spPr>
        <p:txBody>
          <a:bodyPr lIns="81617" tIns="40808" rIns="81617" bIns="40808">
            <a:spAutoFit/>
          </a:bodyPr>
          <a:lstStyle/>
          <a:p>
            <a:pPr defTabSz="816169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СТРУКТУРА НОРМАТИВНОЙ БАЗЫ</a:t>
            </a:r>
            <a:endParaRPr lang="ru-RU" sz="26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71600" y="915566"/>
            <a:ext cx="6980312" cy="3666629"/>
          </a:xfrm>
          <a:prstGeom prst="rect">
            <a:avLst/>
          </a:prstGeom>
        </p:spPr>
        <p:txBody>
          <a:bodyPr/>
          <a:lstStyle/>
          <a:p>
            <a:pPr marL="304800" marR="0" lvl="0" indent="-304800" defTabSz="815975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2900" dirty="0" smtClean="0">
                <a:latin typeface="Times New Roman" pitchFamily="18" charset="0"/>
                <a:cs typeface="+mn-cs"/>
              </a:rPr>
              <a:t>Постановление Правительства РФ </a:t>
            </a:r>
            <a:r>
              <a:rPr lang="en-US" sz="2900" dirty="0" smtClean="0">
                <a:latin typeface="Times New Roman" pitchFamily="18" charset="0"/>
                <a:cs typeface="+mn-cs"/>
              </a:rPr>
              <a:t>N538</a:t>
            </a:r>
          </a:p>
          <a:p>
            <a:pPr marL="304800" marR="0" lvl="0" indent="-304800" defTabSz="815975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2900" dirty="0" smtClean="0">
                <a:latin typeface="Times New Roman" pitchFamily="18" charset="0"/>
                <a:cs typeface="+mn-cs"/>
              </a:rPr>
              <a:t>Приказы </a:t>
            </a:r>
            <a:r>
              <a:rPr lang="ru-RU" sz="2900" dirty="0" err="1" smtClean="0">
                <a:latin typeface="Times New Roman" pitchFamily="18" charset="0"/>
                <a:cs typeface="+mn-cs"/>
              </a:rPr>
              <a:t>Минкомсвязи</a:t>
            </a:r>
            <a:r>
              <a:rPr lang="ru-RU" sz="2900" dirty="0" smtClean="0">
                <a:latin typeface="Times New Roman" pitchFamily="18" charset="0"/>
                <a:cs typeface="+mn-cs"/>
              </a:rPr>
              <a:t> </a:t>
            </a:r>
            <a:r>
              <a:rPr lang="en-US" sz="2900" dirty="0" smtClean="0">
                <a:latin typeface="Times New Roman" pitchFamily="18" charset="0"/>
                <a:cs typeface="+mn-cs"/>
              </a:rPr>
              <a:t>N73, 174, 268 </a:t>
            </a:r>
            <a:r>
              <a:rPr lang="ru-RU" sz="2900" dirty="0" smtClean="0">
                <a:latin typeface="Times New Roman" pitchFamily="18" charset="0"/>
                <a:cs typeface="+mn-cs"/>
              </a:rPr>
              <a:t>и другие</a:t>
            </a:r>
            <a:endParaRPr lang="en-US" sz="2900" dirty="0" smtClean="0">
              <a:latin typeface="Times New Roman" pitchFamily="18" charset="0"/>
              <a:cs typeface="+mn-cs"/>
            </a:endParaRPr>
          </a:p>
          <a:p>
            <a:pPr marL="304800" marR="0" lvl="0" indent="-304800" defTabSz="815975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Общая</a:t>
            </a:r>
            <a:r>
              <a:rPr kumimoji="0" lang="ru-RU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логика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:</a:t>
            </a:r>
          </a:p>
          <a:p>
            <a:pPr marL="712788" lvl="1" indent="-3048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900" baseline="0" dirty="0" smtClean="0">
                <a:latin typeface="Times New Roman" pitchFamily="18" charset="0"/>
                <a:cs typeface="+mn-cs"/>
              </a:rPr>
              <a:t>Правила</a:t>
            </a:r>
            <a:r>
              <a:rPr lang="ru-RU" sz="2900" dirty="0" smtClean="0">
                <a:latin typeface="Times New Roman" pitchFamily="18" charset="0"/>
                <a:cs typeface="+mn-cs"/>
              </a:rPr>
              <a:t> построения сети</a:t>
            </a:r>
          </a:p>
          <a:p>
            <a:pPr marL="712788" lvl="1" indent="-3048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Правила</a:t>
            </a:r>
            <a:r>
              <a:rPr kumimoji="0" lang="ru-RU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применения оборудования </a:t>
            </a:r>
          </a:p>
          <a:p>
            <a:pPr marL="712788" lvl="1" indent="-3048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900" noProof="0" dirty="0" smtClean="0">
                <a:latin typeface="Times New Roman" pitchFamily="18" charset="0"/>
                <a:cs typeface="+mn-cs"/>
              </a:rPr>
              <a:t>Программа испытаний</a:t>
            </a:r>
          </a:p>
          <a:p>
            <a:pPr marL="712788" lvl="1" indent="-3048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ru-RU" sz="29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Сертификация</a:t>
            </a:r>
            <a:endParaRPr kumimoji="0" lang="ru-RU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стр. </a:t>
            </a:r>
            <a:fld id="{45EE76A2-523A-46F2-8C95-ADBD87CC6634}" type="slidenum">
              <a:rPr lang="ru-RU" sz="1200" b="1" smtClean="0"/>
              <a:pPr>
                <a:defRPr/>
              </a:pPr>
              <a:t>5</a:t>
            </a:fld>
            <a:endParaRPr lang="ru-RU" sz="1200" b="1"/>
          </a:p>
        </p:txBody>
      </p:sp>
      <p:sp>
        <p:nvSpPr>
          <p:cNvPr id="3" name="TextBox 2"/>
          <p:cNvSpPr txBox="1"/>
          <p:nvPr/>
        </p:nvSpPr>
        <p:spPr>
          <a:xfrm>
            <a:off x="1043608" y="195486"/>
            <a:ext cx="4454525" cy="380443"/>
          </a:xfrm>
          <a:prstGeom prst="rect">
            <a:avLst/>
          </a:prstGeom>
          <a:noFill/>
        </p:spPr>
        <p:txBody>
          <a:bodyPr lIns="81617" tIns="40808" rIns="81617" bIns="40808">
            <a:spAutoFit/>
          </a:bodyPr>
          <a:lstStyle/>
          <a:p>
            <a:pPr defTabSz="816169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ЦЕЛИ И ЗАДАЧИ ОРД</a:t>
            </a:r>
            <a:endParaRPr lang="ru-RU" sz="26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71600" y="915566"/>
            <a:ext cx="6980312" cy="3666629"/>
          </a:xfrm>
          <a:prstGeom prst="rect">
            <a:avLst/>
          </a:prstGeom>
        </p:spPr>
        <p:txBody>
          <a:bodyPr/>
          <a:lstStyle/>
          <a:p>
            <a:pPr marL="304800" marR="0" lvl="0" indent="-304800" algn="ctr" defTabSz="815975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Осуществить перехват и доставку на ПУ всей присутствующей в сети оператора связи информации связанной с пользователем услуг связи, в отношении которого принято решение о проведении </a:t>
            </a:r>
            <a:r>
              <a:rPr kumimoji="0" lang="ru-RU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оперативно-разыскных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мероприятий, как при наличии, так и при отсутствии его телекоммуникационной активности.</a:t>
            </a:r>
          </a:p>
          <a:p>
            <a:pPr marL="304800" marR="0" lvl="0" indent="-304800" algn="l" defTabSz="815975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При этом:</a:t>
            </a:r>
          </a:p>
          <a:p>
            <a:pPr marL="304800" marR="0" lvl="0" indent="-304800" algn="l" defTabSz="815975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Обеспечить защиту информации, связанной с проведением ОРМ от несанкционированного доступа.</a:t>
            </a:r>
          </a:p>
          <a:p>
            <a:pPr marL="304800" marR="0" lvl="0" indent="-304800" algn="l" defTabSz="815975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Обеспечить качество предоставляемых услуг связи абонентам сети при проведении ОРМ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стр. </a:t>
            </a:r>
            <a:fld id="{45EE76A2-523A-46F2-8C95-ADBD87CC6634}" type="slidenum">
              <a:rPr lang="ru-RU" sz="1200" b="1" smtClean="0"/>
              <a:pPr>
                <a:defRPr/>
              </a:pPr>
              <a:t>6</a:t>
            </a:fld>
            <a:endParaRPr lang="ru-RU" sz="1200" b="1"/>
          </a:p>
        </p:txBody>
      </p:sp>
      <p:sp>
        <p:nvSpPr>
          <p:cNvPr id="3" name="TextBox 2"/>
          <p:cNvSpPr txBox="1"/>
          <p:nvPr/>
        </p:nvSpPr>
        <p:spPr>
          <a:xfrm>
            <a:off x="1043608" y="195486"/>
            <a:ext cx="4454525" cy="380443"/>
          </a:xfrm>
          <a:prstGeom prst="rect">
            <a:avLst/>
          </a:prstGeom>
          <a:noFill/>
        </p:spPr>
        <p:txBody>
          <a:bodyPr lIns="81617" tIns="40808" rIns="81617" bIns="40808">
            <a:spAutoFit/>
          </a:bodyPr>
          <a:lstStyle/>
          <a:p>
            <a:pPr defTabSz="816169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ОСНОВНЫЕ ТЕХРЕШЕНИЯ</a:t>
            </a:r>
            <a:endParaRPr lang="ru-RU" sz="26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971600" y="843558"/>
            <a:ext cx="6840760" cy="3897560"/>
            <a:chOff x="684213" y="1143000"/>
            <a:chExt cx="7920037" cy="5040312"/>
          </a:xfrm>
        </p:grpSpPr>
        <p:sp>
          <p:nvSpPr>
            <p:cNvPr id="13" name="Rectangle 3"/>
            <p:cNvSpPr>
              <a:spLocks noChangeArrowheads="1"/>
            </p:cNvSpPr>
            <p:nvPr/>
          </p:nvSpPr>
          <p:spPr bwMode="auto">
            <a:xfrm>
              <a:off x="684213" y="1143000"/>
              <a:ext cx="2159000" cy="792162"/>
            </a:xfrm>
            <a:prstGeom prst="rect">
              <a:avLst/>
            </a:prstGeom>
            <a:solidFill>
              <a:srgbClr val="00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Times New Roman" pitchFamily="18" charset="0"/>
                  <a:cs typeface="Arial" pitchFamily="34" charset="0"/>
                </a:rPr>
                <a:t>Первичные</a:t>
              </a:r>
              <a:r>
                <a:rPr lang="ru-RU">
                  <a:latin typeface="Times New Roman" pitchFamily="18" charset="0"/>
                  <a:cs typeface="Arial" pitchFamily="34" charset="0"/>
                </a:rPr>
                <a:t> </a:t>
              </a:r>
              <a:r>
                <a:rPr lang="ru-RU">
                  <a:solidFill>
                    <a:schemeClr val="bg1"/>
                  </a:solidFill>
                  <a:latin typeface="Times New Roman" pitchFamily="18" charset="0"/>
                  <a:cs typeface="Arial" pitchFamily="34" charset="0"/>
                </a:rPr>
                <a:t>сети</a:t>
              </a:r>
              <a:r>
                <a:rPr lang="ru-RU">
                  <a:latin typeface="Times New Roman" pitchFamily="18" charset="0"/>
                  <a:cs typeface="Arial" pitchFamily="34" charset="0"/>
                </a:rPr>
                <a:t> </a:t>
              </a:r>
            </a:p>
          </p:txBody>
        </p:sp>
        <p:sp>
          <p:nvSpPr>
            <p:cNvPr id="14" name="Rectangle 4"/>
            <p:cNvSpPr>
              <a:spLocks noChangeArrowheads="1"/>
            </p:cNvSpPr>
            <p:nvPr/>
          </p:nvSpPr>
          <p:spPr bwMode="auto">
            <a:xfrm>
              <a:off x="2987675" y="1143000"/>
              <a:ext cx="2736850" cy="792162"/>
            </a:xfrm>
            <a:prstGeom prst="rect">
              <a:avLst/>
            </a:prstGeom>
            <a:solidFill>
              <a:srgbClr val="00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Times New Roman" pitchFamily="18" charset="0"/>
                  <a:cs typeface="Arial" pitchFamily="34" charset="0"/>
                </a:rPr>
                <a:t>Вторичные</a:t>
              </a:r>
              <a:r>
                <a:rPr lang="ru-RU">
                  <a:latin typeface="Times New Roman" pitchFamily="18" charset="0"/>
                  <a:cs typeface="Arial" pitchFamily="34" charset="0"/>
                </a:rPr>
                <a:t> </a:t>
              </a:r>
              <a:r>
                <a:rPr lang="ru-RU">
                  <a:solidFill>
                    <a:schemeClr val="bg1"/>
                  </a:solidFill>
                  <a:latin typeface="Times New Roman" pitchFamily="18" charset="0"/>
                  <a:cs typeface="Arial" pitchFamily="34" charset="0"/>
                </a:rPr>
                <a:t>сети</a:t>
              </a:r>
              <a:r>
                <a:rPr lang="ru-RU">
                  <a:latin typeface="Times New Roman" pitchFamily="18" charset="0"/>
                  <a:cs typeface="Arial" pitchFamily="34" charset="0"/>
                </a:rPr>
                <a:t> </a:t>
              </a:r>
            </a:p>
          </p:txBody>
        </p:sp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5867400" y="1143000"/>
              <a:ext cx="2736850" cy="790575"/>
            </a:xfrm>
            <a:prstGeom prst="rect">
              <a:avLst/>
            </a:prstGeom>
            <a:solidFill>
              <a:srgbClr val="00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Times New Roman" pitchFamily="18" charset="0"/>
                  <a:cs typeface="Arial" pitchFamily="34" charset="0"/>
                </a:rPr>
                <a:t>Базы</a:t>
              </a:r>
              <a:r>
                <a:rPr lang="ru-RU">
                  <a:latin typeface="Times New Roman" pitchFamily="18" charset="0"/>
                  <a:cs typeface="Arial" pitchFamily="34" charset="0"/>
                </a:rPr>
                <a:t> </a:t>
              </a:r>
              <a:r>
                <a:rPr lang="ru-RU">
                  <a:solidFill>
                    <a:schemeClr val="bg1"/>
                  </a:solidFill>
                  <a:latin typeface="Times New Roman" pitchFamily="18" charset="0"/>
                  <a:cs typeface="Arial" pitchFamily="34" charset="0"/>
                </a:rPr>
                <a:t>данных</a:t>
              </a:r>
            </a:p>
          </p:txBody>
        </p:sp>
        <p:sp>
          <p:nvSpPr>
            <p:cNvPr id="16" name="Rectangle 6"/>
            <p:cNvSpPr>
              <a:spLocks noChangeArrowheads="1"/>
            </p:cNvSpPr>
            <p:nvPr/>
          </p:nvSpPr>
          <p:spPr bwMode="auto">
            <a:xfrm>
              <a:off x="684213" y="1981085"/>
              <a:ext cx="2157413" cy="4143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ru-RU" dirty="0">
                  <a:solidFill>
                    <a:schemeClr val="accent2"/>
                  </a:solidFill>
                  <a:latin typeface="+mj-lt"/>
                  <a:cs typeface="Arial" pitchFamily="34" charset="0"/>
                </a:rPr>
                <a:t>Съем данных с </a:t>
              </a:r>
            </a:p>
            <a:p>
              <a:pPr algn="ctr">
                <a:defRPr/>
              </a:pPr>
              <a:r>
                <a:rPr lang="ru-RU" dirty="0">
                  <a:solidFill>
                    <a:schemeClr val="accent2"/>
                  </a:solidFill>
                  <a:latin typeface="+mj-lt"/>
                  <a:cs typeface="Arial" pitchFamily="34" charset="0"/>
                </a:rPr>
                <a:t>технических </a:t>
              </a:r>
            </a:p>
            <a:p>
              <a:pPr algn="ctr">
                <a:defRPr/>
              </a:pPr>
              <a:r>
                <a:rPr lang="ru-RU" dirty="0">
                  <a:solidFill>
                    <a:schemeClr val="accent2"/>
                  </a:solidFill>
                  <a:latin typeface="+mj-lt"/>
                  <a:cs typeface="Arial" pitchFamily="34" charset="0"/>
                </a:rPr>
                <a:t>каналов связи</a:t>
              </a:r>
            </a:p>
            <a:p>
              <a:pPr>
                <a:defRPr/>
              </a:pPr>
              <a:endParaRPr lang="ru-RU" sz="1600" dirty="0">
                <a:solidFill>
                  <a:schemeClr val="accent2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7" name="Rectangle 7"/>
            <p:cNvSpPr>
              <a:spLocks noChangeArrowheads="1"/>
            </p:cNvSpPr>
            <p:nvPr/>
          </p:nvSpPr>
          <p:spPr bwMode="auto">
            <a:xfrm>
              <a:off x="2987675" y="2005012"/>
              <a:ext cx="2736850" cy="86518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dirty="0">
                  <a:solidFill>
                    <a:schemeClr val="accent2"/>
                  </a:solidFill>
                  <a:latin typeface="Times New Roman" pitchFamily="18" charset="0"/>
                  <a:cs typeface="Arial" pitchFamily="34" charset="0"/>
                </a:rPr>
                <a:t>Контроль телефонных </a:t>
              </a:r>
            </a:p>
            <a:p>
              <a:pPr algn="ctr"/>
              <a:r>
                <a:rPr lang="ru-RU" dirty="0">
                  <a:solidFill>
                    <a:schemeClr val="accent2"/>
                  </a:solidFill>
                  <a:latin typeface="Times New Roman" pitchFamily="18" charset="0"/>
                  <a:cs typeface="Arial" pitchFamily="34" charset="0"/>
                </a:rPr>
                <a:t>переговоров  </a:t>
              </a:r>
            </a:p>
          </p:txBody>
        </p:sp>
        <p:sp>
          <p:nvSpPr>
            <p:cNvPr id="18" name="Rectangle 8"/>
            <p:cNvSpPr>
              <a:spLocks noChangeArrowheads="1"/>
            </p:cNvSpPr>
            <p:nvPr/>
          </p:nvSpPr>
          <p:spPr bwMode="auto">
            <a:xfrm>
              <a:off x="2987675" y="3013075"/>
              <a:ext cx="2665413" cy="223361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 sz="1400" dirty="0">
                  <a:solidFill>
                    <a:schemeClr val="accent2"/>
                  </a:solidFill>
                  <a:latin typeface="Times New Roman" pitchFamily="18" charset="0"/>
                  <a:cs typeface="Arial" pitchFamily="34" charset="0"/>
                </a:rPr>
                <a:t>Контроль различных </a:t>
              </a:r>
            </a:p>
            <a:p>
              <a:r>
                <a:rPr lang="ru-RU" sz="1400" dirty="0">
                  <a:solidFill>
                    <a:schemeClr val="accent2"/>
                  </a:solidFill>
                  <a:latin typeface="Times New Roman" pitchFamily="18" charset="0"/>
                  <a:cs typeface="Arial" pitchFamily="34" charset="0"/>
                </a:rPr>
                <a:t>видов сообщений</a:t>
              </a:r>
            </a:p>
            <a:p>
              <a:r>
                <a:rPr lang="ru-RU" sz="1400" dirty="0">
                  <a:latin typeface="Times New Roman" pitchFamily="18" charset="0"/>
                  <a:cs typeface="Arial" pitchFamily="34" charset="0"/>
                </a:rPr>
                <a:t>Данные и сообщения, </a:t>
              </a:r>
            </a:p>
            <a:p>
              <a:r>
                <a:rPr lang="ru-RU" sz="1400" dirty="0">
                  <a:latin typeface="Times New Roman" pitchFamily="18" charset="0"/>
                  <a:cs typeface="Arial" pitchFamily="34" charset="0"/>
                </a:rPr>
                <a:t>передаваемые в </a:t>
              </a:r>
            </a:p>
            <a:p>
              <a:r>
                <a:rPr lang="ru-RU" sz="1400" dirty="0">
                  <a:latin typeface="Times New Roman" pitchFamily="18" charset="0"/>
                  <a:cs typeface="Arial" pitchFamily="34" charset="0"/>
                </a:rPr>
                <a:t>сетях передачи данных, </a:t>
              </a:r>
            </a:p>
            <a:p>
              <a:r>
                <a:rPr lang="ru-RU" sz="1400" dirty="0">
                  <a:latin typeface="Times New Roman" pitchFamily="18" charset="0"/>
                  <a:cs typeface="Arial" pitchFamily="34" charset="0"/>
                </a:rPr>
                <a:t>включая  доступ к </a:t>
              </a:r>
              <a:r>
                <a:rPr lang="ru-RU" sz="1400" dirty="0" err="1">
                  <a:latin typeface="Times New Roman" pitchFamily="18" charset="0"/>
                  <a:cs typeface="Arial" pitchFamily="34" charset="0"/>
                </a:rPr>
                <a:t>информа</a:t>
              </a:r>
              <a:r>
                <a:rPr lang="ru-RU" sz="1400" dirty="0">
                  <a:latin typeface="Times New Roman" pitchFamily="18" charset="0"/>
                  <a:cs typeface="Arial" pitchFamily="34" charset="0"/>
                </a:rPr>
                <a:t>-</a:t>
              </a:r>
            </a:p>
            <a:p>
              <a:r>
                <a:rPr lang="ru-RU" sz="1400" dirty="0" err="1">
                  <a:latin typeface="Times New Roman" pitchFamily="18" charset="0"/>
                  <a:cs typeface="Arial" pitchFamily="34" charset="0"/>
                </a:rPr>
                <a:t>ционным</a:t>
              </a:r>
              <a:r>
                <a:rPr lang="ru-RU" sz="1400" dirty="0">
                  <a:latin typeface="Times New Roman" pitchFamily="18" charset="0"/>
                  <a:cs typeface="Arial" pitchFamily="34" charset="0"/>
                </a:rPr>
                <a:t> ресурсам и </a:t>
              </a:r>
              <a:r>
                <a:rPr lang="ru-RU" sz="1400" dirty="0" err="1">
                  <a:latin typeface="Times New Roman" pitchFamily="18" charset="0"/>
                  <a:cs typeface="Arial" pitchFamily="34" charset="0"/>
                </a:rPr>
                <a:t>телема</a:t>
              </a:r>
              <a:r>
                <a:rPr lang="ru-RU" sz="1400" dirty="0">
                  <a:latin typeface="Times New Roman" pitchFamily="18" charset="0"/>
                  <a:cs typeface="Arial" pitchFamily="34" charset="0"/>
                </a:rPr>
                <a:t>-</a:t>
              </a:r>
            </a:p>
            <a:p>
              <a:r>
                <a:rPr lang="ru-RU" sz="1400" dirty="0" err="1">
                  <a:latin typeface="Times New Roman" pitchFamily="18" charset="0"/>
                  <a:cs typeface="Arial" pitchFamily="34" charset="0"/>
                </a:rPr>
                <a:t>тическм</a:t>
              </a:r>
              <a:r>
                <a:rPr lang="ru-RU" sz="1400" dirty="0">
                  <a:latin typeface="Times New Roman" pitchFamily="18" charset="0"/>
                  <a:cs typeface="Arial" pitchFamily="34" charset="0"/>
                </a:rPr>
                <a:t> службам.</a:t>
              </a:r>
            </a:p>
          </p:txBody>
        </p:sp>
        <p:sp>
          <p:nvSpPr>
            <p:cNvPr id="19" name="Rectangle 10"/>
            <p:cNvSpPr>
              <a:spLocks noChangeArrowheads="1"/>
            </p:cNvSpPr>
            <p:nvPr/>
          </p:nvSpPr>
          <p:spPr bwMode="auto">
            <a:xfrm>
              <a:off x="5867400" y="2005012"/>
              <a:ext cx="2736850" cy="415131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1400" dirty="0">
                  <a:solidFill>
                    <a:schemeClr val="accent2"/>
                  </a:solidFill>
                  <a:latin typeface="+mj-lt"/>
                  <a:cs typeface="Arial" pitchFamily="34" charset="0"/>
                </a:rPr>
                <a:t>Наведение справки</a:t>
              </a:r>
            </a:p>
            <a:p>
              <a:pPr algn="ctr">
                <a:defRPr/>
              </a:pPr>
              <a:endParaRPr lang="ru-RU" sz="1400" dirty="0">
                <a:solidFill>
                  <a:schemeClr val="accent2"/>
                </a:solidFill>
                <a:latin typeface="+mj-lt"/>
                <a:cs typeface="Arial" pitchFamily="34" charset="0"/>
              </a:endParaRPr>
            </a:p>
            <a:p>
              <a:pPr>
                <a:defRPr/>
              </a:pPr>
              <a:r>
                <a:rPr lang="ru-RU" sz="1400" dirty="0">
                  <a:latin typeface="+mj-lt"/>
                  <a:cs typeface="Arial" pitchFamily="34" charset="0"/>
                </a:rPr>
                <a:t>Обращение к БД операторов </a:t>
              </a:r>
            </a:p>
            <a:p>
              <a:pPr>
                <a:defRPr/>
              </a:pPr>
              <a:r>
                <a:rPr lang="ru-RU" sz="1400" dirty="0">
                  <a:latin typeface="+mj-lt"/>
                  <a:cs typeface="Arial" pitchFamily="34" charset="0"/>
                </a:rPr>
                <a:t>связи:</a:t>
              </a:r>
            </a:p>
            <a:p>
              <a:pPr>
                <a:defRPr/>
              </a:pPr>
              <a:r>
                <a:rPr lang="ru-RU" sz="1400" dirty="0">
                  <a:latin typeface="+mj-lt"/>
                </a:rPr>
                <a:t>- БД предоставленных </a:t>
              </a:r>
            </a:p>
            <a:p>
              <a:pPr>
                <a:defRPr/>
              </a:pPr>
              <a:r>
                <a:rPr lang="ru-RU" sz="1400" dirty="0">
                  <a:latin typeface="+mj-lt"/>
                </a:rPr>
                <a:t>        услугах связи;</a:t>
              </a:r>
            </a:p>
            <a:p>
              <a:pPr>
                <a:defRPr/>
              </a:pPr>
              <a:r>
                <a:rPr lang="ru-RU" sz="1400" dirty="0">
                  <a:latin typeface="+mj-lt"/>
                </a:rPr>
                <a:t>- БД оборудования;</a:t>
              </a:r>
            </a:p>
            <a:p>
              <a:pPr>
                <a:buFontTx/>
                <a:buChar char="-"/>
                <a:defRPr/>
              </a:pPr>
              <a:r>
                <a:rPr lang="ru-RU" sz="1400" dirty="0">
                  <a:latin typeface="+mj-lt"/>
                </a:rPr>
                <a:t>БД пользователей услуг </a:t>
              </a:r>
            </a:p>
            <a:p>
              <a:pPr>
                <a:defRPr/>
              </a:pPr>
              <a:r>
                <a:rPr lang="ru-RU" sz="1400" dirty="0">
                  <a:latin typeface="+mj-lt"/>
                </a:rPr>
                <a:t>        связи;</a:t>
              </a:r>
            </a:p>
            <a:p>
              <a:pPr>
                <a:buFontTx/>
                <a:buChar char="-"/>
                <a:defRPr/>
              </a:pPr>
              <a:r>
                <a:rPr lang="ru-RU" sz="1400" dirty="0">
                  <a:latin typeface="+mj-lt"/>
                </a:rPr>
                <a:t>БД сотовых сетей (</a:t>
              </a:r>
              <a:r>
                <a:rPr lang="en-US" sz="1400" dirty="0">
                  <a:latin typeface="+mj-lt"/>
                </a:rPr>
                <a:t>HLR</a:t>
              </a:r>
              <a:r>
                <a:rPr lang="en-US" sz="1400" dirty="0" smtClean="0">
                  <a:latin typeface="+mj-lt"/>
                </a:rPr>
                <a:t>)</a:t>
              </a:r>
              <a:r>
                <a:rPr lang="ru-RU" sz="1400" dirty="0" smtClean="0">
                  <a:latin typeface="+mj-lt"/>
                </a:rPr>
                <a:t>;</a:t>
              </a:r>
            </a:p>
            <a:p>
              <a:pPr>
                <a:buFontTx/>
                <a:buChar char="-"/>
                <a:defRPr/>
              </a:pPr>
              <a:r>
                <a:rPr lang="ru-RU" sz="1400" dirty="0" smtClean="0">
                  <a:latin typeface="+mj-lt"/>
                </a:rPr>
                <a:t>БД нумерации, структуры </a:t>
              </a:r>
            </a:p>
            <a:p>
              <a:pPr>
                <a:defRPr/>
              </a:pPr>
              <a:r>
                <a:rPr lang="ru-RU" sz="1400" dirty="0" smtClean="0">
                  <a:latin typeface="+mj-lt"/>
                </a:rPr>
                <a:t>        сети связи и </a:t>
              </a:r>
              <a:r>
                <a:rPr lang="ru-RU" sz="1400" dirty="0">
                  <a:latin typeface="+mj-lt"/>
                </a:rPr>
                <a:t>т.д.</a:t>
              </a:r>
              <a:endParaRPr lang="ru-RU" sz="1400" dirty="0">
                <a:latin typeface="+mj-lt"/>
                <a:cs typeface="Arial" pitchFamily="34" charset="0"/>
              </a:endParaRPr>
            </a:p>
          </p:txBody>
        </p:sp>
        <p:sp>
          <p:nvSpPr>
            <p:cNvPr id="20" name="Rectangle 14"/>
            <p:cNvSpPr>
              <a:spLocks noChangeArrowheads="1"/>
            </p:cNvSpPr>
            <p:nvPr/>
          </p:nvSpPr>
          <p:spPr bwMode="auto">
            <a:xfrm>
              <a:off x="2987675" y="5370512"/>
              <a:ext cx="2655888" cy="812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1400" dirty="0">
                  <a:solidFill>
                    <a:schemeClr val="accent2"/>
                  </a:solidFill>
                  <a:latin typeface="+mj-lt"/>
                  <a:cs typeface="Arial" pitchFamily="34" charset="0"/>
                </a:rPr>
                <a:t>Наблюдение  </a:t>
              </a:r>
            </a:p>
            <a:p>
              <a:pPr algn="ctr">
                <a:defRPr/>
              </a:pPr>
              <a:r>
                <a:rPr lang="ru-RU" sz="1400" dirty="0">
                  <a:latin typeface="+mj-lt"/>
                  <a:cs typeface="Arial" pitchFamily="34" charset="0"/>
                </a:rPr>
                <a:t>Контроль местоположения </a:t>
              </a:r>
            </a:p>
            <a:p>
              <a:pPr algn="ctr">
                <a:defRPr/>
              </a:pPr>
              <a:r>
                <a:rPr lang="ru-RU" sz="1400" dirty="0">
                  <a:latin typeface="+mj-lt"/>
                  <a:cs typeface="Arial" pitchFamily="34" charset="0"/>
                </a:rPr>
                <a:t>объекта контроля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стр. </a:t>
            </a:r>
            <a:fld id="{45EE76A2-523A-46F2-8C95-ADBD87CC6634}" type="slidenum">
              <a:rPr lang="ru-RU" sz="1200" b="1" smtClean="0"/>
              <a:pPr>
                <a:defRPr/>
              </a:pPr>
              <a:t>7</a:t>
            </a:fld>
            <a:endParaRPr lang="ru-RU" sz="1200" b="1"/>
          </a:p>
        </p:txBody>
      </p:sp>
      <p:sp>
        <p:nvSpPr>
          <p:cNvPr id="3" name="TextBox 2"/>
          <p:cNvSpPr txBox="1"/>
          <p:nvPr/>
        </p:nvSpPr>
        <p:spPr>
          <a:xfrm>
            <a:off x="1043608" y="195486"/>
            <a:ext cx="4454525" cy="380443"/>
          </a:xfrm>
          <a:prstGeom prst="rect">
            <a:avLst/>
          </a:prstGeom>
          <a:noFill/>
        </p:spPr>
        <p:txBody>
          <a:bodyPr lIns="81617" tIns="40808" rIns="81617" bIns="40808">
            <a:spAutoFit/>
          </a:bodyPr>
          <a:lstStyle/>
          <a:p>
            <a:pPr defTabSz="816169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ОСНОВНЫЕ ТЕХРЕШЕНИЯ</a:t>
            </a:r>
            <a:endParaRPr lang="ru-RU" sz="26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93186" name="Object 2"/>
          <p:cNvGraphicFramePr>
            <a:graphicFrameLocks noChangeAspect="1"/>
          </p:cNvGraphicFramePr>
          <p:nvPr/>
        </p:nvGraphicFramePr>
        <p:xfrm>
          <a:off x="899592" y="411510"/>
          <a:ext cx="7564437" cy="5127625"/>
        </p:xfrm>
        <a:graphic>
          <a:graphicData uri="http://schemas.openxmlformats.org/presentationml/2006/ole">
            <p:oleObj spid="_x0000_s93186" name="Visio" r:id="rId3" imgW="10900791" imgH="7389114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стр. </a:t>
            </a:r>
            <a:fld id="{45EE76A2-523A-46F2-8C95-ADBD87CC6634}" type="slidenum">
              <a:rPr lang="ru-RU" sz="1200" b="1" smtClean="0"/>
              <a:pPr>
                <a:defRPr/>
              </a:pPr>
              <a:t>8</a:t>
            </a:fld>
            <a:endParaRPr lang="ru-RU" sz="1200" b="1"/>
          </a:p>
        </p:txBody>
      </p:sp>
      <p:sp>
        <p:nvSpPr>
          <p:cNvPr id="3" name="TextBox 2"/>
          <p:cNvSpPr txBox="1"/>
          <p:nvPr/>
        </p:nvSpPr>
        <p:spPr>
          <a:xfrm>
            <a:off x="1043608" y="195486"/>
            <a:ext cx="4454525" cy="380443"/>
          </a:xfrm>
          <a:prstGeom prst="rect">
            <a:avLst/>
          </a:prstGeom>
          <a:noFill/>
        </p:spPr>
        <p:txBody>
          <a:bodyPr lIns="81617" tIns="40808" rIns="81617" bIns="40808">
            <a:spAutoFit/>
          </a:bodyPr>
          <a:lstStyle/>
          <a:p>
            <a:pPr defTabSz="816169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ОСНОВНЫЕ ТЕХРЕШЕНИЯ</a:t>
            </a:r>
            <a:endParaRPr lang="ru-RU" sz="26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67544" y="771550"/>
            <a:ext cx="8229600" cy="49691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8159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Действия, которые необходимо совершить при проведении системы ОРМ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99592" y="1275607"/>
            <a:ext cx="7772400" cy="3867893"/>
          </a:xfrm>
          <a:prstGeom prst="rect">
            <a:avLst/>
          </a:prstGeom>
        </p:spPr>
        <p:txBody>
          <a:bodyPr/>
          <a:lstStyle/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Выявить абонентские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номера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или коды идентификации подлежащие контролю.</a:t>
            </a: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Перехватить  содержание сеанса связи или сообщения, в котором присутствует идентификатор объекта наблюдения, максимально быстро с момента его появления в сети оператора связи. </a:t>
            </a: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Доставить результаты ОРМ на  все пульты, с которых проводятся  ОРМ в отношении конкретного объекта наблюдения в запрошенном ими объеме.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Определить участников контролируемого соединения или сеанса связи по имеющимся идентификаторам.</a:t>
            </a: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Осуществить контроль местоположения пользователя услуг связи и его перемещения в сети. </a:t>
            </a: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Идентифицировать пользователя услуг связи по его физическим признаками. </a:t>
            </a: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стр. </a:t>
            </a:r>
            <a:fld id="{45EE76A2-523A-46F2-8C95-ADBD87CC6634}" type="slidenum">
              <a:rPr lang="ru-RU" sz="1200" b="1" smtClean="0"/>
              <a:pPr>
                <a:defRPr/>
              </a:pPr>
              <a:t>9</a:t>
            </a:fld>
            <a:endParaRPr lang="ru-RU" sz="1200" b="1"/>
          </a:p>
        </p:txBody>
      </p:sp>
      <p:sp>
        <p:nvSpPr>
          <p:cNvPr id="3" name="TextBox 2"/>
          <p:cNvSpPr txBox="1"/>
          <p:nvPr/>
        </p:nvSpPr>
        <p:spPr>
          <a:xfrm>
            <a:off x="1043608" y="195486"/>
            <a:ext cx="4454525" cy="380443"/>
          </a:xfrm>
          <a:prstGeom prst="rect">
            <a:avLst/>
          </a:prstGeom>
          <a:noFill/>
        </p:spPr>
        <p:txBody>
          <a:bodyPr lIns="81617" tIns="40808" rIns="81617" bIns="40808">
            <a:spAutoFit/>
          </a:bodyPr>
          <a:lstStyle/>
          <a:p>
            <a:pPr defTabSz="816169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ОСНОВНЫЕ ТЕХРЕШЕНИЯ</a:t>
            </a:r>
            <a:endParaRPr lang="ru-RU" sz="26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11188" y="699543"/>
            <a:ext cx="8532812" cy="36004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815975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Данные, которые могут быть использованы для выработки критериев отбора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899592" y="1131591"/>
            <a:ext cx="7772400" cy="374441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Данные идентифицирующие абонента как физическое или юридическое лицо, например, ФИО, название компании и т.д.</a:t>
            </a: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Коды идентификации абонентского (оконечного) оборудования, присваиваемые производителем оборудования, например, 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MAC 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адрес, 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IMSI, IMEI.</a:t>
            </a:r>
            <a:endParaRPr kumimoji="0" lang="ru-RU" sz="1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Телефонные номера или коды идентификации, выделяемые оператором связи абонентам при заключении договора, например, абонентский телефонный номер, 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Login 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доступа к сети, постоянный 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IP-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адрес и др. </a:t>
            </a: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Коды идентификации, используемые абонентом в различных приложениях, например, адрес электронной почты, идентификатор в конференции, 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login 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доступа на информационный сервер и др.</a:t>
            </a: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Данные о географическом расположении участника телекоммуникационной активности.</a:t>
            </a: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Идентификаторы формируемые исходя из образов голоса, отпечатков пальцев и т.п. (физические признаки).</a:t>
            </a:r>
          </a:p>
          <a:p>
            <a:pPr marL="304800" marR="0" lvl="0" indent="-304800" algn="l" defTabSz="815975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8669</TotalTime>
  <Words>876</Words>
  <Application>Microsoft Office PowerPoint</Application>
  <PresentationFormat>Экран (16:9)</PresentationFormat>
  <Paragraphs>137</Paragraphs>
  <Slides>15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8" baseType="lpstr">
      <vt:lpstr>Calibri</vt:lpstr>
      <vt:lpstr>Arial</vt:lpstr>
      <vt:lpstr>Trebuchet MS</vt:lpstr>
      <vt:lpstr>ヒラギノ角ゴ ProN W3</vt:lpstr>
      <vt:lpstr>Gill Sans</vt:lpstr>
      <vt:lpstr>Wingdings</vt:lpstr>
      <vt:lpstr>Helvetica Light</vt:lpstr>
      <vt:lpstr>Gill Sans Light</vt:lpstr>
      <vt:lpstr>GillSansC Bold</vt:lpstr>
      <vt:lpstr>GillSansC</vt:lpstr>
      <vt:lpstr>WenQuanYi Micro Hei</vt:lpstr>
      <vt:lpstr>Тема Office</vt:lpstr>
      <vt:lpstr>Visio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minsvyaz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User</cp:lastModifiedBy>
  <cp:revision>981</cp:revision>
  <cp:lastPrinted>2013-05-22T14:34:55Z</cp:lastPrinted>
  <dcterms:created xsi:type="dcterms:W3CDTF">2013-04-02T13:27:00Z</dcterms:created>
  <dcterms:modified xsi:type="dcterms:W3CDTF">2013-05-27T23:19:57Z</dcterms:modified>
</cp:coreProperties>
</file>